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E5D972B-0EF1-4EB4-B372-BC2C77A096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BA9E8E-877E-45C1-B8B4-DF6ED1058AF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26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72B-0EF1-4EB4-B372-BC2C77A096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9E8E-877E-45C1-B8B4-DF6ED105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72B-0EF1-4EB4-B372-BC2C77A096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9E8E-877E-45C1-B8B4-DF6ED1058AF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918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72B-0EF1-4EB4-B372-BC2C77A096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9E8E-877E-45C1-B8B4-DF6ED1058AF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281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72B-0EF1-4EB4-B372-BC2C77A096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9E8E-877E-45C1-B8B4-DF6ED105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33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72B-0EF1-4EB4-B372-BC2C77A096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9E8E-877E-45C1-B8B4-DF6ED1058A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822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72B-0EF1-4EB4-B372-BC2C77A096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9E8E-877E-45C1-B8B4-DF6ED1058AF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693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72B-0EF1-4EB4-B372-BC2C77A096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9E8E-877E-45C1-B8B4-DF6ED1058AF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598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72B-0EF1-4EB4-B372-BC2C77A096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9E8E-877E-45C1-B8B4-DF6ED1058AF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12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72B-0EF1-4EB4-B372-BC2C77A096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9E8E-877E-45C1-B8B4-DF6ED105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2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72B-0EF1-4EB4-B372-BC2C77A096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9E8E-877E-45C1-B8B4-DF6ED1058AF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34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72B-0EF1-4EB4-B372-BC2C77A096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9E8E-877E-45C1-B8B4-DF6ED105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2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72B-0EF1-4EB4-B372-BC2C77A096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9E8E-877E-45C1-B8B4-DF6ED1058AF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11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72B-0EF1-4EB4-B372-BC2C77A096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9E8E-877E-45C1-B8B4-DF6ED1058AF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7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72B-0EF1-4EB4-B372-BC2C77A096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9E8E-877E-45C1-B8B4-DF6ED105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8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72B-0EF1-4EB4-B372-BC2C77A096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9E8E-877E-45C1-B8B4-DF6ED1058AF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90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72B-0EF1-4EB4-B372-BC2C77A096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9E8E-877E-45C1-B8B4-DF6ED105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5D972B-0EF1-4EB4-B372-BC2C77A0968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BA9E8E-877E-45C1-B8B4-DF6ED105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3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fif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504A9240-2510-4FDB-919E-E0AD69F025B7}"/>
              </a:ext>
            </a:extLst>
          </p:cNvPr>
          <p:cNvSpPr/>
          <p:nvPr/>
        </p:nvSpPr>
        <p:spPr>
          <a:xfrm flipH="1">
            <a:off x="1851072" y="404445"/>
            <a:ext cx="6566096" cy="1805355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70C0"/>
                </a:solidFill>
              </a:rPr>
              <a:t>সবাইকে স্বাগতম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79EF1-457C-48F0-9E62-D507478F6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08" y="2813538"/>
            <a:ext cx="5375031" cy="2420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122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Notched Right 3">
            <a:extLst>
              <a:ext uri="{FF2B5EF4-FFF2-40B4-BE49-F238E27FC236}">
                <a16:creationId xmlns:a16="http://schemas.microsoft.com/office/drawing/2014/main" id="{5B5A3396-C29E-49C6-9DD6-7CFC835A2AA9}"/>
              </a:ext>
            </a:extLst>
          </p:cNvPr>
          <p:cNvSpPr/>
          <p:nvPr/>
        </p:nvSpPr>
        <p:spPr>
          <a:xfrm>
            <a:off x="2532185" y="242029"/>
            <a:ext cx="5533292" cy="1735016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B050"/>
                </a:solidFill>
              </a:rPr>
              <a:t> এটা  কিসের ছবি ?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A8F289-9087-4643-8E0D-9672DAEDE027}"/>
              </a:ext>
            </a:extLst>
          </p:cNvPr>
          <p:cNvSpPr/>
          <p:nvPr/>
        </p:nvSpPr>
        <p:spPr>
          <a:xfrm rot="10989025" flipV="1">
            <a:off x="8730423" y="2688630"/>
            <a:ext cx="2308700" cy="8213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</a:rPr>
              <a:t>  ঘ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E9DBCDF5-5066-4637-B0F8-899027DEEAD0}"/>
              </a:ext>
            </a:extLst>
          </p:cNvPr>
          <p:cNvSpPr/>
          <p:nvPr/>
        </p:nvSpPr>
        <p:spPr>
          <a:xfrm>
            <a:off x="5347021" y="4712677"/>
            <a:ext cx="2860431" cy="214532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highlight>
                  <a:srgbClr val="FF00FF"/>
                </a:highlight>
              </a:rPr>
              <a:t> ঘো</a:t>
            </a:r>
            <a:r>
              <a:rPr lang="bn-IN" sz="4800" dirty="0">
                <a:solidFill>
                  <a:srgbClr val="00B0F0"/>
                </a:solidFill>
                <a:highlight>
                  <a:srgbClr val="FF00FF"/>
                </a:highlight>
              </a:rPr>
              <a:t>ড়া</a:t>
            </a:r>
            <a:endParaRPr lang="en-US" sz="4800" dirty="0">
              <a:solidFill>
                <a:srgbClr val="00B0F0"/>
              </a:solidFill>
              <a:highlight>
                <a:srgbClr val="FF00FF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307D5-7626-416E-9CD2-83E1C9811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6" y="1977046"/>
            <a:ext cx="3709010" cy="2384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EA264B-4DA5-4C6E-8413-A8D99C671C76}"/>
              </a:ext>
            </a:extLst>
          </p:cNvPr>
          <p:cNvCxnSpPr>
            <a:cxnSpLocks/>
          </p:cNvCxnSpPr>
          <p:nvPr/>
        </p:nvCxnSpPr>
        <p:spPr>
          <a:xfrm flipH="1" flipV="1">
            <a:off x="4009292" y="4067908"/>
            <a:ext cx="1688123" cy="1113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4E50AD-2135-4EB8-A3C2-2E95E608B0B5}"/>
              </a:ext>
            </a:extLst>
          </p:cNvPr>
          <p:cNvCxnSpPr>
            <a:cxnSpLocks/>
            <a:endCxn id="5" idx="5"/>
          </p:cNvCxnSpPr>
          <p:nvPr/>
        </p:nvCxnSpPr>
        <p:spPr>
          <a:xfrm flipV="1">
            <a:off x="7910515" y="3344416"/>
            <a:ext cx="1143283" cy="1649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2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E90047BC-77D9-4DE5-80CF-6553C333CC3C}"/>
              </a:ext>
            </a:extLst>
          </p:cNvPr>
          <p:cNvSpPr/>
          <p:nvPr/>
        </p:nvSpPr>
        <p:spPr>
          <a:xfrm rot="10800000" flipV="1">
            <a:off x="1767371" y="517692"/>
            <a:ext cx="5185120" cy="143256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/>
              <a:t> তোমরা  কি দেখতে পাচ্ছো ?</a:t>
            </a:r>
            <a:endParaRPr lang="en-US" sz="2800" dirty="0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C8431261-EC2B-44E0-A3A7-D585895E44C8}"/>
              </a:ext>
            </a:extLst>
          </p:cNvPr>
          <p:cNvSpPr/>
          <p:nvPr/>
        </p:nvSpPr>
        <p:spPr>
          <a:xfrm>
            <a:off x="8475278" y="1417786"/>
            <a:ext cx="1729426" cy="1432562"/>
          </a:xfrm>
          <a:prstGeom prst="pen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/>
              <a:t> </a:t>
            </a:r>
            <a:r>
              <a:rPr lang="bn-IN" sz="3600" dirty="0">
                <a:solidFill>
                  <a:srgbClr val="FF0000"/>
                </a:solidFill>
              </a:rPr>
              <a:t>ঙ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F517A172-9156-4AE7-B3DA-33F4C18DC61A}"/>
              </a:ext>
            </a:extLst>
          </p:cNvPr>
          <p:cNvSpPr/>
          <p:nvPr/>
        </p:nvSpPr>
        <p:spPr>
          <a:xfrm rot="10800000" flipH="1" flipV="1">
            <a:off x="5661484" y="4211675"/>
            <a:ext cx="3243071" cy="1772645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B050"/>
                </a:solidFill>
              </a:rPr>
              <a:t> ব্যা</a:t>
            </a:r>
            <a:r>
              <a:rPr lang="bn-IN" sz="4400" dirty="0">
                <a:solidFill>
                  <a:srgbClr val="FF0000"/>
                </a:solidFill>
              </a:rPr>
              <a:t>ঙ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744E1-C35E-4D60-AD10-C50CB6924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1" y="3014442"/>
            <a:ext cx="3243071" cy="237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row: Up-Down 8">
            <a:extLst>
              <a:ext uri="{FF2B5EF4-FFF2-40B4-BE49-F238E27FC236}">
                <a16:creationId xmlns:a16="http://schemas.microsoft.com/office/drawing/2014/main" id="{492B61BB-2E80-4BFF-9649-5B08DDCF2A7F}"/>
              </a:ext>
            </a:extLst>
          </p:cNvPr>
          <p:cNvSpPr/>
          <p:nvPr/>
        </p:nvSpPr>
        <p:spPr>
          <a:xfrm rot="8235203" flipV="1">
            <a:off x="4383888" y="2949293"/>
            <a:ext cx="761061" cy="31001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F5C0D579-B434-4536-A900-71B1AA80D046}"/>
              </a:ext>
            </a:extLst>
          </p:cNvPr>
          <p:cNvSpPr/>
          <p:nvPr/>
        </p:nvSpPr>
        <p:spPr>
          <a:xfrm rot="16884750" flipV="1">
            <a:off x="8074437" y="3279812"/>
            <a:ext cx="1737360" cy="6145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2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3FA090-9BCA-4285-9B0D-F57E99E40C46}"/>
              </a:ext>
            </a:extLst>
          </p:cNvPr>
          <p:cNvSpPr/>
          <p:nvPr/>
        </p:nvSpPr>
        <p:spPr>
          <a:xfrm rot="10800000" flipV="1">
            <a:off x="3971758" y="312858"/>
            <a:ext cx="3840480" cy="133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 </a:t>
            </a:r>
            <a:r>
              <a:rPr lang="bn-IN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সাথে   সাথে  উচ্চস্বরে বল।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768D34-7EA0-493A-89B2-EC08E8DCFFCB}"/>
              </a:ext>
            </a:extLst>
          </p:cNvPr>
          <p:cNvSpPr/>
          <p:nvPr/>
        </p:nvSpPr>
        <p:spPr>
          <a:xfrm rot="10800000" flipV="1">
            <a:off x="342694" y="2049372"/>
            <a:ext cx="10118978" cy="3824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09BE3F-366A-4F0B-B232-A10B47FA045A}"/>
              </a:ext>
            </a:extLst>
          </p:cNvPr>
          <p:cNvCxnSpPr>
            <a:cxnSpLocks/>
          </p:cNvCxnSpPr>
          <p:nvPr/>
        </p:nvCxnSpPr>
        <p:spPr>
          <a:xfrm flipH="1">
            <a:off x="283888" y="3562594"/>
            <a:ext cx="102365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0DBE66-9CFC-45E2-92E6-4672C650E935}"/>
              </a:ext>
            </a:extLst>
          </p:cNvPr>
          <p:cNvCxnSpPr>
            <a:cxnSpLocks/>
          </p:cNvCxnSpPr>
          <p:nvPr/>
        </p:nvCxnSpPr>
        <p:spPr>
          <a:xfrm flipH="1">
            <a:off x="443832" y="4964590"/>
            <a:ext cx="9916699" cy="10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6C5B45-BA83-43FF-BA51-E0CAC2A07E0E}"/>
              </a:ext>
            </a:extLst>
          </p:cNvPr>
          <p:cNvCxnSpPr>
            <a:cxnSpLocks/>
          </p:cNvCxnSpPr>
          <p:nvPr/>
        </p:nvCxnSpPr>
        <p:spPr>
          <a:xfrm>
            <a:off x="5064369" y="2198028"/>
            <a:ext cx="0" cy="2711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4B73E209-D4E2-4413-B3F1-D07E3723916C}"/>
              </a:ext>
            </a:extLst>
          </p:cNvPr>
          <p:cNvSpPr/>
          <p:nvPr/>
        </p:nvSpPr>
        <p:spPr>
          <a:xfrm rot="11002220" flipH="1" flipV="1">
            <a:off x="705809" y="2574814"/>
            <a:ext cx="604902" cy="5886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rgbClr val="00B0F0"/>
                </a:solidFill>
              </a:rPr>
              <a:t>ক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D48691-F762-4781-9495-5042DC33F1FB}"/>
              </a:ext>
            </a:extLst>
          </p:cNvPr>
          <p:cNvSpPr/>
          <p:nvPr/>
        </p:nvSpPr>
        <p:spPr>
          <a:xfrm>
            <a:off x="3906418" y="2501114"/>
            <a:ext cx="908773" cy="6905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 </a:t>
            </a:r>
            <a:r>
              <a:rPr lang="bn-IN" sz="2400" dirty="0">
                <a:solidFill>
                  <a:srgbClr val="FF0000"/>
                </a:solidFill>
              </a:rPr>
              <a:t>কলা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76E31B-3618-4F73-9D9C-969F376ED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18" y="2461643"/>
            <a:ext cx="1436278" cy="906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B76594C-B812-4711-B2F1-0E92ADDB180E}"/>
              </a:ext>
            </a:extLst>
          </p:cNvPr>
          <p:cNvSpPr/>
          <p:nvPr/>
        </p:nvSpPr>
        <p:spPr>
          <a:xfrm rot="11056276" flipV="1">
            <a:off x="5357440" y="2638749"/>
            <a:ext cx="867888" cy="521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 </a:t>
            </a:r>
            <a:r>
              <a:rPr lang="bn-IN" sz="2400" dirty="0">
                <a:solidFill>
                  <a:schemeClr val="accent6">
                    <a:lumMod val="75000"/>
                  </a:schemeClr>
                </a:solidFill>
              </a:rPr>
              <a:t>খ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209AD6-6797-4E76-86FE-B2C6E61F6085}"/>
              </a:ext>
            </a:extLst>
          </p:cNvPr>
          <p:cNvSpPr/>
          <p:nvPr/>
        </p:nvSpPr>
        <p:spPr>
          <a:xfrm rot="10800000" flipV="1">
            <a:off x="8778808" y="2582780"/>
            <a:ext cx="1331611" cy="59965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 </a:t>
            </a:r>
            <a:r>
              <a:rPr lang="bn-IN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খরগোশ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5396EAA-EC1B-4CF2-9F61-0DB0F8C9B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67" y="2419758"/>
            <a:ext cx="1659988" cy="8827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C0B2148C-C798-418E-9BDB-15F3CA315892}"/>
              </a:ext>
            </a:extLst>
          </p:cNvPr>
          <p:cNvSpPr/>
          <p:nvPr/>
        </p:nvSpPr>
        <p:spPr>
          <a:xfrm rot="10596344" flipV="1">
            <a:off x="712009" y="3951800"/>
            <a:ext cx="778755" cy="63944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70C0"/>
                </a:solidFill>
              </a:rPr>
              <a:t> গ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779702-CE33-4396-BB4A-A4B9A9DA4A24}"/>
              </a:ext>
            </a:extLst>
          </p:cNvPr>
          <p:cNvSpPr/>
          <p:nvPr/>
        </p:nvSpPr>
        <p:spPr>
          <a:xfrm flipH="1">
            <a:off x="3699155" y="3961589"/>
            <a:ext cx="924064" cy="63904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 </a:t>
            </a:r>
            <a:r>
              <a:rPr lang="bn-IN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গরু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FEA9D8F-5E03-4793-A17A-1B34D4190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14" y="3836374"/>
            <a:ext cx="1320533" cy="783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025730D4-9F75-40AC-8424-7A20BADC1CA0}"/>
              </a:ext>
            </a:extLst>
          </p:cNvPr>
          <p:cNvSpPr/>
          <p:nvPr/>
        </p:nvSpPr>
        <p:spPr>
          <a:xfrm>
            <a:off x="5577243" y="3853167"/>
            <a:ext cx="775247" cy="58009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</a:rPr>
              <a:t> ঘ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0F75C2-5991-4B40-9D2D-2CD37C2A0D60}"/>
              </a:ext>
            </a:extLst>
          </p:cNvPr>
          <p:cNvSpPr/>
          <p:nvPr/>
        </p:nvSpPr>
        <p:spPr>
          <a:xfrm>
            <a:off x="8764187" y="3755547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/>
              <a:t> ঘোড়া</a:t>
            </a:r>
            <a:endParaRPr lang="en-US" sz="20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E49E8F5-6AAD-4E11-A269-1131CDF1E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94" y="3783640"/>
            <a:ext cx="1452067" cy="760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CAB8A9C6-2089-4CBE-B1C9-2D592F73E369}"/>
              </a:ext>
            </a:extLst>
          </p:cNvPr>
          <p:cNvSpPr/>
          <p:nvPr/>
        </p:nvSpPr>
        <p:spPr>
          <a:xfrm>
            <a:off x="1946953" y="5137917"/>
            <a:ext cx="829994" cy="60560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 </a:t>
            </a:r>
            <a:r>
              <a:rPr lang="bn-IN" sz="2400" dirty="0">
                <a:solidFill>
                  <a:schemeClr val="bg1">
                    <a:lumMod val="85000"/>
                  </a:schemeClr>
                </a:solidFill>
              </a:rPr>
              <a:t>ঙ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BF6F48-BFE3-4EB4-880F-E01A95B94B43}"/>
              </a:ext>
            </a:extLst>
          </p:cNvPr>
          <p:cNvSpPr/>
          <p:nvPr/>
        </p:nvSpPr>
        <p:spPr>
          <a:xfrm>
            <a:off x="6688680" y="5097642"/>
            <a:ext cx="1182792" cy="56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accent2">
                    <a:lumMod val="75000"/>
                  </a:schemeClr>
                </a:solidFill>
              </a:rPr>
              <a:t> ব্যাঙ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21758B8-022C-47FE-85ED-454561938F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0" y="5105198"/>
            <a:ext cx="1526512" cy="642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7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3" grpId="0" animBg="1"/>
      <p:bldP spid="19" grpId="0" animBg="1"/>
      <p:bldP spid="20" grpId="0" animBg="1"/>
      <p:bldP spid="24" grpId="0" animBg="1"/>
      <p:bldP spid="25" grpId="0" animBg="1"/>
      <p:bldP spid="28" grpId="0" animBg="1"/>
      <p:bldP spid="29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CD438C2C-9066-4609-8F07-7301B34C2B05}"/>
              </a:ext>
            </a:extLst>
          </p:cNvPr>
          <p:cNvSpPr/>
          <p:nvPr/>
        </p:nvSpPr>
        <p:spPr>
          <a:xfrm>
            <a:off x="2179085" y="461294"/>
            <a:ext cx="3147551" cy="852502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/>
              <a:t> বর্ণ  দেখে শব্দ বল </a:t>
            </a:r>
            <a:endParaRPr lang="en-US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D67AEB-92B3-414A-AB08-D8A684E632E4}"/>
              </a:ext>
            </a:extLst>
          </p:cNvPr>
          <p:cNvSpPr/>
          <p:nvPr/>
        </p:nvSpPr>
        <p:spPr>
          <a:xfrm rot="11250622" flipV="1">
            <a:off x="187994" y="1591056"/>
            <a:ext cx="832105" cy="621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ক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7D66DC7-11D6-4B99-ADD0-AAED90AC5811}"/>
              </a:ext>
            </a:extLst>
          </p:cNvPr>
          <p:cNvSpPr/>
          <p:nvPr/>
        </p:nvSpPr>
        <p:spPr>
          <a:xfrm rot="11156999" flipV="1">
            <a:off x="187660" y="2632688"/>
            <a:ext cx="906239" cy="755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খ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8F560C-5D43-4023-9696-9BC275CDF4ED}"/>
              </a:ext>
            </a:extLst>
          </p:cNvPr>
          <p:cNvSpPr/>
          <p:nvPr/>
        </p:nvSpPr>
        <p:spPr>
          <a:xfrm rot="10348416" flipV="1">
            <a:off x="235101" y="3561441"/>
            <a:ext cx="776748" cy="822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গ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83538E-4221-4168-A034-5DA53D581A50}"/>
              </a:ext>
            </a:extLst>
          </p:cNvPr>
          <p:cNvSpPr/>
          <p:nvPr/>
        </p:nvSpPr>
        <p:spPr>
          <a:xfrm>
            <a:off x="221100" y="4752397"/>
            <a:ext cx="877850" cy="715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ঘ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0A89A3-2303-4EE9-8C3C-FF9F5C964F36}"/>
              </a:ext>
            </a:extLst>
          </p:cNvPr>
          <p:cNvSpPr/>
          <p:nvPr/>
        </p:nvSpPr>
        <p:spPr>
          <a:xfrm rot="10465817" flipV="1">
            <a:off x="335997" y="5951467"/>
            <a:ext cx="889334" cy="5669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ঙ</a:t>
            </a:r>
            <a:endParaRPr lang="en-US" dirty="0"/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207D5FE3-67A7-4FDB-BB9C-F987FEBFD3E5}"/>
              </a:ext>
            </a:extLst>
          </p:cNvPr>
          <p:cNvSpPr/>
          <p:nvPr/>
        </p:nvSpPr>
        <p:spPr>
          <a:xfrm>
            <a:off x="6784833" y="2888726"/>
            <a:ext cx="877850" cy="735117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 গম</a:t>
            </a:r>
            <a:endParaRPr lang="en-US" dirty="0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E611D8AE-27E4-4102-AB5B-42ECE3D35215}"/>
              </a:ext>
            </a:extLst>
          </p:cNvPr>
          <p:cNvSpPr/>
          <p:nvPr/>
        </p:nvSpPr>
        <p:spPr>
          <a:xfrm>
            <a:off x="7205483" y="5166703"/>
            <a:ext cx="914400" cy="601916"/>
          </a:xfrm>
          <a:prstGeom prst="round2DiagRect">
            <a:avLst>
              <a:gd name="adj1" fmla="val 16667"/>
              <a:gd name="adj2" fmla="val 290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 ব্যাঙ</a:t>
            </a:r>
            <a:endParaRPr lang="en-US" dirty="0"/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0FBBB92-E191-45EF-97BB-6649EB66EE9C}"/>
              </a:ext>
            </a:extLst>
          </p:cNvPr>
          <p:cNvSpPr/>
          <p:nvPr/>
        </p:nvSpPr>
        <p:spPr>
          <a:xfrm rot="11071528" flipV="1">
            <a:off x="6887907" y="929011"/>
            <a:ext cx="1075312" cy="613900"/>
          </a:xfrm>
          <a:prstGeom prst="round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 খই</a:t>
            </a:r>
            <a:endParaRPr lang="en-US" dirty="0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44E8CF42-080C-4F89-86C3-7DCDF97F293D}"/>
              </a:ext>
            </a:extLst>
          </p:cNvPr>
          <p:cNvSpPr/>
          <p:nvPr/>
        </p:nvSpPr>
        <p:spPr>
          <a:xfrm>
            <a:off x="6766532" y="1901952"/>
            <a:ext cx="877851" cy="530352"/>
          </a:xfrm>
          <a:prstGeom prst="round2DiagRect">
            <a:avLst>
              <a:gd name="adj1" fmla="val 16667"/>
              <a:gd name="adj2" fmla="val 329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 কলম</a:t>
            </a:r>
            <a:endParaRPr lang="en-US" dirty="0"/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9013000B-C801-4AC9-BE1B-A2E4333B8A50}"/>
              </a:ext>
            </a:extLst>
          </p:cNvPr>
          <p:cNvSpPr/>
          <p:nvPr/>
        </p:nvSpPr>
        <p:spPr>
          <a:xfrm rot="10800000" flipV="1">
            <a:off x="6784833" y="4218563"/>
            <a:ext cx="1181772" cy="533834"/>
          </a:xfrm>
          <a:prstGeom prst="round2DiagRect">
            <a:avLst>
              <a:gd name="adj1" fmla="val 50000"/>
              <a:gd name="adj2" fmla="val 4288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 ঘোড়া</a:t>
            </a:r>
            <a:endParaRPr lang="en-US" dirty="0"/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CEE1D493-14A8-48F0-941B-D9E115251E96}"/>
              </a:ext>
            </a:extLst>
          </p:cNvPr>
          <p:cNvSpPr/>
          <p:nvPr/>
        </p:nvSpPr>
        <p:spPr>
          <a:xfrm>
            <a:off x="7290818" y="6076737"/>
            <a:ext cx="914400" cy="60191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 খাতা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1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AC9F4082-31FF-4672-8237-052D5BD4E07E}"/>
              </a:ext>
            </a:extLst>
          </p:cNvPr>
          <p:cNvSpPr/>
          <p:nvPr/>
        </p:nvSpPr>
        <p:spPr>
          <a:xfrm>
            <a:off x="3438144" y="1029780"/>
            <a:ext cx="3090672" cy="115214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/>
              <a:t> </a:t>
            </a:r>
            <a:r>
              <a:rPr lang="bn-IN" sz="2800" dirty="0">
                <a:solidFill>
                  <a:schemeClr val="accent5">
                    <a:lumMod val="75000"/>
                  </a:schemeClr>
                </a:solidFill>
              </a:rPr>
              <a:t>বর্ণ </a:t>
            </a:r>
            <a:r>
              <a:rPr lang="bn-IN" sz="2400" dirty="0">
                <a:solidFill>
                  <a:schemeClr val="accent5">
                    <a:lumMod val="75000"/>
                  </a:schemeClr>
                </a:solidFill>
              </a:rPr>
              <a:t>দিয়ে</a:t>
            </a:r>
            <a:r>
              <a:rPr lang="bn-IN" sz="2800" dirty="0">
                <a:solidFill>
                  <a:schemeClr val="accent5">
                    <a:lumMod val="75000"/>
                  </a:schemeClr>
                </a:solidFill>
              </a:rPr>
              <a:t> শব্দ বল 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76AC2B4-5204-4750-ACDC-866A458B9F98}"/>
              </a:ext>
            </a:extLst>
          </p:cNvPr>
          <p:cNvSpPr/>
          <p:nvPr/>
        </p:nvSpPr>
        <p:spPr>
          <a:xfrm>
            <a:off x="661884" y="1605852"/>
            <a:ext cx="1335024" cy="731520"/>
          </a:xfrm>
          <a:prstGeom prst="triangle">
            <a:avLst>
              <a:gd name="adj" fmla="val 524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 ক</a:t>
            </a:r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E5AB2F7-725B-4414-8768-6EC285520B94}"/>
              </a:ext>
            </a:extLst>
          </p:cNvPr>
          <p:cNvSpPr/>
          <p:nvPr/>
        </p:nvSpPr>
        <p:spPr>
          <a:xfrm>
            <a:off x="556728" y="2694655"/>
            <a:ext cx="1545335" cy="654209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খ</a:t>
            </a:r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DEAC6A1-C0D3-4CEF-B794-3A133FB21D51}"/>
              </a:ext>
            </a:extLst>
          </p:cNvPr>
          <p:cNvSpPr/>
          <p:nvPr/>
        </p:nvSpPr>
        <p:spPr>
          <a:xfrm>
            <a:off x="626363" y="3578130"/>
            <a:ext cx="1475556" cy="654209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 গ</a:t>
            </a:r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EAC4859-9299-4754-926D-83E782F557EA}"/>
              </a:ext>
            </a:extLst>
          </p:cNvPr>
          <p:cNvSpPr/>
          <p:nvPr/>
        </p:nvSpPr>
        <p:spPr>
          <a:xfrm>
            <a:off x="661884" y="4499928"/>
            <a:ext cx="1475555" cy="654208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 ঘ</a:t>
            </a:r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33C4595-F2F5-4254-885C-F386FB139163}"/>
              </a:ext>
            </a:extLst>
          </p:cNvPr>
          <p:cNvSpPr/>
          <p:nvPr/>
        </p:nvSpPr>
        <p:spPr>
          <a:xfrm rot="10800000" flipV="1">
            <a:off x="893072" y="5295560"/>
            <a:ext cx="1371759" cy="791913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bn-IN" dirty="0"/>
              <a:t> 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6B05DA17-4503-4A91-BD13-542025E2BC97}"/>
              </a:ext>
            </a:extLst>
          </p:cNvPr>
          <p:cNvSpPr/>
          <p:nvPr/>
        </p:nvSpPr>
        <p:spPr>
          <a:xfrm>
            <a:off x="1993392" y="5870448"/>
            <a:ext cx="45719" cy="4571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F104F15E-3CD9-4ECF-B08C-22A56D2A967B}"/>
              </a:ext>
            </a:extLst>
          </p:cNvPr>
          <p:cNvSpPr/>
          <p:nvPr/>
        </p:nvSpPr>
        <p:spPr>
          <a:xfrm rot="10800000" flipV="1">
            <a:off x="2633469" y="900333"/>
            <a:ext cx="8958307" cy="1221076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/>
              <a:t> </a:t>
            </a:r>
            <a:r>
              <a:rPr lang="bn-IN" sz="2800" dirty="0">
                <a:solidFill>
                  <a:srgbClr val="7030A0"/>
                </a:solidFill>
              </a:rPr>
              <a:t>শব্দগুচ্ছ  থেকে আজকের পাঠের  বর্ণগুলো চিহ্নিত কর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D858DD1-2CA2-449D-ACDE-7FDB536B3CB1}"/>
              </a:ext>
            </a:extLst>
          </p:cNvPr>
          <p:cNvSpPr/>
          <p:nvPr/>
        </p:nvSpPr>
        <p:spPr>
          <a:xfrm rot="10800000" flipV="1">
            <a:off x="4370830" y="2560319"/>
            <a:ext cx="2240281" cy="1737361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00B0F0"/>
                </a:solidFill>
              </a:rPr>
              <a:t> কাক   গাড়ি  খই   ঘোড়া  ব্যাঙ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472D2873-8A1F-4F5B-9587-C4F090A318BA}"/>
              </a:ext>
            </a:extLst>
          </p:cNvPr>
          <p:cNvSpPr/>
          <p:nvPr/>
        </p:nvSpPr>
        <p:spPr>
          <a:xfrm>
            <a:off x="777527" y="4922137"/>
            <a:ext cx="932688" cy="575184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4F7F091-8778-4AEE-A4B3-3CCA937A9251}"/>
              </a:ext>
            </a:extLst>
          </p:cNvPr>
          <p:cNvSpPr/>
          <p:nvPr/>
        </p:nvSpPr>
        <p:spPr>
          <a:xfrm>
            <a:off x="2354868" y="4980084"/>
            <a:ext cx="932688" cy="502926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A7E06C3E-0EBF-4EAD-AE56-1104C0730BD4}"/>
              </a:ext>
            </a:extLst>
          </p:cNvPr>
          <p:cNvSpPr/>
          <p:nvPr/>
        </p:nvSpPr>
        <p:spPr>
          <a:xfrm rot="10800000" flipH="1" flipV="1">
            <a:off x="4324143" y="4979477"/>
            <a:ext cx="940287" cy="529736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2E5D52D3-EEFC-4418-95CD-F9A2747CA06E}"/>
              </a:ext>
            </a:extLst>
          </p:cNvPr>
          <p:cNvSpPr/>
          <p:nvPr/>
        </p:nvSpPr>
        <p:spPr>
          <a:xfrm flipH="1">
            <a:off x="6105050" y="5003760"/>
            <a:ext cx="1027897" cy="51206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8AE0DAC1-23B3-405B-B5B0-8EC46C3D9CF0}"/>
              </a:ext>
            </a:extLst>
          </p:cNvPr>
          <p:cNvSpPr/>
          <p:nvPr/>
        </p:nvSpPr>
        <p:spPr>
          <a:xfrm>
            <a:off x="7878357" y="4953694"/>
            <a:ext cx="932688" cy="51206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id="{457963A6-CD57-484C-8A6C-ED2C6E559A05}"/>
              </a:ext>
            </a:extLst>
          </p:cNvPr>
          <p:cNvSpPr/>
          <p:nvPr/>
        </p:nvSpPr>
        <p:spPr>
          <a:xfrm>
            <a:off x="2726318" y="1406770"/>
            <a:ext cx="7543097" cy="151087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/>
              <a:t> </a:t>
            </a:r>
            <a:r>
              <a:rPr lang="bn-IN" sz="2800" dirty="0">
                <a:solidFill>
                  <a:srgbClr val="7030A0"/>
                </a:solidFill>
              </a:rPr>
              <a:t>ক বর্ণ দিয়ে বাড়িতে কি আছে দেখে আসবে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4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5F8CD077-4651-4073-95BD-57B8041CF774}"/>
              </a:ext>
            </a:extLst>
          </p:cNvPr>
          <p:cNvSpPr/>
          <p:nvPr/>
        </p:nvSpPr>
        <p:spPr>
          <a:xfrm>
            <a:off x="3383280" y="490963"/>
            <a:ext cx="5662246" cy="1970884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B0F0"/>
                </a:solidFill>
              </a:rPr>
              <a:t> সবাইকে  ধন্যবাদ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3AFD7-2689-48D8-B28C-773AFE9A0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065" y="3080825"/>
            <a:ext cx="4521591" cy="301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3297-8670-4A69-A9B9-6F9C9770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B8490-2C1E-4B28-9236-EE71060CD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963A0-43BF-4D1A-8BAB-0AF723630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6664" r="7270" b="3658"/>
          <a:stretch/>
        </p:blipFill>
        <p:spPr>
          <a:xfrm>
            <a:off x="6116986" y="1066800"/>
            <a:ext cx="302701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4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6938-DA32-4274-B033-61669B65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B7308-DD14-4840-BD98-CEBE64D0F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F2E65-3196-438D-80BA-3600E9BC5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1" y="3014442"/>
            <a:ext cx="3243071" cy="237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83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AE682D8D-0913-480B-BA32-30829DEC4D4C}"/>
              </a:ext>
            </a:extLst>
          </p:cNvPr>
          <p:cNvSpPr/>
          <p:nvPr/>
        </p:nvSpPr>
        <p:spPr>
          <a:xfrm rot="10800000" flipV="1">
            <a:off x="463899" y="230065"/>
            <a:ext cx="5087815" cy="2297723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/>
              <a:t> </a:t>
            </a:r>
            <a:r>
              <a:rPr lang="bn-IN" sz="4400" dirty="0">
                <a:solidFill>
                  <a:schemeClr val="accent4">
                    <a:lumMod val="75000"/>
                  </a:schemeClr>
                </a:solidFill>
              </a:rPr>
              <a:t>শিক্ষক  পরিচিতি</a:t>
            </a: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ACEFFA06-B159-47F3-AE80-E598F0BE1C65}"/>
              </a:ext>
            </a:extLst>
          </p:cNvPr>
          <p:cNvSpPr/>
          <p:nvPr/>
        </p:nvSpPr>
        <p:spPr>
          <a:xfrm>
            <a:off x="463899" y="3466892"/>
            <a:ext cx="5087815" cy="3161044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7030A0"/>
                </a:solidFill>
              </a:rPr>
              <a:t> মোঃ ছাদেকুজ্জামান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</a:rPr>
              <a:t>সহকারি শিক্ষক</a:t>
            </a:r>
          </a:p>
          <a:p>
            <a:pPr algn="ctr"/>
            <a:r>
              <a:rPr lang="bn-IN" sz="3200" dirty="0">
                <a:solidFill>
                  <a:schemeClr val="accent1">
                    <a:lumMod val="75000"/>
                  </a:schemeClr>
                </a:solidFill>
              </a:rPr>
              <a:t>ভাদেড়া সরঃ প্রাথ; বিদ্যালয়</a:t>
            </a:r>
          </a:p>
          <a:p>
            <a:pPr algn="ctr"/>
            <a:r>
              <a:rPr lang="bn-IN" sz="3200" dirty="0">
                <a:solidFill>
                  <a:srgbClr val="7030A0"/>
                </a:solidFill>
              </a:rPr>
              <a:t>তাড়াইল , কিশোরগঞ্জ</a:t>
            </a:r>
            <a:r>
              <a:rPr lang="bn-IN" sz="3200" dirty="0"/>
              <a:t>।</a:t>
            </a:r>
            <a:endParaRPr lang="en-US" sz="32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B055CA1-0648-414B-A079-6C07787BA466}"/>
              </a:ext>
            </a:extLst>
          </p:cNvPr>
          <p:cNvSpPr/>
          <p:nvPr/>
        </p:nvSpPr>
        <p:spPr>
          <a:xfrm>
            <a:off x="2347126" y="2252924"/>
            <a:ext cx="762000" cy="1488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E9E23C-0E5C-4B12-9E05-BBA06A39F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1" y="561870"/>
            <a:ext cx="4314930" cy="5740958"/>
          </a:xfrm>
          <a:prstGeom prst="rect">
            <a:avLst/>
          </a:prstGeom>
        </p:spPr>
      </p:pic>
      <p:sp>
        <p:nvSpPr>
          <p:cNvPr id="6" name="Minus Sign 5">
            <a:extLst>
              <a:ext uri="{FF2B5EF4-FFF2-40B4-BE49-F238E27FC236}">
                <a16:creationId xmlns:a16="http://schemas.microsoft.com/office/drawing/2014/main" id="{67BF3081-5E07-4BFC-9D22-5D4A5F19295F}"/>
              </a:ext>
            </a:extLst>
          </p:cNvPr>
          <p:cNvSpPr/>
          <p:nvPr/>
        </p:nvSpPr>
        <p:spPr>
          <a:xfrm rot="5400000" flipV="1">
            <a:off x="2775855" y="3048000"/>
            <a:ext cx="8490857" cy="762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18404E-708D-4E5B-B6CA-C9BF718BC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187548"/>
            <a:ext cx="4381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3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dn.banglatribune.com/contents/cache/images/800x0x1/uploads/media/2016/01/23/11cec1ec0d01af443908e9e35002a7c1-.jpg">
            <a:extLst>
              <a:ext uri="{FF2B5EF4-FFF2-40B4-BE49-F238E27FC236}">
                <a16:creationId xmlns:a16="http://schemas.microsoft.com/office/drawing/2014/main" id="{B42E2D98-078A-4D7B-A0AE-8528E0E0F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38200"/>
            <a:ext cx="3657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93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3A59B813-DB73-4853-A581-DA7F2E029303}"/>
              </a:ext>
            </a:extLst>
          </p:cNvPr>
          <p:cNvSpPr/>
          <p:nvPr/>
        </p:nvSpPr>
        <p:spPr>
          <a:xfrm>
            <a:off x="3274184" y="0"/>
            <a:ext cx="4525108" cy="187569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/>
              <a:t> </a:t>
            </a:r>
            <a:r>
              <a:rPr lang="bn-IN" sz="3600" dirty="0">
                <a:solidFill>
                  <a:schemeClr val="accent4">
                    <a:lumMod val="75000"/>
                  </a:schemeClr>
                </a:solidFill>
              </a:rPr>
              <a:t>পাঠ  পরিচিতি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C9439F-9AFD-4B53-8AF0-A1F124973215}"/>
              </a:ext>
            </a:extLst>
          </p:cNvPr>
          <p:cNvSpPr/>
          <p:nvPr/>
        </p:nvSpPr>
        <p:spPr>
          <a:xfrm rot="10800000" flipV="1">
            <a:off x="6274189" y="2269036"/>
            <a:ext cx="4079631" cy="37472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accent1">
                    <a:lumMod val="75000"/>
                  </a:schemeClr>
                </a:solidFill>
              </a:rPr>
              <a:t> শ্রেণি ; প্রথম</a:t>
            </a:r>
          </a:p>
          <a:p>
            <a:pPr algn="ctr"/>
            <a:r>
              <a:rPr lang="bn-IN" sz="4000" dirty="0">
                <a:solidFill>
                  <a:schemeClr val="accent1">
                    <a:lumMod val="75000"/>
                  </a:schemeClr>
                </a:solidFill>
              </a:rPr>
              <a:t>বিষয় ; বাংলা</a:t>
            </a:r>
          </a:p>
          <a:p>
            <a:pPr algn="ctr"/>
            <a:r>
              <a:rPr lang="bn-IN" sz="4000" dirty="0">
                <a:solidFill>
                  <a:srgbClr val="00B0F0"/>
                </a:solidFill>
              </a:rPr>
              <a:t>পাঠ্যাংশ ; বর্ণ শিখি</a:t>
            </a:r>
          </a:p>
          <a:p>
            <a:pPr algn="ctr"/>
            <a:r>
              <a:rPr lang="bn-IN" sz="4000" dirty="0">
                <a:solidFill>
                  <a:srgbClr val="00B0F0"/>
                </a:solidFill>
              </a:rPr>
              <a:t>সময়; ৪০ মিনিট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2FAD262-C658-4B07-8D51-8DAC2E265D28}"/>
              </a:ext>
            </a:extLst>
          </p:cNvPr>
          <p:cNvSpPr/>
          <p:nvPr/>
        </p:nvSpPr>
        <p:spPr>
          <a:xfrm rot="5400000" flipV="1">
            <a:off x="4879448" y="2785270"/>
            <a:ext cx="813886" cy="2172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209A86-93CB-4EC3-B4FC-7857DAC9B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3" y="2269036"/>
            <a:ext cx="3603010" cy="3747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76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AC6DFA6F-FA57-41BC-9B61-8F1E0B518E48}"/>
              </a:ext>
            </a:extLst>
          </p:cNvPr>
          <p:cNvSpPr/>
          <p:nvPr/>
        </p:nvSpPr>
        <p:spPr>
          <a:xfrm>
            <a:off x="2546371" y="241920"/>
            <a:ext cx="4346759" cy="1214088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accent1"/>
                </a:solidFill>
              </a:rPr>
              <a:t>   ছড়া গান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56536-1620-43B2-B6A0-7EC513731160}"/>
              </a:ext>
            </a:extLst>
          </p:cNvPr>
          <p:cNvSpPr txBox="1"/>
          <p:nvPr/>
        </p:nvSpPr>
        <p:spPr>
          <a:xfrm>
            <a:off x="2203938" y="2649415"/>
            <a:ext cx="7197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</a:rPr>
              <a:t>ক</a:t>
            </a:r>
            <a:r>
              <a:rPr lang="bn-IN" sz="3600" dirty="0"/>
              <a:t> তে কলা </a:t>
            </a:r>
            <a:r>
              <a:rPr lang="bn-IN" sz="3600" dirty="0">
                <a:solidFill>
                  <a:srgbClr val="FF0000"/>
                </a:solidFill>
              </a:rPr>
              <a:t>খ</a:t>
            </a:r>
            <a:r>
              <a:rPr lang="bn-IN" sz="3600" dirty="0"/>
              <a:t> তে খাই</a:t>
            </a:r>
          </a:p>
          <a:p>
            <a:r>
              <a:rPr lang="bn-IN" sz="3600" dirty="0"/>
              <a:t> </a:t>
            </a:r>
            <a:r>
              <a:rPr lang="bn-IN" sz="3600" dirty="0">
                <a:solidFill>
                  <a:srgbClr val="FF0000"/>
                </a:solidFill>
              </a:rPr>
              <a:t>গ</a:t>
            </a:r>
            <a:r>
              <a:rPr lang="bn-IN" sz="3600" dirty="0"/>
              <a:t> তে গরু </a:t>
            </a:r>
            <a:r>
              <a:rPr lang="bn-IN" sz="3600" dirty="0">
                <a:solidFill>
                  <a:srgbClr val="0070C0"/>
                </a:solidFill>
              </a:rPr>
              <a:t>ক খ গ ঘ ঙ </a:t>
            </a:r>
            <a:r>
              <a:rPr lang="bn-IN" sz="3600" dirty="0">
                <a:solidFill>
                  <a:srgbClr val="FF0000"/>
                </a:solidFill>
              </a:rPr>
              <a:t>ঘ</a:t>
            </a:r>
            <a:r>
              <a:rPr lang="bn-IN" sz="3600" dirty="0"/>
              <a:t> তে  ঘাস</a:t>
            </a:r>
          </a:p>
          <a:p>
            <a:r>
              <a:rPr lang="bn-IN" sz="3600" dirty="0">
                <a:solidFill>
                  <a:srgbClr val="FF0000"/>
                </a:solidFill>
              </a:rPr>
              <a:t>ঙ </a:t>
            </a:r>
            <a:r>
              <a:rPr lang="bn-IN" sz="3600" dirty="0"/>
              <a:t>বলে  কুনোব্যাঙ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758E02C-E81B-4728-9A14-7F6EA9173CE4}"/>
              </a:ext>
            </a:extLst>
          </p:cNvPr>
          <p:cNvSpPr/>
          <p:nvPr/>
        </p:nvSpPr>
        <p:spPr>
          <a:xfrm rot="10800000" flipV="1">
            <a:off x="3791779" y="1391688"/>
            <a:ext cx="1855941" cy="1477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301322-7BB7-4C19-802F-578741B8D15E}"/>
              </a:ext>
            </a:extLst>
          </p:cNvPr>
          <p:cNvSpPr/>
          <p:nvPr/>
        </p:nvSpPr>
        <p:spPr>
          <a:xfrm>
            <a:off x="1359877" y="2025162"/>
            <a:ext cx="6635261" cy="2807676"/>
          </a:xfrm>
          <a:prstGeom prst="round2DiagRect">
            <a:avLst>
              <a:gd name="adj1" fmla="val 0"/>
              <a:gd name="adj2" fmla="val 29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</a:rPr>
              <a:t> আজকের পাঠ ; বর্ণ শিখি </a:t>
            </a:r>
          </a:p>
          <a:p>
            <a:pPr algn="ctr"/>
            <a:r>
              <a:rPr lang="bn-IN" sz="4000" dirty="0">
                <a:solidFill>
                  <a:srgbClr val="00B0F0"/>
                </a:solidFill>
              </a:rPr>
              <a:t>ক  খ গ  ঘ ঙ</a:t>
            </a:r>
          </a:p>
          <a:p>
            <a:pPr algn="ctr"/>
            <a:r>
              <a:rPr lang="bn-IN" sz="4000" dirty="0">
                <a:solidFill>
                  <a:srgbClr val="FFFF00"/>
                </a:solidFill>
              </a:rPr>
              <a:t>অধ্যায় ; ১৬</a:t>
            </a:r>
          </a:p>
          <a:p>
            <a:pPr algn="ctr"/>
            <a:r>
              <a:rPr lang="bn-IN" sz="4000" dirty="0">
                <a:solidFill>
                  <a:srgbClr val="FFFF00"/>
                </a:solidFill>
              </a:rPr>
              <a:t>পৃষ্ঠা ; ২০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A02CD5FB-7CD4-4CF1-89E6-01A76758FEEB}"/>
              </a:ext>
            </a:extLst>
          </p:cNvPr>
          <p:cNvSpPr/>
          <p:nvPr/>
        </p:nvSpPr>
        <p:spPr>
          <a:xfrm>
            <a:off x="2016368" y="545123"/>
            <a:ext cx="6799387" cy="175846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</a:rPr>
              <a:t> শিখন ফল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4459DD-0041-4A07-A910-81FA51528E8C}"/>
              </a:ext>
            </a:extLst>
          </p:cNvPr>
          <p:cNvSpPr/>
          <p:nvPr/>
        </p:nvSpPr>
        <p:spPr>
          <a:xfrm>
            <a:off x="2227382" y="3021622"/>
            <a:ext cx="6799387" cy="2667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/>
              <a:t> ১.১.১ বাংলা বর্ণমালা সঠিক ও শুদ্ধ উচ্চারনে পড়তে পারবে </a:t>
            </a:r>
            <a:endParaRPr lang="en-US" sz="4000" dirty="0"/>
          </a:p>
        </p:txBody>
      </p:sp>
      <p:sp>
        <p:nvSpPr>
          <p:cNvPr id="7" name="Arrow: Circular 6">
            <a:extLst>
              <a:ext uri="{FF2B5EF4-FFF2-40B4-BE49-F238E27FC236}">
                <a16:creationId xmlns:a16="http://schemas.microsoft.com/office/drawing/2014/main" id="{2301DCD6-CE7F-4BEC-8707-75DC330931F6}"/>
              </a:ext>
            </a:extLst>
          </p:cNvPr>
          <p:cNvSpPr/>
          <p:nvPr/>
        </p:nvSpPr>
        <p:spPr>
          <a:xfrm>
            <a:off x="4124176" y="2001714"/>
            <a:ext cx="1971824" cy="203981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8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2FBFEB-BFCC-4B1D-8956-95FF10C2456C}"/>
              </a:ext>
            </a:extLst>
          </p:cNvPr>
          <p:cNvSpPr/>
          <p:nvPr/>
        </p:nvSpPr>
        <p:spPr>
          <a:xfrm>
            <a:off x="1500550" y="287071"/>
            <a:ext cx="7127631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ছবিতে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আমরা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কি</a:t>
            </a:r>
            <a:r>
              <a:rPr lang="en-US" sz="4000" dirty="0">
                <a:solidFill>
                  <a:srgbClr val="FF0000"/>
                </a:solidFill>
              </a:rPr>
              <a:t>  </a:t>
            </a:r>
            <a:r>
              <a:rPr lang="en-US" sz="4000" dirty="0" err="1">
                <a:solidFill>
                  <a:srgbClr val="FF0000"/>
                </a:solidFill>
              </a:rPr>
              <a:t>দেখ</a:t>
            </a:r>
            <a:r>
              <a:rPr lang="bn-IN" sz="4000" dirty="0">
                <a:solidFill>
                  <a:srgbClr val="FF0000"/>
                </a:solidFill>
              </a:rPr>
              <a:t>ছি 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B73F467E-3E9A-43DB-858A-2F8480C30CE1}"/>
              </a:ext>
            </a:extLst>
          </p:cNvPr>
          <p:cNvSpPr/>
          <p:nvPr/>
        </p:nvSpPr>
        <p:spPr>
          <a:xfrm rot="10800000" flipV="1">
            <a:off x="8867281" y="1969820"/>
            <a:ext cx="2600103" cy="1651548"/>
          </a:xfrm>
          <a:prstGeom prst="hexagon">
            <a:avLst>
              <a:gd name="adj" fmla="val 50000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 ক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1641AB25-5610-4496-8C35-FF9D817B7B4C}"/>
              </a:ext>
            </a:extLst>
          </p:cNvPr>
          <p:cNvSpPr/>
          <p:nvPr/>
        </p:nvSpPr>
        <p:spPr>
          <a:xfrm>
            <a:off x="4783015" y="4290645"/>
            <a:ext cx="3118340" cy="2274277"/>
          </a:xfrm>
          <a:prstGeom prst="flowChartDelay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/>
              <a:t> </a:t>
            </a:r>
            <a:r>
              <a:rPr lang="bn-IN" sz="6600" dirty="0">
                <a:solidFill>
                  <a:srgbClr val="FF0000"/>
                </a:solidFill>
              </a:rPr>
              <a:t>ক</a:t>
            </a:r>
            <a:r>
              <a:rPr lang="bn-IN" sz="6600" dirty="0"/>
              <a:t>লা</a:t>
            </a:r>
            <a:endParaRPr lang="en-US" sz="6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D9FAE8-620B-454E-BA1F-5420D8141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3" y="1629507"/>
            <a:ext cx="3159369" cy="3159369"/>
          </a:xfrm>
          <a:prstGeom prst="rect">
            <a:avLst/>
          </a:prstGeom>
        </p:spPr>
      </p:pic>
      <p:sp>
        <p:nvSpPr>
          <p:cNvPr id="2" name="Arrow: Left-Up 1">
            <a:extLst>
              <a:ext uri="{FF2B5EF4-FFF2-40B4-BE49-F238E27FC236}">
                <a16:creationId xmlns:a16="http://schemas.microsoft.com/office/drawing/2014/main" id="{AA104621-58C5-491F-83A6-BF3D49BF72AE}"/>
              </a:ext>
            </a:extLst>
          </p:cNvPr>
          <p:cNvSpPr/>
          <p:nvPr/>
        </p:nvSpPr>
        <p:spPr>
          <a:xfrm rot="5400000">
            <a:off x="2836531" y="3578353"/>
            <a:ext cx="1898904" cy="242104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Bent-Up 2">
            <a:extLst>
              <a:ext uri="{FF2B5EF4-FFF2-40B4-BE49-F238E27FC236}">
                <a16:creationId xmlns:a16="http://schemas.microsoft.com/office/drawing/2014/main" id="{EC78214B-02C8-4900-887E-EA7631A2C1FC}"/>
              </a:ext>
            </a:extLst>
          </p:cNvPr>
          <p:cNvSpPr/>
          <p:nvPr/>
        </p:nvSpPr>
        <p:spPr>
          <a:xfrm rot="10800000" flipH="1" flipV="1">
            <a:off x="7567230" y="3429000"/>
            <a:ext cx="2600103" cy="192258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9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4EA2BBCF-40DB-4EFD-84EF-FEABA57A2BF5}"/>
              </a:ext>
            </a:extLst>
          </p:cNvPr>
          <p:cNvSpPr/>
          <p:nvPr/>
        </p:nvSpPr>
        <p:spPr>
          <a:xfrm rot="10800000" flipH="1" flipV="1">
            <a:off x="2301266" y="201127"/>
            <a:ext cx="5471218" cy="128184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/>
              <a:t> </a:t>
            </a:r>
            <a:r>
              <a:rPr lang="bn-IN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এটা কিসের ছবি ?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D4D39B25-6AD6-41B9-81AF-B857BDB08E7A}"/>
              </a:ext>
            </a:extLst>
          </p:cNvPr>
          <p:cNvSpPr/>
          <p:nvPr/>
        </p:nvSpPr>
        <p:spPr>
          <a:xfrm rot="10983216" flipV="1">
            <a:off x="8355226" y="1670054"/>
            <a:ext cx="3048000" cy="1834642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/>
              <a:t> </a:t>
            </a:r>
            <a:r>
              <a:rPr lang="bn-IN" sz="4400" dirty="0">
                <a:solidFill>
                  <a:srgbClr val="FF0000"/>
                </a:solidFill>
              </a:rPr>
              <a:t>খ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4BF052A3-B737-4D4E-95EE-A21DC2379675}"/>
              </a:ext>
            </a:extLst>
          </p:cNvPr>
          <p:cNvSpPr/>
          <p:nvPr/>
        </p:nvSpPr>
        <p:spPr>
          <a:xfrm rot="10800000" flipV="1">
            <a:off x="6000936" y="4356358"/>
            <a:ext cx="3398201" cy="163614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B0F0"/>
                </a:solidFill>
              </a:rPr>
              <a:t> </a:t>
            </a:r>
            <a:r>
              <a:rPr lang="bn-IN" sz="4000" dirty="0">
                <a:solidFill>
                  <a:srgbClr val="FF0000"/>
                </a:solidFill>
              </a:rPr>
              <a:t>খ</a:t>
            </a:r>
            <a:r>
              <a:rPr lang="bn-IN" sz="4000" dirty="0">
                <a:solidFill>
                  <a:srgbClr val="00B0F0"/>
                </a:solidFill>
              </a:rPr>
              <a:t>রগোশ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19994-34AF-4382-858E-59B30D049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1" y="2273784"/>
            <a:ext cx="3974884" cy="34289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8C9F9F-9A0C-4D0E-82AD-50600F3DE0A9}"/>
              </a:ext>
            </a:extLst>
          </p:cNvPr>
          <p:cNvCxnSpPr>
            <a:cxnSpLocks/>
          </p:cNvCxnSpPr>
          <p:nvPr/>
        </p:nvCxnSpPr>
        <p:spPr>
          <a:xfrm flipH="1" flipV="1">
            <a:off x="4351288" y="3685212"/>
            <a:ext cx="2255208" cy="1342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E23D73-2542-4D02-8321-103022174911}"/>
              </a:ext>
            </a:extLst>
          </p:cNvPr>
          <p:cNvCxnSpPr>
            <a:cxnSpLocks/>
          </p:cNvCxnSpPr>
          <p:nvPr/>
        </p:nvCxnSpPr>
        <p:spPr>
          <a:xfrm flipH="1">
            <a:off x="8308524" y="2883877"/>
            <a:ext cx="671353" cy="1875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03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E0C91432-C34F-49B3-B3EC-5E550551B541}"/>
              </a:ext>
            </a:extLst>
          </p:cNvPr>
          <p:cNvSpPr/>
          <p:nvPr/>
        </p:nvSpPr>
        <p:spPr>
          <a:xfrm rot="10800000" flipV="1">
            <a:off x="2039815" y="334108"/>
            <a:ext cx="5673968" cy="14536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/>
              <a:t> </a:t>
            </a:r>
            <a:r>
              <a:rPr lang="bn-IN" sz="4000" dirty="0">
                <a:solidFill>
                  <a:srgbClr val="00B0F0"/>
                </a:solidFill>
              </a:rPr>
              <a:t>এটা কিসের ছবি ?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8E6CE74B-0886-4688-8B31-3C01EA366CA5}"/>
              </a:ext>
            </a:extLst>
          </p:cNvPr>
          <p:cNvSpPr/>
          <p:nvPr/>
        </p:nvSpPr>
        <p:spPr>
          <a:xfrm>
            <a:off x="9167446" y="1576754"/>
            <a:ext cx="2227385" cy="165881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 গ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9D7B5EA-81AC-4F7A-BC92-D104EFB1D01E}"/>
              </a:ext>
            </a:extLst>
          </p:cNvPr>
          <p:cNvSpPr/>
          <p:nvPr/>
        </p:nvSpPr>
        <p:spPr>
          <a:xfrm>
            <a:off x="6576645" y="4683370"/>
            <a:ext cx="3868616" cy="1658815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B050"/>
                </a:solidFill>
              </a:rPr>
              <a:t> </a:t>
            </a:r>
            <a:r>
              <a:rPr lang="bn-IN" sz="5400" dirty="0">
                <a:solidFill>
                  <a:srgbClr val="FF0000"/>
                </a:solidFill>
              </a:rPr>
              <a:t>গ</a:t>
            </a:r>
            <a:r>
              <a:rPr lang="bn-IN" sz="5400" dirty="0">
                <a:solidFill>
                  <a:srgbClr val="00B050"/>
                </a:solidFill>
              </a:rPr>
              <a:t>রু 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6574A-BC8C-40F4-93C2-0A5C84C42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9" y="2461846"/>
            <a:ext cx="3868617" cy="26083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85E8A71-CFBC-4DC8-B857-08B4466CD8EA}"/>
              </a:ext>
            </a:extLst>
          </p:cNvPr>
          <p:cNvCxnSpPr>
            <a:cxnSpLocks/>
          </p:cNvCxnSpPr>
          <p:nvPr/>
        </p:nvCxnSpPr>
        <p:spPr>
          <a:xfrm>
            <a:off x="4495800" y="3974126"/>
            <a:ext cx="2203937" cy="1538651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562BF043-FDE6-4C04-9D54-6B397BE42EEC}"/>
              </a:ext>
            </a:extLst>
          </p:cNvPr>
          <p:cNvCxnSpPr>
            <a:cxnSpLocks/>
          </p:cNvCxnSpPr>
          <p:nvPr/>
        </p:nvCxnSpPr>
        <p:spPr>
          <a:xfrm rot="5400000">
            <a:off x="8578361" y="3894993"/>
            <a:ext cx="2209803" cy="562708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37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931</TotalTime>
  <Words>232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Garamond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</cp:revision>
  <dcterms:created xsi:type="dcterms:W3CDTF">2019-10-13T04:19:37Z</dcterms:created>
  <dcterms:modified xsi:type="dcterms:W3CDTF">2019-10-28T17:22:57Z</dcterms:modified>
</cp:coreProperties>
</file>