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5B1A-5D0E-4AC4-A38D-12AC5A3C805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F87BD-E9A8-4C77-A193-6D8EF37C4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28752" cy="6172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2" y="304800"/>
            <a:ext cx="8349300" cy="23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90109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খাতমে নবুয়তের প্রমাণ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" y="1081909"/>
            <a:ext cx="4204984" cy="306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28" y="1113668"/>
            <a:ext cx="4208671" cy="30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14615" y="4146559"/>
            <a:ext cx="8727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মহানবি হযরত মুহাম্মদ (স.) ছিলেন সর্বশেষ নবি । তাঁর মাধ্যমে নবুয়তের ক্রমধারা পরিপূর্ণতা লাভ করেছে । কুরআন ও হাদিসের বহু স্থানে এ বিষয়টি স্পষ্ট করে বর্ণনা করা হয়েছে।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65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443" y="81341"/>
            <a:ext cx="4016036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দলিল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4" y="704850"/>
            <a:ext cx="3558836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226379" y="685800"/>
            <a:ext cx="4594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পবিত্র কুরআনে আল্লাহ তায়ালা সরাসরি মহানবি (স.)-কে খাতামুন নাবিয়্যিন বলেছেন । </a:t>
            </a:r>
          </a:p>
          <a:p>
            <a:r>
              <a:rPr lang="bn-BD" sz="3600" b="1" dirty="0" smtClean="0"/>
              <a:t>মহান আল্লাহ বলেন -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2614" y="3727549"/>
            <a:ext cx="86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অর্থ- “মুহাম্মদ তোমাদের মধ্যে কোনো পুরুষের পিতা নন ।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741" b="75072"/>
          <a:stretch/>
        </p:blipFill>
        <p:spPr>
          <a:xfrm>
            <a:off x="552450" y="3028950"/>
            <a:ext cx="8367975" cy="717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34193" b="38255"/>
          <a:stretch/>
        </p:blipFill>
        <p:spPr>
          <a:xfrm>
            <a:off x="460714" y="4313603"/>
            <a:ext cx="8315312" cy="844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443" y="5158054"/>
            <a:ext cx="86719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/>
              <a:t>বরং তিনি তো রাসুল ও সর্বশেষ নবি ।” </a:t>
            </a:r>
            <a:r>
              <a:rPr lang="bn-BD" sz="3200" b="1" dirty="0"/>
              <a:t>(সূরা আল-আহযাব , আয়াত </a:t>
            </a:r>
            <a:r>
              <a:rPr lang="bn-IN" sz="3200" b="1" dirty="0" smtClean="0"/>
              <a:t> </a:t>
            </a:r>
            <a:r>
              <a:rPr lang="bn-BD" sz="3200" b="1" dirty="0" smtClean="0"/>
              <a:t>৪০ </a:t>
            </a:r>
            <a:r>
              <a:rPr lang="bn-BD" sz="3200" b="1" dirty="0"/>
              <a:t>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64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8544" y="242508"/>
            <a:ext cx="5257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শরিফের দলিল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6" y="1099759"/>
            <a:ext cx="1672033" cy="22485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62944" y="1023728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১. মহা নবি (স.) এরশাদ করেন -  </a:t>
            </a:r>
            <a:endParaRPr lang="en-US" sz="3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51649" r="37601" b="44216"/>
          <a:stretch/>
        </p:blipFill>
        <p:spPr>
          <a:xfrm>
            <a:off x="3353839" y="1448854"/>
            <a:ext cx="5295410" cy="87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62944" y="2169763"/>
            <a:ext cx="668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অর্থ;- “আমিই শেষ নবি । আমার পর আর কোনো নবি আসবেন না । ( সহিহ্‌ মুসলিম ) </a:t>
            </a:r>
            <a:endParaRPr lang="en-US" sz="36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" y="4236657"/>
            <a:ext cx="2008126" cy="193554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 rot="21055557">
            <a:off x="621158" y="4424576"/>
            <a:ext cx="919034" cy="100445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জামি তিরমিযি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76257" y="3815831"/>
            <a:ext cx="6472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২. রাসুলুল্লাহ (স.) বলেন- “ রিসালাত ও নবুয়তের ধারা বন্ধ করে দেওয়া হয়েছে । আমার পর আর কোনো নবি-রাসুল আসবেন না ।” (জামি তিরমিযি 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21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1519" y="151707"/>
            <a:ext cx="50292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শরিফের দলিল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8421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৩. নবি করিম (স.) বলেন- “বনি ইসরাইলে নবিগণই নেতৃত্ব দিতেন । যখনই কোনো নবি ইন্তিকাল করতেন তখনই পরবর্তী নবি তাঁর স্থলাভিষিক্ত হতেন । কিন্তু আমার পর আর কোনো নবি আসবেন না ।” (সহি বুখারি) 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13159" y="838200"/>
            <a:ext cx="8509661" cy="2308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/>
              <a:t>৪. একটি হাদিসে মহানবি (স.) উপামার মাধ্যমে খাতমে নবুয়ত ব্যাখ্যা করেছেন । তিনি বলেন, “আমি ও আমার পুর্ববর্তী নবিগণের দৃষ্টান্ত হলো এরুপ যে, </a:t>
            </a:r>
            <a:endParaRPr lang="en-US" sz="3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50206"/>
            <a:ext cx="5867400" cy="326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53194" y="4014880"/>
            <a:ext cx="8725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এক লোক একটি দালান নির্মাণ করল । খুব সুন্দর ও লোভনীয় করে তা সজ্জিত করল । কিন্তু তার এক কোণে একটি ইটের  স্থান ফাঁকা ছিল । লোকজন দালানটির চারদিকে ঘুরে এর সৌন্দর্য দেখছিল </a:t>
            </a:r>
            <a:r>
              <a:rPr lang="bn-BD" sz="3200" b="1" dirty="0"/>
              <a:t> </a:t>
            </a:r>
            <a:r>
              <a:rPr lang="bn-BD" sz="3200" b="1" dirty="0" smtClean="0"/>
              <a:t>আর বিস্ময় প্রকাশ করছিল এবং বলছিল- “এ কোণে একটি ইট রাখা হয়নি কেন ? বস্তুত আমিই সে ইট এবং আমিই শেষ নবি ।” ( সহিহ্‌ বুখারি 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1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15" grpId="2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244" y="76200"/>
            <a:ext cx="3429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যৌক্তিক প্রমান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948781" y="793543"/>
            <a:ext cx="7056939" cy="367190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4572000"/>
            <a:ext cx="8040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যুক্তির মাধ্যমেও আমরা খতমে নবুয়তের প্রমাণ লাভ করতে পারি । </a:t>
            </a:r>
            <a:r>
              <a:rPr lang="bn-IN" sz="3600" b="1" dirty="0" smtClean="0"/>
              <a:t> </a:t>
            </a:r>
            <a:r>
              <a:rPr lang="bn-BD" sz="3600" b="1" dirty="0" smtClean="0"/>
              <a:t>যেমন- </a:t>
            </a:r>
            <a:r>
              <a:rPr lang="bn-BD" sz="3600" b="1" dirty="0" smtClean="0"/>
              <a:t>এক নবির পর অন্য নবি সাধারণত তিনটি করণে আসতেন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57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" y="76200"/>
            <a:ext cx="8153400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পূর্ববর্তী নবির শিক্ষা বিলুপ্ত বা বিকৃত হয়ে গেলে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730427"/>
            <a:ext cx="8207323" cy="456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3718" y="5298783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ভাঙ্গা ঘর নির্মাণের জন্য যেমন নতুন মিস্ত্রীর বা লোকের দরকার হয়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47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172245" y="304800"/>
            <a:ext cx="9067800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পূর্ববর্তী নবির শিক্ষা অসম্পর্ণ হলে কিংবা নতুন কিছু সংযোজন-বিযোজনের প্রয়োজন হলে ।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5"/>
          <a:stretch/>
        </p:blipFill>
        <p:spPr>
          <a:xfrm>
            <a:off x="914400" y="1371600"/>
            <a:ext cx="6771878" cy="365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4247" y="5022766"/>
            <a:ext cx="84955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/>
              <a:t>অসমাপ্ত ঘর সমাপ্ত করার জন্য যেমন নতুন করে মিস্ত্রীর দরকার হয় । তেমনি-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47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868934" cy="1208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পূর্ববর্তী নবির শিক্ষা কোনো বিশেষ স্থান বা কালের জন্য নির্দিষ্ট হলে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3"/>
          <a:stretch/>
        </p:blipFill>
        <p:spPr>
          <a:xfrm>
            <a:off x="977283" y="1219199"/>
            <a:ext cx="7501251" cy="41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7283" y="5417328"/>
            <a:ext cx="750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সামনের এই খালি জায়গায় নতুন ঘর নির্মাণের জন্য যেমন নতুন মিস্ত্রীর দরকার হয় । তেমনি- </a:t>
            </a:r>
            <a:endParaRPr lang="en-US" sz="36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648200"/>
            <a:ext cx="7543800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150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এক নবি থেকে আরেক নবি আসার দুইটি কারণ লিখ । </a:t>
            </a:r>
            <a:endParaRPr lang="bn-BD" sz="4800" b="1" spc="150" dirty="0">
              <a:ln w="11430"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955" y="290094"/>
            <a:ext cx="32004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 </a:t>
            </a:r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1" y="1219200"/>
            <a:ext cx="5482489" cy="31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4-Point Star 8"/>
          <p:cNvSpPr/>
          <p:nvPr/>
        </p:nvSpPr>
        <p:spPr>
          <a:xfrm>
            <a:off x="6557111" y="1940385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53200" y="480803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381429"/>
            <a:ext cx="8077200" cy="37764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বিন্দুমাত্র বিলুপ্ত বা বিকৃত হয় নি ।</a:t>
            </a:r>
            <a:endParaRPr lang="bn-BD" sz="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নতুন করে কোনো নবি আসার প্রয়োজন নেই ।</a:t>
            </a:r>
            <a:endParaRPr lang="bn-BD" sz="7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দুনিয়া ও আখিরাতে সর্বাধিক সম্মান ও মর্যাদার অধিকারী।</a:t>
            </a:r>
          </a:p>
          <a:p>
            <a:endParaRPr lang="bn-BD" sz="1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944382"/>
            <a:ext cx="7911059" cy="1200329"/>
          </a:xfrm>
          <a:prstGeom prst="wedgeRectCallout">
            <a:avLst>
              <a:gd name="adj1" fmla="val -19102"/>
              <a:gd name="adj2" fmla="val 9009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 হযরত মুহাম্মদ (স.)-এর শিক্ষা ও আদর্শ আজ পর্যন্ত বিদ্যমান 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42" y="228600"/>
            <a:ext cx="9415217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 কারণগুলোর কোনোটিই বর্তমানকালে প্রযোজ্য নয় 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181"/>
            <a:ext cx="8839200" cy="6164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9099" y="457200"/>
            <a:ext cx="8896350" cy="207200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874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Picture 2" descr="C:\Users\Yunus\Desktop\Collection\Picture\IMG_29689125164293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0" y="426867"/>
            <a:ext cx="8610600" cy="60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2900" y="1981200"/>
            <a:ext cx="37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আল্লাহ তায়ালা বলেছেন- 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317147"/>
            <a:ext cx="8610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/>
              <a:t>অর্থ- “আজ আমি তোমাদের জন্য তোমাদের দীনকে পরিপূর্ণ করে দিলাম , তোমাদের উপর আমার নিয়ামতকে সম্পর্ণ করলাম এবং ইসলামকে তোমাদের দীন হিসেবে মনোনীত করলাম ।” ( সূরা মায়িদা )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50" y="304800"/>
            <a:ext cx="8486460" cy="1823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রাসুল (স.)-এর শিক্ষা এবং দীন ইসলাম পরিপূর্ণ ও পূর্নাঙ্গ । এতে কোনো অসম্পূর্ণতা নেই । এতে সংযোজন ও বিযোজনের প্রয়োজন নেই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61039" b="27364"/>
          <a:stretch/>
        </p:blipFill>
        <p:spPr>
          <a:xfrm>
            <a:off x="342900" y="2762250"/>
            <a:ext cx="8389578" cy="666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4" t="75936" b="14149"/>
          <a:stretch/>
        </p:blipFill>
        <p:spPr>
          <a:xfrm>
            <a:off x="6979383" y="3429000"/>
            <a:ext cx="1716171" cy="6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9102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2" y="279380"/>
            <a:ext cx="8380307" cy="558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8200"/>
            <a:ext cx="3002811" cy="20211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4830" y="4572000"/>
            <a:ext cx="873677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/>
              <a:t>অর্থ- “আমি তো আপনাকে সমগ্র মানবজাতির প্রতি সুসংবাদদাতা ও ভয় প্রদর্শনকারী হিসেবে প্রেরণ করেছি ।” </a:t>
            </a:r>
            <a:r>
              <a:rPr lang="bn-IN" sz="3600" b="1" dirty="0" smtClean="0"/>
              <a:t>     </a:t>
            </a:r>
            <a:r>
              <a:rPr lang="bn-BD" sz="3600" b="1" dirty="0" smtClean="0"/>
              <a:t>(</a:t>
            </a:r>
            <a:r>
              <a:rPr lang="bn-BD" sz="3600" b="1" dirty="0" smtClean="0"/>
              <a:t>সূরা সাবা আয়াত ২৮ ) </a:t>
            </a:r>
            <a:endParaRPr lang="en-US" sz="3600" b="1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254830" y="154078"/>
            <a:ext cx="8458200" cy="213359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নবি করিম (স.) কোনো বিশেষ স্থান বা কালের জন্য আসেন নি । বরংতিনি সর্বকালের সকলের নবি । কিয়ামত পর্যন্ত সকল স্থানের মানুষের নবি । এ সমর্কে মহান আল্লাহ তায়ালা বলেন -   </a:t>
            </a:r>
            <a:endParaRPr lang="en-US" sz="2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b="76668"/>
          <a:stretch/>
        </p:blipFill>
        <p:spPr>
          <a:xfrm>
            <a:off x="235792" y="3657600"/>
            <a:ext cx="8515338" cy="103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409" y="-152400"/>
            <a:ext cx="9144000" cy="7077501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2" y="2895600"/>
            <a:ext cx="3866356" cy="33050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32679"/>
            <a:ext cx="4102193" cy="32679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338" y="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আল্লাহ তায়ালা বলেন- 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982" y="1695271"/>
            <a:ext cx="825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অর্থ- “বলুন, হে মানুষ ! আমি তোমাদের সকলের জন্য আল্লাহর রাসুল ।” (সূরা আরাফ আয়াত ১৫৮)  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b="77338"/>
          <a:stretch/>
        </p:blipFill>
        <p:spPr>
          <a:xfrm>
            <a:off x="356982" y="646331"/>
            <a:ext cx="8330032" cy="8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035" y="4519983"/>
            <a:ext cx="8569811" cy="138504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হযরত মুহাম্মদ (স.) ই শেষ নবি তার পরে আর কোন নবি আসার প্রয়োজন নেই” – যুক্তি দাও </a:t>
            </a:r>
            <a:r>
              <a:rPr lang="bn-BD" sz="4000" b="1" dirty="0" smtClean="0">
                <a:solidFill>
                  <a:schemeClr val="tx1"/>
                </a:solidFill>
                <a:effectLst/>
              </a:rPr>
              <a:t>।   </a:t>
            </a:r>
            <a:endParaRPr lang="en-US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079" y="351147"/>
            <a:ext cx="6783721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39999" y="1628078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6830223" y="2838074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8225"/>
            <a:ext cx="5347843" cy="320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2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067978" y="237490"/>
            <a:ext cx="3723222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1524000"/>
            <a:ext cx="8305800" cy="4164881"/>
          </a:xfrm>
          <a:prstGeom prst="rect">
            <a:avLst/>
          </a:prstGeom>
          <a:noFill/>
          <a:ln w="28575" cmpd="tri">
            <a:solidFill>
              <a:schemeClr val="bg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“খাতমুন”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নবির পরে আরেক নবি আগমনের কারণ কয়টি ?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২টি উদ্দেশ্য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 জরুরি কেন?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নবি-রাসূলগণ কেমন ছিলেন?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3810" y="6179218"/>
            <a:ext cx="2133600" cy="365125"/>
          </a:xfrm>
        </p:spPr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755" y="6217318"/>
            <a:ext cx="2895600" cy="365125"/>
          </a:xfrm>
        </p:spPr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7452" y="6230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8731" y="204089"/>
            <a:ext cx="842810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৬. “আমিই শেষনবি আমার পরে আর কোনো নবি আসবেন  না ।” উক্তিটি কোন  হাদিসগ্রন্থ থেকে নেয়া হয়েছে ?   </a:t>
            </a:r>
            <a:endParaRPr lang="en-US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15135" y="1084859"/>
            <a:ext cx="1981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(ক) বুখারি </a:t>
            </a:r>
            <a:endParaRPr lang="en-US" sz="32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198040" y="1083482"/>
            <a:ext cx="1981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(খ) মুসলিম </a:t>
            </a:r>
            <a:endParaRPr lang="en-US" sz="3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184869" y="1084859"/>
            <a:ext cx="1981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(গ) তিরমিযি </a:t>
            </a:r>
            <a:endParaRPr lang="en-US" sz="32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6113312" y="1133057"/>
            <a:ext cx="2608306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(ঘ) সুনানে নাসাই  </a:t>
            </a:r>
            <a:endParaRPr lang="en-US" sz="3200" b="1" dirty="0"/>
          </a:p>
        </p:txBody>
      </p:sp>
      <p:sp>
        <p:nvSpPr>
          <p:cNvPr id="38" name="Half Frame 37"/>
          <p:cNvSpPr/>
          <p:nvPr/>
        </p:nvSpPr>
        <p:spPr>
          <a:xfrm rot="13061676">
            <a:off x="2486198" y="693195"/>
            <a:ext cx="404654" cy="879725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231074" y="885589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4211753" y="892982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6106420" y="960980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01518" y="1758267"/>
            <a:ext cx="84201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৭. “আজ আমি তোমাদের জন্য তোমাদের দীনকে পরিপূর্ণ করলাম ।” উক্তিটি কোন  সূরা থেকে নেয়া হয়েছে ?   </a:t>
            </a:r>
            <a:endParaRPr lang="en-US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447958" y="2773907"/>
            <a:ext cx="23241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(ক) সূরা মায়িদা </a:t>
            </a:r>
            <a:endParaRPr lang="en-US" sz="32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848259" y="2810870"/>
            <a:ext cx="1981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(খ) সূরা সাবা </a:t>
            </a:r>
            <a:endParaRPr lang="en-US" sz="3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4981859" y="2810870"/>
            <a:ext cx="1999854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(গ) সূরা নাহল </a:t>
            </a:r>
            <a:endParaRPr lang="en-US" sz="32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913768" y="2838510"/>
            <a:ext cx="1886476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(ঘ) সূরা রাদ </a:t>
            </a:r>
            <a:endParaRPr lang="en-US" sz="3200" b="1" dirty="0"/>
          </a:p>
        </p:txBody>
      </p:sp>
      <p:sp>
        <p:nvSpPr>
          <p:cNvPr id="47" name="Multiply 46"/>
          <p:cNvSpPr/>
          <p:nvPr/>
        </p:nvSpPr>
        <p:spPr>
          <a:xfrm>
            <a:off x="2911831" y="2661313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4953190" y="2621507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6982634" y="2629214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5135" y="3380873"/>
            <a:ext cx="8775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৮. রাসুল (স.)-এর দীন এবং শিক্ষা পুর্ণাঙ্গ । এ কথা প্রমাণ করে </a:t>
            </a:r>
            <a:r>
              <a:rPr lang="bn-BD" sz="3200" b="1" dirty="0" smtClean="0"/>
              <a:t> </a:t>
            </a:r>
            <a:endParaRPr lang="bn-BD" sz="3200" b="1" dirty="0" smtClean="0"/>
          </a:p>
          <a:p>
            <a:r>
              <a:rPr lang="en-US" sz="2800" b="1" dirty="0" smtClean="0"/>
              <a:t>i.     </a:t>
            </a:r>
            <a:r>
              <a:rPr lang="bn-BD" sz="2800" b="1" dirty="0" smtClean="0"/>
              <a:t>আর কোনো নবির আগমন অপ্রয়োজনীয় </a:t>
            </a:r>
          </a:p>
          <a:p>
            <a:r>
              <a:rPr lang="en-US" sz="2800" b="1" dirty="0" smtClean="0"/>
              <a:t>ii.    </a:t>
            </a:r>
            <a:r>
              <a:rPr lang="bn-BD" sz="2800" b="1" dirty="0" smtClean="0"/>
              <a:t>ইসলাম একটি পুর্ণাঙ্গ জীবনবিধান </a:t>
            </a:r>
          </a:p>
          <a:p>
            <a:r>
              <a:rPr lang="en-US" sz="2800" b="1" dirty="0" smtClean="0"/>
              <a:t>iii.   </a:t>
            </a:r>
            <a:r>
              <a:rPr lang="bn-BD" sz="2800" b="1" dirty="0" smtClean="0"/>
              <a:t>প্রত্যেকটি ধর্মের বিধান অবিকৃত আছে </a:t>
            </a:r>
          </a:p>
          <a:p>
            <a:r>
              <a:rPr lang="bn-BD" sz="2800" b="1" dirty="0" smtClean="0"/>
              <a:t>নিচের কোনটি সঠিক </a:t>
            </a:r>
            <a:endParaRPr lang="en-US" sz="28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53810" y="5518484"/>
            <a:ext cx="1777737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(ক) </a:t>
            </a:r>
            <a:r>
              <a:rPr lang="en-US" sz="3200" b="1" dirty="0" smtClean="0"/>
              <a:t>i </a:t>
            </a:r>
            <a:r>
              <a:rPr lang="bn-BD" sz="3200" b="1" dirty="0" smtClean="0"/>
              <a:t>ও </a:t>
            </a:r>
            <a:r>
              <a:rPr lang="en-US" sz="3200" b="1" dirty="0" smtClean="0"/>
              <a:t>ii</a:t>
            </a:r>
            <a:endParaRPr lang="en-US" sz="32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2378680" y="5518484"/>
            <a:ext cx="2084301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(খ)  </a:t>
            </a:r>
            <a:r>
              <a:rPr lang="en-US" sz="3200" b="1" dirty="0" smtClean="0"/>
              <a:t>i</a:t>
            </a:r>
            <a:r>
              <a:rPr lang="bn-BD" sz="3200" b="1" dirty="0" smtClean="0"/>
              <a:t> ও </a:t>
            </a:r>
            <a:r>
              <a:rPr lang="en-US" sz="3200" b="1" dirty="0" smtClean="0"/>
              <a:t>iii</a:t>
            </a:r>
            <a:endParaRPr lang="en-US" sz="32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4345186" y="5534526"/>
            <a:ext cx="2311137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(গ) </a:t>
            </a:r>
            <a:r>
              <a:rPr lang="en-US" sz="3200" b="1" dirty="0" smtClean="0"/>
              <a:t>ii</a:t>
            </a:r>
            <a:r>
              <a:rPr lang="bn-BD" sz="3200" b="1" dirty="0" smtClean="0"/>
              <a:t> ও</a:t>
            </a:r>
            <a:r>
              <a:rPr lang="en-US" sz="3200" b="1" dirty="0" smtClean="0"/>
              <a:t> iii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6646355" y="5550568"/>
            <a:ext cx="2311137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(ঘ) </a:t>
            </a:r>
            <a:r>
              <a:rPr lang="en-US" sz="3200" b="1" dirty="0" smtClean="0"/>
              <a:t>i,  ii,  iii</a:t>
            </a:r>
            <a:r>
              <a:rPr lang="bn-BD" sz="3200" b="1" dirty="0" smtClean="0"/>
              <a:t>   </a:t>
            </a:r>
            <a:endParaRPr lang="en-US" sz="3200" b="1" dirty="0"/>
          </a:p>
        </p:txBody>
      </p:sp>
      <p:sp>
        <p:nvSpPr>
          <p:cNvPr id="55" name="Half Frame 54"/>
          <p:cNvSpPr/>
          <p:nvPr/>
        </p:nvSpPr>
        <p:spPr>
          <a:xfrm rot="13061676">
            <a:off x="674683" y="5110705"/>
            <a:ext cx="404654" cy="879725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Multiply 55"/>
          <p:cNvSpPr/>
          <p:nvPr/>
        </p:nvSpPr>
        <p:spPr>
          <a:xfrm>
            <a:off x="2480076" y="5327984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4357421" y="5344026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6659886" y="5360068"/>
            <a:ext cx="609600" cy="838200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alf Frame 58"/>
          <p:cNvSpPr/>
          <p:nvPr/>
        </p:nvSpPr>
        <p:spPr>
          <a:xfrm rot="13061676">
            <a:off x="407984" y="2412167"/>
            <a:ext cx="404654" cy="879725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rame 5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76400" y="144206"/>
            <a:ext cx="4681300" cy="1303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spc="55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5334000" cy="3160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62000" y="4303212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আপনাকে সমগ্র মানবজাতির প্রতি সুসংবাদদাতা ও ভয় প্রদর্শনকারী হিসেবে প্রেরণ করেছি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" y="374127"/>
            <a:ext cx="8042045" cy="602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8347785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6444" y="76200"/>
            <a:ext cx="2812743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32" y="1235118"/>
            <a:ext cx="4834868" cy="48553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আবুল বাসার </a:t>
            </a:r>
            <a:endParaRPr lang="bn-BD" sz="2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শিক্ষক(ইসলাম শিক্ষা ) </a:t>
            </a:r>
            <a:endParaRPr lang="bn-BD" sz="3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রশিদপুর </a:t>
            </a:r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</a:p>
          <a:p>
            <a:pPr algn="ctr"/>
            <a:r>
              <a:rPr lang="bn-BD" sz="3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কালিয়াকৈর, গাজীপুর ।</a:t>
            </a:r>
            <a:endParaRPr lang="bn-BD" sz="3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০১৭১৬৩১৩৪৯২ </a:t>
            </a:r>
            <a:endParaRPr lang="bn-BD" sz="3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E-mail:abbashar1971@gmail.com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250405"/>
            <a:ext cx="3538439" cy="4616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3"/>
          <a:stretch/>
        </p:blipFill>
        <p:spPr>
          <a:xfrm>
            <a:off x="1239044" y="1235118"/>
            <a:ext cx="2057400" cy="1996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4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402"/>
            <a:ext cx="6943624" cy="47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4953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যারা আল্লাহর বাণী মানুষের নিকত পৌঁছাতের তাদেরকে  কী বলা হয় ?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176412" y="4953000"/>
            <a:ext cx="4419600" cy="1136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নবি ও রাসুল 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9284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নবি-রাসুল আগমনের ক্রমধারা সমাপ্তিকে আরবিতে কী বলা হয় ? </a:t>
            </a:r>
            <a:endParaRPr lang="en-US" sz="6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4"/>
          <a:stretch/>
        </p:blipFill>
        <p:spPr>
          <a:xfrm>
            <a:off x="152400" y="88004"/>
            <a:ext cx="8991600" cy="644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3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344992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606335" y="1259392"/>
            <a:ext cx="7693832" cy="3979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838200" y="5238750"/>
            <a:ext cx="7461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/>
              <a:t>খাতমে নবুয়ত (                   )  </a:t>
            </a:r>
            <a:endParaRPr lang="en-US" sz="5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33201" r="53678" b="38431"/>
          <a:stretch/>
        </p:blipFill>
        <p:spPr>
          <a:xfrm>
            <a:off x="4241477" y="5238750"/>
            <a:ext cx="3272152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8458200" cy="4441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‘খাতমে নবুয়ত’ শব্দের অর্থ বলতে পারবে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খাতমে নবুয়ত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বলতে পারবে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খাতমে নবুয়তের প্রমাণ উল্লেখ করতে পারবে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খাতমে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নবুয়ত বিশ্বাসের গুরুত্ব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তাৎপর্য ব্যাখ্যা করতে পারবে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31462" y="154554"/>
            <a:ext cx="4548887" cy="83889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খাতমে নবুয়ত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35" y="2001876"/>
            <a:ext cx="82100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+mj-lt"/>
              </a:rPr>
              <a:t>         </a:t>
            </a:r>
            <a:r>
              <a:rPr lang="bn-BD" sz="4800" b="1" dirty="0" smtClean="0">
                <a:latin typeface="+mj-lt"/>
              </a:rPr>
              <a:t>(খতম ) শব্দের অর্থ শেষ, সমাপ্ত 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37020" r="53678" b="38431"/>
          <a:stretch/>
        </p:blipFill>
        <p:spPr>
          <a:xfrm>
            <a:off x="239984" y="2125106"/>
            <a:ext cx="1576633" cy="75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20934" y="3194668"/>
            <a:ext cx="8210046" cy="1525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/>
              <a:t>            ( নবুয়ত ) শব্দের অর্থ পয়গাম্বারি, </a:t>
            </a:r>
          </a:p>
          <a:p>
            <a:r>
              <a:rPr lang="bn-BD" sz="4400" b="1" dirty="0"/>
              <a:t> </a:t>
            </a:r>
            <a:r>
              <a:rPr lang="bn-BD" sz="4400" b="1" dirty="0" smtClean="0"/>
              <a:t>            নবিগণের দায়িত্ব । </a:t>
            </a:r>
            <a:endParaRPr lang="en-US" sz="4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33201" r="76078" b="38431"/>
          <a:stretch/>
        </p:blipFill>
        <p:spPr>
          <a:xfrm>
            <a:off x="381000" y="3431684"/>
            <a:ext cx="1603341" cy="106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5104437" y="1066800"/>
            <a:ext cx="3544263" cy="28194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324350" cy="270318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6225" y="4038600"/>
            <a:ext cx="8591550" cy="1569132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/>
              <a:t>নবুয়ত তথা নবি-রাসুল আগমনের এ ক্রমধারাটির সমাপ্তিকেই খাতমে </a:t>
            </a:r>
            <a:r>
              <a:rPr lang="bn-BD" sz="4400" b="1" dirty="0" smtClean="0"/>
              <a:t>নবু</a:t>
            </a:r>
            <a:r>
              <a:rPr lang="bn-IN" sz="4400" b="1" dirty="0" smtClean="0"/>
              <a:t>য়ত </a:t>
            </a:r>
            <a:r>
              <a:rPr lang="bn-BD" sz="4400" b="1" dirty="0" smtClean="0"/>
              <a:t> </a:t>
            </a:r>
            <a:r>
              <a:rPr lang="bn-BD" sz="4400" b="1" dirty="0"/>
              <a:t>বলা হয় 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76200"/>
            <a:ext cx="70866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খাতমে নবুয়ত কাকে বলে ?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75" y="3860118"/>
            <a:ext cx="8591550" cy="2298628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/>
              <a:t>যার মাধ্যমে এ ক্রমধারা শেষ হয় তিনি হলেন খাতামুন নাবিয়্যিন বা নবিগণের শেষ । আর তিনি হলেন মহানবি হযরত মুহাম্মদ (স.) 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86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2514029" y="81280"/>
            <a:ext cx="5354746" cy="12141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609601" y="3200400"/>
            <a:ext cx="7784158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“খতম”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12072" r="50000" b="10386"/>
          <a:stretch/>
        </p:blipFill>
        <p:spPr>
          <a:xfrm>
            <a:off x="609600" y="224613"/>
            <a:ext cx="3048000" cy="312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ame Side Corner Rectangle 8"/>
          <p:cNvSpPr/>
          <p:nvPr/>
        </p:nvSpPr>
        <p:spPr>
          <a:xfrm>
            <a:off x="609600" y="4643120"/>
            <a:ext cx="7784159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খাতামুন নাবিয়্যিন কাকে বলে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1243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2006-08-16T00:00:00Z</dcterms:created>
  <dcterms:modified xsi:type="dcterms:W3CDTF">2020-02-02T14:03:41Z</dcterms:modified>
</cp:coreProperties>
</file>