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22"/>
  </p:notesMasterIdLst>
  <p:sldIdLst>
    <p:sldId id="280" r:id="rId3"/>
    <p:sldId id="282" r:id="rId4"/>
    <p:sldId id="281" r:id="rId5"/>
    <p:sldId id="258" r:id="rId6"/>
    <p:sldId id="259" r:id="rId7"/>
    <p:sldId id="284" r:id="rId8"/>
    <p:sldId id="261" r:id="rId9"/>
    <p:sldId id="262" r:id="rId10"/>
    <p:sldId id="264" r:id="rId11"/>
    <p:sldId id="267" r:id="rId12"/>
    <p:sldId id="268" r:id="rId13"/>
    <p:sldId id="269" r:id="rId14"/>
    <p:sldId id="270" r:id="rId15"/>
    <p:sldId id="271" r:id="rId16"/>
    <p:sldId id="279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CBD70-D00C-42E3-9285-55E55CAC984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5E9-839D-4FCE-8C3D-0AEA9386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সম্মানীত শিক্ষকগণ, পাঠের বিষয় অনুযায়ী শিক্ষার্থীদের বিভিন্ন প্রশ্নের মাধ্যমে আজকের পাঠের শিরোনাম নির্ণয় করতে পারেন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55E9-839D-4FCE-8C3D-0AEA938698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7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hyperlink" Target="mailto:majidatdchs1987@gmail.com" TargetMode="Externa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Relationship Id="rId4" Type="http://schemas.openxmlformats.org/officeDocument/2006/relationships/hyperlink" Target="mailto:majidatdchs1987@gmail.com" TargetMode="Externa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7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9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3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0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CEA187A-9394-4AE9-B316-551E60D51B4E}"/>
              </a:ext>
            </a:extLst>
          </p:cNvPr>
          <p:cNvSpPr/>
          <p:nvPr userDrawn="1"/>
        </p:nvSpPr>
        <p:spPr>
          <a:xfrm>
            <a:off x="386622" y="6193601"/>
            <a:ext cx="11385742" cy="2329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BB411A-5C38-4175-8C6A-07C58491AB3E}"/>
              </a:ext>
            </a:extLst>
          </p:cNvPr>
          <p:cNvSpPr/>
          <p:nvPr userDrawn="1"/>
        </p:nvSpPr>
        <p:spPr>
          <a:xfrm>
            <a:off x="108307" y="111759"/>
            <a:ext cx="11948709" cy="6615612"/>
          </a:xfrm>
          <a:prstGeom prst="rect">
            <a:avLst/>
          </a:prstGeom>
          <a:noFill/>
          <a:ln w="200025"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B4E6B-B315-4810-8CD6-48DBDBE7A0D9}"/>
              </a:ext>
            </a:extLst>
          </p:cNvPr>
          <p:cNvSpPr/>
          <p:nvPr userDrawn="1"/>
        </p:nvSpPr>
        <p:spPr>
          <a:xfrm>
            <a:off x="232226" y="217714"/>
            <a:ext cx="11707225" cy="63920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5B6A8F-D934-4602-90E2-F257C4D2DE2C}"/>
              </a:ext>
            </a:extLst>
          </p:cNvPr>
          <p:cNvSpPr/>
          <p:nvPr userDrawn="1"/>
        </p:nvSpPr>
        <p:spPr>
          <a:xfrm>
            <a:off x="317864" y="320494"/>
            <a:ext cx="11523259" cy="6184809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atte">
            <a:bevelT w="152400" h="50800" prst="softRound"/>
            <a:bevelB prst="convex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B9D2FD-5256-4275-8F3E-291DE004F37E}"/>
              </a:ext>
            </a:extLst>
          </p:cNvPr>
          <p:cNvSpPr/>
          <p:nvPr userDrawn="1"/>
        </p:nvSpPr>
        <p:spPr>
          <a:xfrm>
            <a:off x="373559" y="409687"/>
            <a:ext cx="11385742" cy="57839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4603E6-1533-49A5-8DE8-0F145D42A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46" y="32669"/>
            <a:ext cx="3625622" cy="18875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3F55E6-05EE-4383-98A3-3DE923474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964" y="457571"/>
            <a:ext cx="813711" cy="8617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5902A2-815A-4DA4-B49E-4B68223592E5}"/>
              </a:ext>
            </a:extLst>
          </p:cNvPr>
          <p:cNvSpPr txBox="1"/>
          <p:nvPr userDrawn="1"/>
        </p:nvSpPr>
        <p:spPr>
          <a:xfrm>
            <a:off x="567852" y="6253539"/>
            <a:ext cx="1099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মজিদ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(গণিত), ডাঃ চন্দনা উচ্চ বিদ্যালয়, কালীগঞ্জ, লালমনিরহাট।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E-mail: 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majidatdchs1987@gmail.com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506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CEA187A-9394-4AE9-B316-551E60D51B4E}"/>
              </a:ext>
            </a:extLst>
          </p:cNvPr>
          <p:cNvSpPr/>
          <p:nvPr userDrawn="1"/>
        </p:nvSpPr>
        <p:spPr>
          <a:xfrm>
            <a:off x="386622" y="6193601"/>
            <a:ext cx="11385742" cy="2329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BB411A-5C38-4175-8C6A-07C58491AB3E}"/>
              </a:ext>
            </a:extLst>
          </p:cNvPr>
          <p:cNvSpPr/>
          <p:nvPr userDrawn="1"/>
        </p:nvSpPr>
        <p:spPr>
          <a:xfrm>
            <a:off x="108307" y="111759"/>
            <a:ext cx="11948709" cy="6615612"/>
          </a:xfrm>
          <a:prstGeom prst="rect">
            <a:avLst/>
          </a:prstGeom>
          <a:noFill/>
          <a:ln w="200025"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B4E6B-B315-4810-8CD6-48DBDBE7A0D9}"/>
              </a:ext>
            </a:extLst>
          </p:cNvPr>
          <p:cNvSpPr/>
          <p:nvPr userDrawn="1"/>
        </p:nvSpPr>
        <p:spPr>
          <a:xfrm>
            <a:off x="232226" y="217714"/>
            <a:ext cx="11707225" cy="63920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5B6A8F-D934-4602-90E2-F257C4D2DE2C}"/>
              </a:ext>
            </a:extLst>
          </p:cNvPr>
          <p:cNvSpPr/>
          <p:nvPr userDrawn="1"/>
        </p:nvSpPr>
        <p:spPr>
          <a:xfrm>
            <a:off x="317864" y="320494"/>
            <a:ext cx="11523259" cy="6184809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atte">
            <a:bevelT w="152400" h="50800" prst="softRound"/>
            <a:bevelB prst="convex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B9D2FD-5256-4275-8F3E-291DE004F37E}"/>
              </a:ext>
            </a:extLst>
          </p:cNvPr>
          <p:cNvSpPr/>
          <p:nvPr userDrawn="1"/>
        </p:nvSpPr>
        <p:spPr>
          <a:xfrm>
            <a:off x="373559" y="409687"/>
            <a:ext cx="11385742" cy="57839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4603E6-1533-49A5-8DE8-0F145D42A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46" y="32669"/>
            <a:ext cx="3625622" cy="18875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3F55E6-05EE-4383-98A3-3DE923474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964" y="457571"/>
            <a:ext cx="813711" cy="8617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5902A2-815A-4DA4-B49E-4B68223592E5}"/>
              </a:ext>
            </a:extLst>
          </p:cNvPr>
          <p:cNvSpPr txBox="1"/>
          <p:nvPr userDrawn="1"/>
        </p:nvSpPr>
        <p:spPr>
          <a:xfrm>
            <a:off x="567852" y="6253539"/>
            <a:ext cx="1099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মজিদ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(গণিত), ডাঃ চন্দনা উচ্চ বিদ্যালয়, কালীগঞ্জ, লালমনিরহাট।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E-mail: 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majidatdchs1987@gmail.com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05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77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3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65425-7ABD-4807-9414-AD182FEA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BA01-6F86-47A6-B6DD-EDCD50EA9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7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0EC7D-D203-47D3-A42B-64D9B110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3785B-5512-42C8-ACF6-B5787349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36E72-DDA6-4139-A3E8-2A551B08F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5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BC03-82E2-4335-8C19-7C8F2D6F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5FEB4-81BA-4204-B1EB-79922836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10358-FF20-4746-9442-F7A90F78FC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2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202D-5460-4269-9B35-F815B76E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3E66A-567C-4457-968E-D7A130C3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0A29A-1C28-4073-967C-393F43F73D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2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46D9-67B4-4523-A8A9-8B172044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C4F34-EC3B-4878-A0CC-F46B0115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62335-D5B0-49EF-8697-8FBFF9846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0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AF22-374E-4C0E-BE69-ADCB4456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F1B5D-50C8-42D9-AA98-D21DA313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C133F-6598-477D-B5CE-E4CED58D8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0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D157-4D90-4493-9FE7-12C362E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4C58F-3494-43DF-9CEA-9A9A8C11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BEB8A-62CD-44FB-AF6A-560EED4E5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76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3D5A-C80A-450F-BAA0-D5EAF3AB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C80AE-4EDD-4BEA-8EC6-69EC415E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299B1-CDB4-461D-AF80-27DD41B23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41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6593-74E8-4FB2-B99F-4CF03140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A60B4-9769-4E66-8AD9-03A85FFF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8219D-1ACD-4B08-AEF0-13301EA59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89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0DE0-2DEB-4B7B-8163-02CCD491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9AEFF-B95D-4F6F-AFED-FBDE31B1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86645-3F90-4E2F-B1FE-2AB8C6642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5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632F-8DCE-4639-BBA6-9CFBBE9D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FED4C-DAC2-406E-9F53-DD17FEB8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18016-2544-4CA1-8980-A04CFA315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92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65ED-658E-4E96-8DD1-47BA5D81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F6615-655D-448B-9C76-2BC64B90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6B9FE-435C-42C0-B771-4F16E8EC0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9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D7B1-BC2D-44CB-A7AC-B0F827C6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AADAB-26C7-4A01-8624-45EE8C89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3886E-DF87-4BF0-B305-9E21D0ECE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4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67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7384-34F0-4201-A055-14541C5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1D964-A764-48CE-ADF1-754792DF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9F633-5E86-4F56-88C6-3A10A8427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54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79C7-C938-4B02-9BDA-99A982A4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56068-452B-450D-B347-13442C39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9299D-0BD6-4E1E-B9DC-0269710BC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4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3AFF-EDCA-4F19-BBC1-F001ABF2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C3017-BD3D-4FAA-A2E0-DA08A1AC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EE5A3-A8F0-44DA-B801-ECB847758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26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E07B-7A1B-46F8-927B-EB01FF28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5EA5E-5303-44E0-A950-1BFA6544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EE3BE-85C9-4F1C-B16C-30748BDAD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5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B54-D898-4967-8D77-E83D4458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08990-CEA3-4C06-AF70-87A8C3D3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2BDB-A3C8-43CD-B485-833C8ECFDC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02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B39E-27B1-490A-83C9-4A8032EE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2F77E-005D-4725-8D3C-87256188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9ABF4-F5D2-418A-80B6-A6D0A7432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18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6BF8-3408-4F17-9D72-BC5BC7DF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39D12-628C-48CD-842E-F98AFC9E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CF8C-6B6D-4E0B-85B5-3E3B6AB8A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91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7786-D61A-4D76-9D2E-DE3A310C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FAD95-0CBE-4CCB-82F2-A8C4ADD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4B20C-DE36-469F-9B7D-2A677F872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46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A86F-8103-4B66-A6FD-2306D97F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BC42E-6433-4FC4-AE37-5266F9C4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6A2F4-B4DF-4FB7-B37E-187A93CD7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4475-19A9-40D5-94AD-D83404A0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F2ABA-7EE4-4345-8C72-690923DA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7C720-81BA-4BC9-8ADB-96EDFA549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55AF-AA9E-4291-845B-F8CA8EB8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D10A9-354C-4801-B305-CE1C0B7C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84C19-82F1-4285-A5F0-9A2C41346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85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789B-90D2-4FCB-A3B2-A3EB3E41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116DA-3FE4-4B22-A1F3-CEF99ECF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B7169-CF19-433B-A0C7-31BE489A6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58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C710-1192-41B8-8602-F4372DEE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4CC9F0-DEB7-4C74-BACD-83BEBEFF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FCAD3-3615-4ACE-A3E1-3BA3F6188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3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9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5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3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6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slideLayout" Target="../slideLayouts/slideLayout26.xml" /><Relationship Id="rId18" Type="http://schemas.openxmlformats.org/officeDocument/2006/relationships/slideLayout" Target="../slideLayouts/slideLayout31.xml" /><Relationship Id="rId26" Type="http://schemas.openxmlformats.org/officeDocument/2006/relationships/slideLayout" Target="../slideLayouts/slideLayout39.xml" /><Relationship Id="rId3" Type="http://schemas.openxmlformats.org/officeDocument/2006/relationships/slideLayout" Target="../slideLayouts/slideLayout16.xml" /><Relationship Id="rId21" Type="http://schemas.openxmlformats.org/officeDocument/2006/relationships/slideLayout" Target="../slideLayouts/slideLayout34.xml" /><Relationship Id="rId7" Type="http://schemas.openxmlformats.org/officeDocument/2006/relationships/slideLayout" Target="../slideLayouts/slideLayout20.xml" /><Relationship Id="rId12" Type="http://schemas.openxmlformats.org/officeDocument/2006/relationships/slideLayout" Target="../slideLayouts/slideLayout25.xml" /><Relationship Id="rId17" Type="http://schemas.openxmlformats.org/officeDocument/2006/relationships/slideLayout" Target="../slideLayouts/slideLayout30.xml" /><Relationship Id="rId25" Type="http://schemas.openxmlformats.org/officeDocument/2006/relationships/slideLayout" Target="../slideLayouts/slideLayout38.xml" /><Relationship Id="rId33" Type="http://schemas.openxmlformats.org/officeDocument/2006/relationships/image" Target="../media/image2.jpg" /><Relationship Id="rId2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29.xml" /><Relationship Id="rId20" Type="http://schemas.openxmlformats.org/officeDocument/2006/relationships/slideLayout" Target="../slideLayouts/slideLayout33.xml" /><Relationship Id="rId29" Type="http://schemas.openxmlformats.org/officeDocument/2006/relationships/slideLayout" Target="../slideLayouts/slideLayout42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24" Type="http://schemas.openxmlformats.org/officeDocument/2006/relationships/slideLayout" Target="../slideLayouts/slideLayout37.xml" /><Relationship Id="rId32" Type="http://schemas.openxmlformats.org/officeDocument/2006/relationships/image" Target="../media/image1.png" /><Relationship Id="rId5" Type="http://schemas.openxmlformats.org/officeDocument/2006/relationships/slideLayout" Target="../slideLayouts/slideLayout18.xml" /><Relationship Id="rId15" Type="http://schemas.openxmlformats.org/officeDocument/2006/relationships/slideLayout" Target="../slideLayouts/slideLayout28.xml" /><Relationship Id="rId23" Type="http://schemas.openxmlformats.org/officeDocument/2006/relationships/slideLayout" Target="../slideLayouts/slideLayout36.xml" /><Relationship Id="rId28" Type="http://schemas.openxmlformats.org/officeDocument/2006/relationships/slideLayout" Target="../slideLayouts/slideLayout41.xml" /><Relationship Id="rId10" Type="http://schemas.openxmlformats.org/officeDocument/2006/relationships/slideLayout" Target="../slideLayouts/slideLayout23.xml" /><Relationship Id="rId19" Type="http://schemas.openxmlformats.org/officeDocument/2006/relationships/slideLayout" Target="../slideLayouts/slideLayout32.xml" /><Relationship Id="rId31" Type="http://schemas.openxmlformats.org/officeDocument/2006/relationships/hyperlink" Target="mailto:majidatdchs1987@gmail.com" TargetMode="Externa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Relationship Id="rId14" Type="http://schemas.openxmlformats.org/officeDocument/2006/relationships/slideLayout" Target="../slideLayouts/slideLayout27.xml" /><Relationship Id="rId22" Type="http://schemas.openxmlformats.org/officeDocument/2006/relationships/slideLayout" Target="../slideLayouts/slideLayout35.xml" /><Relationship Id="rId27" Type="http://schemas.openxmlformats.org/officeDocument/2006/relationships/slideLayout" Target="../slideLayouts/slideLayout40.xml" /><Relationship Id="rId30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0A18C8B-C0ED-46A3-9B5B-B28F38EBB3C1}"/>
              </a:ext>
            </a:extLst>
          </p:cNvPr>
          <p:cNvSpPr/>
          <p:nvPr userDrawn="1"/>
        </p:nvSpPr>
        <p:spPr>
          <a:xfrm>
            <a:off x="373559" y="409687"/>
            <a:ext cx="11385742" cy="57839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85E49-F52C-45D9-A380-31E2B1159A04}"/>
              </a:ext>
            </a:extLst>
          </p:cNvPr>
          <p:cNvSpPr/>
          <p:nvPr userDrawn="1"/>
        </p:nvSpPr>
        <p:spPr>
          <a:xfrm>
            <a:off x="386622" y="6193601"/>
            <a:ext cx="11385742" cy="2329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9AD2A-B4F0-4F65-BD17-008189EF269F}"/>
              </a:ext>
            </a:extLst>
          </p:cNvPr>
          <p:cNvSpPr/>
          <p:nvPr userDrawn="1"/>
        </p:nvSpPr>
        <p:spPr>
          <a:xfrm>
            <a:off x="108307" y="111759"/>
            <a:ext cx="11948709" cy="6615612"/>
          </a:xfrm>
          <a:prstGeom prst="rect">
            <a:avLst/>
          </a:prstGeom>
          <a:noFill/>
          <a:ln w="200025"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4FA2B8-9CDB-4E0E-ABF1-8DC9AFDCF0F2}"/>
              </a:ext>
            </a:extLst>
          </p:cNvPr>
          <p:cNvSpPr txBox="1"/>
          <p:nvPr userDrawn="1"/>
        </p:nvSpPr>
        <p:spPr>
          <a:xfrm>
            <a:off x="616587" y="6124777"/>
            <a:ext cx="1121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মজিদ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(গণিত), ডাঃ চন্দনা উচ্চ বিদ্যালয়, কালীগঞ্জ, লালমনিরহাট।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E-mail: 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  <a:hlinkClick r:id="rId31"/>
              </a:rPr>
              <a:t>majidatdchs1987@gmail.com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9D81E5-1803-4D17-A439-2D654C9326C8}"/>
              </a:ext>
            </a:extLst>
          </p:cNvPr>
          <p:cNvSpPr/>
          <p:nvPr userDrawn="1"/>
        </p:nvSpPr>
        <p:spPr>
          <a:xfrm>
            <a:off x="232226" y="217714"/>
            <a:ext cx="11707225" cy="63920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68F06-6464-4536-8AA8-8171973DB855}"/>
              </a:ext>
            </a:extLst>
          </p:cNvPr>
          <p:cNvSpPr/>
          <p:nvPr userDrawn="1"/>
        </p:nvSpPr>
        <p:spPr>
          <a:xfrm>
            <a:off x="317864" y="320494"/>
            <a:ext cx="11523259" cy="6184809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atte">
            <a:bevelT w="152400" h="50800" prst="softRound"/>
            <a:bevelB prst="convex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1291D3-2A6F-43FF-B67D-41233DAC083A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46" y="32669"/>
            <a:ext cx="3625622" cy="1887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B08D79-81DF-4339-9AD9-6E7435E9A808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964" y="457571"/>
            <a:ext cx="813711" cy="86177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7DDAC-AF3B-4454-97D5-DAF465F5A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765" y="6356350"/>
            <a:ext cx="911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5E61-3FA1-4DB2-BA9D-E33E24F79CB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4EAB-C872-44ED-BCC3-7FBE2EF8C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6046" y="6475127"/>
            <a:ext cx="1240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2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4.jpeg" /><Relationship Id="rId4" Type="http://schemas.openxmlformats.org/officeDocument/2006/relationships/image" Target="../media/image19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4.jpeg" /><Relationship Id="rId4" Type="http://schemas.openxmlformats.org/officeDocument/2006/relationships/image" Target="../media/image21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4.jpeg" /><Relationship Id="rId5" Type="http://schemas.openxmlformats.org/officeDocument/2006/relationships/image" Target="../media/image25.jpg" /><Relationship Id="rId4" Type="http://schemas.openxmlformats.org/officeDocument/2006/relationships/image" Target="../media/image24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4.jpeg" /><Relationship Id="rId5" Type="http://schemas.openxmlformats.org/officeDocument/2006/relationships/image" Target="../media/image29.jpg" /><Relationship Id="rId4" Type="http://schemas.openxmlformats.org/officeDocument/2006/relationships/image" Target="../media/image28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7" Type="http://schemas.openxmlformats.org/officeDocument/2006/relationships/image" Target="../media/image4.jpeg" /><Relationship Id="rId2" Type="http://schemas.openxmlformats.org/officeDocument/2006/relationships/slideLayout" Target="../slideLayouts/slideLayout12.xml" /><Relationship Id="rId1" Type="http://schemas.openxmlformats.org/officeDocument/2006/relationships/tags" Target="../tags/tag1.xml" /><Relationship Id="rId6" Type="http://schemas.openxmlformats.org/officeDocument/2006/relationships/image" Target="../media/image9.jpg" /><Relationship Id="rId5" Type="http://schemas.openxmlformats.org/officeDocument/2006/relationships/image" Target="../media/image8.jp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5" Type="http://schemas.openxmlformats.org/officeDocument/2006/relationships/image" Target="../media/image4.jpeg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slideLayout" Target="../slideLayouts/slideLayout12.xml" /><Relationship Id="rId1" Type="http://schemas.openxmlformats.org/officeDocument/2006/relationships/tags" Target="../tags/tag2.xml" /><Relationship Id="rId5" Type="http://schemas.openxmlformats.org/officeDocument/2006/relationships/image" Target="../media/image4.jpeg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4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94214" y="2041071"/>
            <a:ext cx="6436178" cy="2530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aseline="-25000">
                <a:solidFill>
                  <a:schemeClr val="accent2"/>
                </a:solidFill>
              </a:rPr>
              <a:t>স্বাগতম</a:t>
            </a:r>
            <a:endParaRPr lang="en-US" sz="6000" baseline="-250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3" y="1127926"/>
            <a:ext cx="2242401" cy="4008038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91" y="1127926"/>
            <a:ext cx="2140037" cy="3825074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6CB9A75-DDAD-2C4D-A151-EE9B29640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2D569-DF9D-4B6A-9872-67F48FC76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5" y="1759403"/>
            <a:ext cx="2828764" cy="3596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D0DFC-BC82-427D-BACD-0B99BAAF045E}"/>
              </a:ext>
            </a:extLst>
          </p:cNvPr>
          <p:cNvSpPr txBox="1"/>
          <p:nvPr/>
        </p:nvSpPr>
        <p:spPr>
          <a:xfrm>
            <a:off x="5138057" y="2151605"/>
            <a:ext cx="6052457" cy="2308324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এক্যারিওটা বা অকোষীয়ঃ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এতই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IN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নিচেও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43BFACF-BCE6-EC4F-B7C9-D4CCBC5B895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D66F753-96C7-5848-9799-8B678ECDC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0A121-B6FF-446A-BD66-E59F13B62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14" y="956214"/>
            <a:ext cx="4796972" cy="2483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587810-E7AF-4B2D-B8EF-8F4F23CE7DE3}"/>
              </a:ext>
            </a:extLst>
          </p:cNvPr>
          <p:cNvSpPr txBox="1"/>
          <p:nvPr/>
        </p:nvSpPr>
        <p:spPr>
          <a:xfrm>
            <a:off x="722731" y="3916869"/>
            <a:ext cx="10456251" cy="1708160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 বা আদিকোষীঃ যে সব অনুজীবের কোষের কেন্দ্রিকা সুগঠিত নয়  তারাই এ রাজ্যের সদস্য । সুগঠিত কেন্দ্রিকা না থাকায় এদের কোষকে আদি কোষ বলা হয় ।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562E2E4-1196-4440-A728-9A33939E24A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7FEC9FF-A552-DB46-A59F-742340BF1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3235E-8A13-4840-9968-A7A2507F4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76" y="1175658"/>
            <a:ext cx="2432067" cy="2776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3CBF6-941A-4670-AC8E-6CD8F13B7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26" y="1175658"/>
            <a:ext cx="2432066" cy="2762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0D295-0423-40FA-A59B-BC16402A3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55" y="1069826"/>
            <a:ext cx="2432066" cy="2882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45D2FA-AF33-4B51-BC2F-3931AC71E2F5}"/>
              </a:ext>
            </a:extLst>
          </p:cNvPr>
          <p:cNvSpPr txBox="1"/>
          <p:nvPr/>
        </p:nvSpPr>
        <p:spPr>
          <a:xfrm>
            <a:off x="722731" y="4856502"/>
            <a:ext cx="10456251" cy="1154162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 বা প্রকৃতকোষীঃ যেসব অনুজীব কোষের কেন্দ্রিকা তাদেরই প্রকৃত কোষ বলে ।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5645DB8-4C20-1647-8E12-2F77B88DAC9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2E71D91-7A2D-D84A-B84E-9F1EABFCD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7358C9-F935-4921-ABB4-CAFC8EA2B402}"/>
              </a:ext>
            </a:extLst>
          </p:cNvPr>
          <p:cNvGrpSpPr/>
          <p:nvPr/>
        </p:nvGrpSpPr>
        <p:grpSpPr>
          <a:xfrm>
            <a:off x="8417589" y="587580"/>
            <a:ext cx="2686050" cy="1477615"/>
            <a:chOff x="9648376" y="618578"/>
            <a:chExt cx="1909048" cy="19029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84740E-E1AE-436A-95F1-A5AC2290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83E2CCDD-7137-4039-89B6-1A61839F0725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98F70AF-4770-4CC9-BB2C-25FAC3E7E264}"/>
              </a:ext>
            </a:extLst>
          </p:cNvPr>
          <p:cNvSpPr txBox="1"/>
          <p:nvPr/>
        </p:nvSpPr>
        <p:spPr>
          <a:xfrm>
            <a:off x="1275593" y="4537724"/>
            <a:ext cx="519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bn-B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অনুজীবের বৈশিষ্টসমূহ লিখ ।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EA8CE1-A0B7-4DD4-BD93-3105CEC0B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8"/>
          <a:stretch/>
        </p:blipFill>
        <p:spPr>
          <a:xfrm>
            <a:off x="4136571" y="1867667"/>
            <a:ext cx="1959429" cy="1910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699873-9BA8-4473-844B-30ADC56A9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1"/>
          <a:stretch/>
        </p:blipFill>
        <p:spPr>
          <a:xfrm>
            <a:off x="1514429" y="1843395"/>
            <a:ext cx="1809581" cy="1910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84DA84-E7C7-AD4B-8CF5-87D3FBBA8739}"/>
              </a:ext>
            </a:extLst>
          </p:cNvPr>
          <p:cNvSpPr txBox="1"/>
          <p:nvPr/>
        </p:nvSpPr>
        <p:spPr>
          <a:xfrm>
            <a:off x="2607193" y="58758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কাজ</a:t>
            </a:r>
            <a:endParaRPr lang="en-US" sz="540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8AFE86F-0856-7D4A-BCD4-5F2953383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2668975"/>
            <a:ext cx="4390571" cy="3311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id="{4EE950C9-9A5E-C845-847F-8239F8A2605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78D89598-4EBC-834D-B03A-56C94F6FD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2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3CBF4-AA81-4B16-A438-353E09E941E5}"/>
              </a:ext>
            </a:extLst>
          </p:cNvPr>
          <p:cNvSpPr txBox="1"/>
          <p:nvPr/>
        </p:nvSpPr>
        <p:spPr>
          <a:xfrm>
            <a:off x="4188686" y="453571"/>
            <a:ext cx="4084457" cy="75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 গুরুত্ব 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BFAC2-E681-47AC-B5A3-E53FC3B13013}"/>
              </a:ext>
            </a:extLst>
          </p:cNvPr>
          <p:cNvSpPr txBox="1"/>
          <p:nvPr/>
        </p:nvSpPr>
        <p:spPr>
          <a:xfrm>
            <a:off x="917030" y="4438517"/>
            <a:ext cx="154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 পঁচা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17E21-34CD-4ACD-A3E8-10E3C93BD54D}"/>
              </a:ext>
            </a:extLst>
          </p:cNvPr>
          <p:cNvSpPr txBox="1"/>
          <p:nvPr/>
        </p:nvSpPr>
        <p:spPr>
          <a:xfrm>
            <a:off x="3936182" y="4497362"/>
            <a:ext cx="1675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 শিল্প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5F93F-D63B-48B0-9623-86A30A5C658F}"/>
              </a:ext>
            </a:extLst>
          </p:cNvPr>
          <p:cNvSpPr txBox="1"/>
          <p:nvPr/>
        </p:nvSpPr>
        <p:spPr>
          <a:xfrm>
            <a:off x="6769628" y="4526390"/>
            <a:ext cx="1895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চামড়া শিল্প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785CF-74CC-4144-984F-6BC6E09573F8}"/>
              </a:ext>
            </a:extLst>
          </p:cNvPr>
          <p:cNvSpPr txBox="1"/>
          <p:nvPr/>
        </p:nvSpPr>
        <p:spPr>
          <a:xfrm>
            <a:off x="9766199" y="4325034"/>
            <a:ext cx="1675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 থেকে 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দই তৈরি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18E43-DF62-4AE8-9E8D-30083388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46" y="1720549"/>
            <a:ext cx="2532535" cy="2776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D72AD4-5E81-4CDC-97B8-2D0A02162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82" y="1684179"/>
            <a:ext cx="2270376" cy="2631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8A687-5A86-4D90-A5E8-C1D0CC818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0" y="1652052"/>
            <a:ext cx="2537725" cy="2631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5DD8C6-B8BC-404F-8387-F65675B80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69" y="1742481"/>
            <a:ext cx="2158778" cy="2350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705CC3D-4D0B-2E42-9CC2-9FF575530E3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7D60B2C-8ECE-2846-89FC-2ACEFA160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3CBF4-AA81-4B16-A438-353E09E941E5}"/>
              </a:ext>
            </a:extLst>
          </p:cNvPr>
          <p:cNvSpPr txBox="1"/>
          <p:nvPr/>
        </p:nvSpPr>
        <p:spPr>
          <a:xfrm>
            <a:off x="3593600" y="423170"/>
            <a:ext cx="5251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 অপকারীতা  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BFAC2-E681-47AC-B5A3-E53FC3B13013}"/>
              </a:ext>
            </a:extLst>
          </p:cNvPr>
          <p:cNvSpPr txBox="1"/>
          <p:nvPr/>
        </p:nvSpPr>
        <p:spPr>
          <a:xfrm>
            <a:off x="591953" y="4547578"/>
            <a:ext cx="1584661" cy="5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যক্ষ্মা রোগ 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697A3-C193-458C-9E7C-CAB1D78E3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63" y="1626486"/>
            <a:ext cx="2390776" cy="2611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BB4301-8697-42AD-A6E0-2CC57FA89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7" y="1692688"/>
            <a:ext cx="2501429" cy="2661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6914C7-1E10-41AE-A3BF-0792E7C04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76" y="1626486"/>
            <a:ext cx="2787107" cy="2662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2C7467-A7C3-43A2-BC39-1E8C2F045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1" y="1692687"/>
            <a:ext cx="2208518" cy="2661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2D6B32E-2362-46E3-9DC4-9CB731CF2282}"/>
              </a:ext>
            </a:extLst>
          </p:cNvPr>
          <p:cNvSpPr txBox="1"/>
          <p:nvPr/>
        </p:nvSpPr>
        <p:spPr>
          <a:xfrm>
            <a:off x="3518405" y="4534631"/>
            <a:ext cx="1584661" cy="5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ব্রাইট রোগ 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DCA01-8110-4E01-81F9-FBABFAA72747}"/>
              </a:ext>
            </a:extLst>
          </p:cNvPr>
          <p:cNvSpPr txBox="1"/>
          <p:nvPr/>
        </p:nvSpPr>
        <p:spPr>
          <a:xfrm>
            <a:off x="6296605" y="4550393"/>
            <a:ext cx="1584661" cy="5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পঁচা সবজি   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2C7691-0E79-447F-8389-8453C94E3D0D}"/>
              </a:ext>
            </a:extLst>
          </p:cNvPr>
          <p:cNvSpPr txBox="1"/>
          <p:nvPr/>
        </p:nvSpPr>
        <p:spPr>
          <a:xfrm>
            <a:off x="9579821" y="4559308"/>
            <a:ext cx="1584661" cy="5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পঁচা খাবার   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08CD1EA-4495-7C42-A9B3-5E85EC54D1E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063741C-D4B5-794F-97F2-3DC1F5B07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7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F37E9AD-3930-424D-BCF7-9A3571EB191B}"/>
              </a:ext>
            </a:extLst>
          </p:cNvPr>
          <p:cNvGrpSpPr/>
          <p:nvPr/>
        </p:nvGrpSpPr>
        <p:grpSpPr>
          <a:xfrm>
            <a:off x="8417589" y="587580"/>
            <a:ext cx="2686050" cy="1477615"/>
            <a:chOff x="9648376" y="618578"/>
            <a:chExt cx="1909048" cy="19029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D0AFA0-78D8-4FF4-9869-3D9BB6370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E6A0B45A-FF96-4193-81C9-96A291DA1339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CE8155-5986-49DE-B3DD-E51CDB4A8786}"/>
              </a:ext>
            </a:extLst>
          </p:cNvPr>
          <p:cNvSpPr txBox="1"/>
          <p:nvPr/>
        </p:nvSpPr>
        <p:spPr>
          <a:xfrm>
            <a:off x="971587" y="4649770"/>
            <a:ext cx="650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ব্যাকটেরিয়ার অপকারীতা গুলো লিখ ।  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04FFA-A5C7-4E9C-9BC1-1B91B2F646AC}"/>
              </a:ext>
            </a:extLst>
          </p:cNvPr>
          <p:cNvSpPr txBox="1"/>
          <p:nvPr/>
        </p:nvSpPr>
        <p:spPr>
          <a:xfrm>
            <a:off x="928045" y="3226777"/>
            <a:ext cx="650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ব্যাকটেরিয়ার উপকারীতা গুলো লিখ ।  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8F377C-76B7-48A8-84C9-5F92AB868FF7}"/>
              </a:ext>
            </a:extLst>
          </p:cNvPr>
          <p:cNvSpPr txBox="1"/>
          <p:nvPr/>
        </p:nvSpPr>
        <p:spPr>
          <a:xfrm>
            <a:off x="957075" y="2588149"/>
            <a:ext cx="3382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 নামঃ শাপলা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3F1BFA-EA3C-4616-9751-8024445832F7}"/>
              </a:ext>
            </a:extLst>
          </p:cNvPr>
          <p:cNvSpPr txBox="1"/>
          <p:nvPr/>
        </p:nvSpPr>
        <p:spPr>
          <a:xfrm>
            <a:off x="1015132" y="4039577"/>
            <a:ext cx="3382696" cy="66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 নামঃ তিস্তা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0A7C69-8525-D449-BFFD-39A463598F0C}"/>
              </a:ext>
            </a:extLst>
          </p:cNvPr>
          <p:cNvSpPr txBox="1"/>
          <p:nvPr/>
        </p:nvSpPr>
        <p:spPr>
          <a:xfrm>
            <a:off x="2410518" y="82258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 কাজ </a:t>
            </a:r>
            <a:endParaRPr lang="en-US" sz="540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A7A47A7-579F-9146-B392-F6BD8E0CA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93" y="2311567"/>
            <a:ext cx="4195572" cy="3483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0AD03D92-6C5F-EE4B-B527-9CB97B0714E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9A1D355-44D4-1A4D-96B6-4AF29C4FC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04690B-68EB-457C-8693-1A7B84965AA1}"/>
              </a:ext>
            </a:extLst>
          </p:cNvPr>
          <p:cNvGrpSpPr/>
          <p:nvPr/>
        </p:nvGrpSpPr>
        <p:grpSpPr>
          <a:xfrm>
            <a:off x="8417589" y="587580"/>
            <a:ext cx="2686050" cy="1477615"/>
            <a:chOff x="9648376" y="618578"/>
            <a:chExt cx="1909048" cy="1902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AECC3C-8562-4A49-AF09-FD93E416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304015FD-2629-4F19-9788-08309418A996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F7655819-D931-4AAD-8963-007639E91646}"/>
              </a:ext>
            </a:extLst>
          </p:cNvPr>
          <p:cNvSpPr txBox="1">
            <a:spLocks/>
          </p:cNvSpPr>
          <p:nvPr/>
        </p:nvSpPr>
        <p:spPr>
          <a:xfrm>
            <a:off x="1003317" y="2147266"/>
            <a:ext cx="2436569" cy="39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অনুজীব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632EBC8-E7A2-4A37-A92C-C2BE679D1C81}"/>
              </a:ext>
            </a:extLst>
          </p:cNvPr>
          <p:cNvSpPr txBox="1">
            <a:spLocks/>
          </p:cNvSpPr>
          <p:nvPr/>
        </p:nvSpPr>
        <p:spPr>
          <a:xfrm>
            <a:off x="1003317" y="2849566"/>
            <a:ext cx="3525140" cy="39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আদিকোষী প্রানী কি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E9F68F3-497B-4AF5-B2DF-E3FE24837F0D}"/>
              </a:ext>
            </a:extLst>
          </p:cNvPr>
          <p:cNvSpPr txBox="1">
            <a:spLocks/>
          </p:cNvSpPr>
          <p:nvPr/>
        </p:nvSpPr>
        <p:spPr>
          <a:xfrm>
            <a:off x="1003317" y="3502078"/>
            <a:ext cx="4134740" cy="39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2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অকোষী প্রানী কাকে বলে </a:t>
            </a:r>
            <a:r>
              <a:rPr lang="en-US" sz="2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24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FDB287E-682B-4A03-BEFB-3F0EE66AF2A6}"/>
              </a:ext>
            </a:extLst>
          </p:cNvPr>
          <p:cNvSpPr txBox="1">
            <a:spLocks/>
          </p:cNvSpPr>
          <p:nvPr/>
        </p:nvSpPr>
        <p:spPr>
          <a:xfrm>
            <a:off x="988803" y="4194030"/>
            <a:ext cx="5702284" cy="39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 আদিকোষী প্রানী বলতে কি বোঝ 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2EB6C94-2751-4317-92B0-0AA2CDBBE4CF}"/>
              </a:ext>
            </a:extLst>
          </p:cNvPr>
          <p:cNvSpPr txBox="1">
            <a:spLocks/>
          </p:cNvSpPr>
          <p:nvPr/>
        </p:nvSpPr>
        <p:spPr>
          <a:xfrm>
            <a:off x="974288" y="4905230"/>
            <a:ext cx="6326398" cy="39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ব্যাকটেরিয়ার আকার কত মাইক্রন পর্যন্ত হয় </a:t>
            </a:r>
            <a:r>
              <a:rPr lang="en-US" sz="2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2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CEBDC7-F21F-814D-98D4-429120958A42}"/>
              </a:ext>
            </a:extLst>
          </p:cNvPr>
          <p:cNvSpPr txBox="1"/>
          <p:nvPr/>
        </p:nvSpPr>
        <p:spPr>
          <a:xfrm>
            <a:off x="2638508" y="41030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>
              <a:solidFill>
                <a:schemeClr val="accent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83165FB-453B-5940-8BCE-B3FD9A1146D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251A9784-0AEB-2946-B241-07AAC23FC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667CE57-6C78-435B-B29E-1824BEC9D61B}"/>
              </a:ext>
            </a:extLst>
          </p:cNvPr>
          <p:cNvSpPr txBox="1"/>
          <p:nvPr/>
        </p:nvSpPr>
        <p:spPr>
          <a:xfrm>
            <a:off x="693545" y="5110589"/>
            <a:ext cx="10545403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ক্ষতিকারক জীব হলেও পরিবেশের জন্য এটি গুরুত্বপূর্ণ</a:t>
            </a:r>
            <a:r>
              <a:rPr lang="bn-IN" sz="2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bn-BD" sz="2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যুক্তিসহ তোমার মতামত দাও ।</a:t>
            </a:r>
            <a:endParaRPr lang="en-US" sz="2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445EB0-8363-3F41-A8B6-2D9605BCD063}"/>
              </a:ext>
            </a:extLst>
          </p:cNvPr>
          <p:cNvSpPr txBox="1"/>
          <p:nvPr/>
        </p:nvSpPr>
        <p:spPr>
          <a:xfrm>
            <a:off x="2598545" y="50476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>
              <a:solidFill>
                <a:schemeClr val="accent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4C7BF43-B82F-ED4C-8EEA-D640F76D7205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C21C4F8-62F8-BC4E-A2CF-F7AECA09B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45" y="1428094"/>
            <a:ext cx="6096000" cy="34684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DF85F3AF-CCFF-5F44-9B9F-BA91CB723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>
            <a:off x="1524602" y="2004764"/>
            <a:ext cx="9142796" cy="28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9900" b="1" dirty="0">
                <a:ln w="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99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700B3F2-6AA7-2D45-AC8E-096400A5B14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7DBA1EF-4B4F-364B-A00E-A05D41F80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1397" y="502051"/>
            <a:ext cx="3134216" cy="15704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sz="6000" b="1" dirty="0" err="1">
                <a:solidFill>
                  <a:schemeClr val="accent4"/>
                </a:solidFill>
                <a:latin typeface="NikoshBAN"/>
              </a:rPr>
              <a:t>পরিচিতি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4361397" y="2657939"/>
            <a:ext cx="6520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/>
              <a:t>সহকারী শিক্ষক (বিজ্ঞান)</a:t>
            </a:r>
          </a:p>
          <a:p>
            <a:pPr algn="ctr"/>
            <a:r>
              <a:rPr lang="bn-BD" sz="2800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/>
              <a:t>ডিমলা নীলফামারী </a:t>
            </a:r>
          </a:p>
          <a:p>
            <a:pPr algn="ctr"/>
            <a:r>
              <a:rPr lang="bn-BD"/>
              <a:t>মোবাইলঃ </a:t>
            </a:r>
            <a:r>
              <a:rPr lang="bn-BD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/>
              <a:t>ই মেইলঃ </a:t>
            </a:r>
            <a:r>
              <a:rPr lang="bn-BD">
                <a:hlinkClick r:id="rId2"/>
              </a:rPr>
              <a:t>karunakanto@yahoo.com</a:t>
            </a:r>
            <a:r>
              <a:rPr lang="bn-BD"/>
              <a:t>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53" y="2150670"/>
            <a:ext cx="2812144" cy="326130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B983BEE-84B1-3547-B5FE-3A3ED9E66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B8C8D-3758-7343-A573-5EDDEAC74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92" y="1913423"/>
            <a:ext cx="3238853" cy="384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8E285-ED86-794A-8F22-7C0D74363897}"/>
              </a:ext>
            </a:extLst>
          </p:cNvPr>
          <p:cNvSpPr/>
          <p:nvPr/>
        </p:nvSpPr>
        <p:spPr>
          <a:xfrm>
            <a:off x="5914338" y="2927332"/>
            <a:ext cx="4672370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প্রথম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সময়ঃ ৫০ মিনিট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0F920F6-48D3-4B4D-B564-1BAF8CAC8C3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DB095A-B152-A54E-8E8E-73B46C4E7BA3}"/>
              </a:ext>
            </a:extLst>
          </p:cNvPr>
          <p:cNvSpPr/>
          <p:nvPr/>
        </p:nvSpPr>
        <p:spPr>
          <a:xfrm>
            <a:off x="3791859" y="456761"/>
            <a:ext cx="5101771" cy="9999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80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387FA-BD6C-8646-9B59-13BEF14F0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5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7">
            <a:extLst>
              <a:ext uri="{FF2B5EF4-FFF2-40B4-BE49-F238E27FC236}">
                <a16:creationId xmlns:a16="http://schemas.microsoft.com/office/drawing/2014/main" id="{CBE89878-B429-42D7-ABC0-E76EAC55D8D1}"/>
              </a:ext>
            </a:extLst>
          </p:cNvPr>
          <p:cNvSpPr/>
          <p:nvPr/>
        </p:nvSpPr>
        <p:spPr>
          <a:xfrm>
            <a:off x="3863558" y="571760"/>
            <a:ext cx="4386263" cy="685800"/>
          </a:xfrm>
          <a:prstGeom prst="wedgeRoundRectCallout">
            <a:avLst>
              <a:gd name="adj1" fmla="val -14846"/>
              <a:gd name="adj2" fmla="val 107598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9B2AC-48BA-41C2-8BF7-E4A2D3FD9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22" y="1711425"/>
            <a:ext cx="3382388" cy="249771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2F013-66DA-461E-AD14-85DE0BBE9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" y="1711425"/>
            <a:ext cx="3382242" cy="243978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ED4385-F214-460F-A403-825E819F8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03" y="1711425"/>
            <a:ext cx="3219558" cy="243978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D7E6A4-14C5-4C46-8969-F0C9084552C2}"/>
              </a:ext>
            </a:extLst>
          </p:cNvPr>
          <p:cNvSpPr txBox="1"/>
          <p:nvPr/>
        </p:nvSpPr>
        <p:spPr>
          <a:xfrm>
            <a:off x="8249821" y="4522465"/>
            <a:ext cx="338238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এটি কিসের ছবি ?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07BDB-53D7-45F8-A512-649DE687BCF1}"/>
              </a:ext>
            </a:extLst>
          </p:cNvPr>
          <p:cNvSpPr txBox="1"/>
          <p:nvPr/>
        </p:nvSpPr>
        <p:spPr>
          <a:xfrm>
            <a:off x="9006132" y="4522465"/>
            <a:ext cx="186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7CDBAE-EED7-4DEB-BD13-2B7D2CC185A6}"/>
              </a:ext>
            </a:extLst>
          </p:cNvPr>
          <p:cNvSpPr txBox="1"/>
          <p:nvPr/>
        </p:nvSpPr>
        <p:spPr>
          <a:xfrm>
            <a:off x="559790" y="4512712"/>
            <a:ext cx="338238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এটি কিসের ছবি ?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44F524-34FF-427E-9D63-A62EEE81787A}"/>
              </a:ext>
            </a:extLst>
          </p:cNvPr>
          <p:cNvSpPr txBox="1"/>
          <p:nvPr/>
        </p:nvSpPr>
        <p:spPr>
          <a:xfrm>
            <a:off x="4404806" y="4523986"/>
            <a:ext cx="338238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এটি কিসের ছবি ?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46A7A2-2CD4-4C9D-A2DE-315E75821A82}"/>
              </a:ext>
            </a:extLst>
          </p:cNvPr>
          <p:cNvSpPr txBox="1"/>
          <p:nvPr/>
        </p:nvSpPr>
        <p:spPr>
          <a:xfrm>
            <a:off x="1170103" y="4522465"/>
            <a:ext cx="131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ছত্রাকের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3E0D3E-F78D-4FBD-BAC2-7708BAD8671B}"/>
              </a:ext>
            </a:extLst>
          </p:cNvPr>
          <p:cNvSpPr txBox="1"/>
          <p:nvPr/>
        </p:nvSpPr>
        <p:spPr>
          <a:xfrm>
            <a:off x="5067025" y="4522465"/>
            <a:ext cx="155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ভাইরাসের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3929E9-453C-4610-94E0-19A9007A6616}"/>
              </a:ext>
            </a:extLst>
          </p:cNvPr>
          <p:cNvSpPr txBox="1"/>
          <p:nvPr/>
        </p:nvSpPr>
        <p:spPr>
          <a:xfrm>
            <a:off x="559790" y="5146575"/>
            <a:ext cx="4069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এগুলোকে বলা হয়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212AAC-6A9B-44C6-8C56-09432A9DAE70}"/>
              </a:ext>
            </a:extLst>
          </p:cNvPr>
          <p:cNvSpPr txBox="1"/>
          <p:nvPr/>
        </p:nvSpPr>
        <p:spPr>
          <a:xfrm>
            <a:off x="5440551" y="5181640"/>
            <a:ext cx="305030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অনুজীব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0E4EF145-B701-1D4C-B9DC-28E019657D9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56A1394-1D7E-4B4D-B631-36E26A558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48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E19F94-5D24-43EC-85DB-F3538C6BDF54}"/>
              </a:ext>
            </a:extLst>
          </p:cNvPr>
          <p:cNvGrpSpPr/>
          <p:nvPr/>
        </p:nvGrpSpPr>
        <p:grpSpPr>
          <a:xfrm>
            <a:off x="3010779" y="1348487"/>
            <a:ext cx="6170441" cy="838200"/>
            <a:chOff x="2895600" y="761365"/>
            <a:chExt cx="5029200" cy="838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71AF5DA-8563-42DE-94DD-656513519DC2}"/>
                </a:ext>
              </a:extLst>
            </p:cNvPr>
            <p:cNvSpPr/>
            <p:nvPr/>
          </p:nvSpPr>
          <p:spPr>
            <a:xfrm>
              <a:off x="2971800" y="761365"/>
              <a:ext cx="4475905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</a:t>
              </a:r>
              <a:r>
                <a:rPr lang="bn-IN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ের বিষয়</a:t>
              </a:r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ounded Rectangular Callout 6">
              <a:extLst>
                <a:ext uri="{FF2B5EF4-FFF2-40B4-BE49-F238E27FC236}">
                  <a16:creationId xmlns:a16="http://schemas.microsoft.com/office/drawing/2014/main" id="{8CEF3105-E827-4235-98AB-24646ED5FBFF}"/>
                </a:ext>
              </a:extLst>
            </p:cNvPr>
            <p:cNvSpPr/>
            <p:nvPr/>
          </p:nvSpPr>
          <p:spPr>
            <a:xfrm>
              <a:off x="2895600" y="761365"/>
              <a:ext cx="5029200" cy="838200"/>
            </a:xfrm>
            <a:prstGeom prst="wedgeRoundRectCallout">
              <a:avLst>
                <a:gd name="adj1" fmla="val -15277"/>
                <a:gd name="adj2" fmla="val 112500"/>
                <a:gd name="adj3" fmla="val 1666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68232F-2442-4640-8F6B-5E7F9682BFD3}"/>
              </a:ext>
            </a:extLst>
          </p:cNvPr>
          <p:cNvSpPr txBox="1"/>
          <p:nvPr/>
        </p:nvSpPr>
        <p:spPr>
          <a:xfrm>
            <a:off x="3497516" y="2644170"/>
            <a:ext cx="5196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অনুজীব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FCEF803-F0BE-3744-88BD-21499391A11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96B7C8C-F523-C14B-904D-A915C909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3000000">
            <a:off x="1905000" y="2133600"/>
            <a:ext cx="152400" cy="2286000"/>
            <a:chOff x="381000" y="2133600"/>
            <a:chExt cx="152400" cy="2286000"/>
          </a:xfrm>
        </p:grpSpPr>
        <p:sp>
          <p:nvSpPr>
            <p:cNvPr id="2" name="Isosceles Triangle 1"/>
            <p:cNvSpPr/>
            <p:nvPr/>
          </p:nvSpPr>
          <p:spPr>
            <a:xfrm>
              <a:off x="381000" y="2133600"/>
              <a:ext cx="152400" cy="1143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" name="Isosceles Triangle 2"/>
            <p:cNvSpPr/>
            <p:nvPr/>
          </p:nvSpPr>
          <p:spPr>
            <a:xfrm flipV="1">
              <a:off x="381000" y="3276600"/>
              <a:ext cx="152400" cy="11430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Oval 4"/>
          <p:cNvSpPr/>
          <p:nvPr/>
        </p:nvSpPr>
        <p:spPr>
          <a:xfrm>
            <a:off x="1817912" y="31242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Arc 5"/>
          <p:cNvSpPr/>
          <p:nvPr/>
        </p:nvSpPr>
        <p:spPr>
          <a:xfrm>
            <a:off x="152400" y="1752600"/>
            <a:ext cx="2971800" cy="2819400"/>
          </a:xfrm>
          <a:prstGeom prst="arc">
            <a:avLst>
              <a:gd name="adj1" fmla="val 15882358"/>
              <a:gd name="adj2" fmla="val 5711327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2819400" y="2286000"/>
            <a:ext cx="337476" cy="348342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4826" y="2242453"/>
            <a:ext cx="611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অনুজীবের বৈশিষ্ট ব্যাখ্যা করতে পারবে ।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93574" y="2939148"/>
            <a:ext cx="337476" cy="348342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2895600"/>
            <a:ext cx="56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অনুজীবের চিত্রসহ ব্যাখ্যা করতে পারবে ।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17374" y="3472548"/>
            <a:ext cx="337476" cy="348342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799" y="3429001"/>
            <a:ext cx="552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 গুরুত্ব ব্যাখ্যা করতে পারবে</a:t>
            </a:r>
            <a:r>
              <a:rPr lang="bn-BD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D565-9F6B-46E3-B320-E336ED925E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5F7B996-987B-C84C-84C1-129EDA638BE0}"/>
              </a:ext>
            </a:extLst>
          </p:cNvPr>
          <p:cNvSpPr/>
          <p:nvPr/>
        </p:nvSpPr>
        <p:spPr>
          <a:xfrm>
            <a:off x="3773716" y="100813"/>
            <a:ext cx="5101771" cy="1407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8000" b="1" cap="none" spc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14EF23E-CAF6-6D43-82DF-DB6D9F0F70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3B501674-F04D-1E49-9EEA-9A8DB3EFF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5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3">
            <a:extLst>
              <a:ext uri="{FF2B5EF4-FFF2-40B4-BE49-F238E27FC236}">
                <a16:creationId xmlns:a16="http://schemas.microsoft.com/office/drawing/2014/main" id="{C57B15B6-2201-4245-AAA6-5CB5FDAF4D92}"/>
              </a:ext>
            </a:extLst>
          </p:cNvPr>
          <p:cNvSpPr/>
          <p:nvPr/>
        </p:nvSpPr>
        <p:spPr>
          <a:xfrm>
            <a:off x="2833504" y="863787"/>
            <a:ext cx="6524991" cy="685800"/>
          </a:xfrm>
          <a:prstGeom prst="wedgeRoundRectCallout">
            <a:avLst>
              <a:gd name="adj1" fmla="val -14846"/>
              <a:gd name="adj2" fmla="val 107598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Majid Content Video 0012">
            <a:hlinkClick r:id="" action="ppaction://media"/>
            <a:extLst>
              <a:ext uri="{FF2B5EF4-FFF2-40B4-BE49-F238E27FC236}">
                <a16:creationId xmlns:a16="http://schemas.microsoft.com/office/drawing/2014/main" id="{98F78491-F2CF-4B3F-A035-8CDF0D48B8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6C0DBE1-F21C-B54B-8B31-D8A34BB155F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6098FB7-CC47-C64A-8E13-BC5B08147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C10A8C-0C76-4FB5-8250-A3D21AE8E1ED}"/>
              </a:ext>
            </a:extLst>
          </p:cNvPr>
          <p:cNvGrpSpPr/>
          <p:nvPr/>
        </p:nvGrpSpPr>
        <p:grpSpPr>
          <a:xfrm>
            <a:off x="8206574" y="545377"/>
            <a:ext cx="2686050" cy="1477615"/>
            <a:chOff x="9648376" y="618578"/>
            <a:chExt cx="1909048" cy="1902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327E8-1F38-40A2-BDBA-10F040D7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5FD0B81-B74A-43F6-BB28-C853BC59BF1C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362A167-CE00-4E65-A48B-17F2272C26F9}"/>
              </a:ext>
            </a:extLst>
          </p:cNvPr>
          <p:cNvSpPr txBox="1"/>
          <p:nvPr/>
        </p:nvSpPr>
        <p:spPr>
          <a:xfrm>
            <a:off x="1299376" y="2871933"/>
            <a:ext cx="2778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অনুজীব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677D83-890E-4321-86D2-442224D25CF7}"/>
              </a:ext>
            </a:extLst>
          </p:cNvPr>
          <p:cNvSpPr txBox="1"/>
          <p:nvPr/>
        </p:nvSpPr>
        <p:spPr>
          <a:xfrm>
            <a:off x="1299376" y="3756596"/>
            <a:ext cx="5321453" cy="66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অনুজীবের নাম লিখ ?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7A639-4F8E-0E4D-9489-2AE92F3D5910}"/>
              </a:ext>
            </a:extLst>
          </p:cNvPr>
          <p:cNvSpPr txBox="1"/>
          <p:nvPr/>
        </p:nvSpPr>
        <p:spPr>
          <a:xfrm>
            <a:off x="-127000" y="12841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 কা</a:t>
            </a:r>
            <a:r>
              <a:rPr lang="en-GB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E56656-335C-024F-A6D3-52A41C06B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61" y="1945045"/>
            <a:ext cx="4589209" cy="3610178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B0024E2D-58A3-EC4E-B086-2766D200E0E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E401466B-C3B1-3246-AAD0-DB73C493C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0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26D223C-701F-BA4D-8B24-9F502EDBF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" y="278059"/>
            <a:ext cx="2424704" cy="1070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968F16-7BD5-41D4-8A06-9FBCD1AE9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70" y="813273"/>
            <a:ext cx="4318001" cy="2505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CA5D40-25C8-487B-941D-43C01CC3FE8C}"/>
              </a:ext>
            </a:extLst>
          </p:cNvPr>
          <p:cNvSpPr txBox="1"/>
          <p:nvPr/>
        </p:nvSpPr>
        <p:spPr>
          <a:xfrm>
            <a:off x="867874" y="4000045"/>
            <a:ext cx="10456251" cy="2248629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বাতাসে কত যে অনুজীব ছড়িয়ে আছে তা আমরা অনেকেই জানি না । অনুজীব খালি চোখে দেখা যায় না । এদের দেখতে অনুবীক্ষণ যন্ত্রের প্রয়োজন হয় । ভাইরাসজাতীয় অনুজীব সাধারণ আলোক অনুবীক্ষণ যন্ত্রেও দেখা যায় না । এদের দেখতে হলে চাই ইলেকট্রন অনুবীক্ষণ যন্ত্র 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6F665-1F60-45DA-BB95-CFBB8548C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43" y="747485"/>
            <a:ext cx="4318000" cy="2505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B58A8B90-5F32-C142-937B-191D0BF3454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17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461</Words>
  <Application>Microsoft Office PowerPoint</Application>
  <PresentationFormat>Widescreen</PresentationFormat>
  <Paragraphs>79</Paragraphs>
  <Slides>19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Atlas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Unknown User</cp:lastModifiedBy>
  <cp:revision>273</cp:revision>
  <dcterms:created xsi:type="dcterms:W3CDTF">2018-03-12T16:29:29Z</dcterms:created>
  <dcterms:modified xsi:type="dcterms:W3CDTF">2020-01-21T12:58:46Z</dcterms:modified>
</cp:coreProperties>
</file>