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63" r:id="rId2"/>
    <p:sldId id="306" r:id="rId3"/>
    <p:sldId id="296" r:id="rId4"/>
    <p:sldId id="297" r:id="rId5"/>
    <p:sldId id="294" r:id="rId6"/>
    <p:sldId id="298" r:id="rId7"/>
    <p:sldId id="299" r:id="rId8"/>
    <p:sldId id="305" r:id="rId9"/>
    <p:sldId id="300" r:id="rId10"/>
    <p:sldId id="303" r:id="rId11"/>
    <p:sldId id="304" r:id="rId12"/>
    <p:sldId id="287" r:id="rId13"/>
    <p:sldId id="280" r:id="rId14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920" autoAdjust="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24334-39D1-4FED-9ECC-61BF1F2EAD02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B7E5-BAF7-4218-B0B0-25FC8991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294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656C9C-8D5F-4210-8FD3-30CC448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5D609D-4776-460D-8825-D8B4AA2CA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762000"/>
            <a:ext cx="67056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WELCOME</a:t>
            </a:r>
            <a:endParaRPr lang="en-US" sz="6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5715000"/>
            <a:ext cx="5715000" cy="762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HOW  ARE  YOU ?</a:t>
            </a:r>
            <a:endParaRPr lang="en-US" sz="36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pic>
        <p:nvPicPr>
          <p:cNvPr id="7" name="Picture 6" descr="ros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259042"/>
            <a:ext cx="3773112" cy="26567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6120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838200"/>
            <a:ext cx="4267200" cy="769441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Pair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Works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83820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Replace infinitives of the following sentences by gerund.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5638800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To speak the truth is a great virtue.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like to play cricket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 aim to be a teacher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swim is good for health.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started to write the letter..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plant trees is everybody’s duty.</a:t>
            </a:r>
          </a:p>
          <a:p>
            <a:pPr marL="571500" indent="-571500">
              <a:buAutoNum type="romanLcPeriod" startAt="2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give is better than to receive.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vege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190" y="3276600"/>
            <a:ext cx="2784508" cy="1996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457200"/>
            <a:ext cx="4800600" cy="830997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Works</a:t>
            </a:r>
            <a:endParaRPr lang="en-US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0010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Complete the following sentences by using appropriate gerundial form of verbs :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7924800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You cannot learn any language without (a)……….... it. (b) ……….. is the first skill you should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The second one is (c) ………. . The third one is (d) ……….. while the fourth skill is  (e) ……….. Unless you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 skills, you cannot succeed in (f) ………..  any foreign language.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334000"/>
            <a:ext cx="7924800" cy="954107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Answer : (a) 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practising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(b)  listening,  (c) speaking,  (d) reading,  (e) writing,  (f) learning,</a:t>
            </a:r>
            <a:endParaRPr lang="en-US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181600" y="304800"/>
            <a:ext cx="3429000" cy="2057400"/>
          </a:xfrm>
          <a:prstGeom prst="cloudCallout">
            <a:avLst>
              <a:gd name="adj1" fmla="val -77038"/>
              <a:gd name="adj2" fmla="val 77543"/>
            </a:avLst>
          </a:prstGeom>
          <a:solidFill>
            <a:schemeClr val="tx1"/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Stencil" pitchFamily="82" charset="0"/>
                <a:cs typeface="Times New Roman" pitchFamily="18" charset="0"/>
              </a:rPr>
              <a:t>HOME WORK</a:t>
            </a:r>
            <a:endParaRPr lang="en-US" sz="4000" dirty="0">
              <a:solidFill>
                <a:srgbClr val="002060"/>
              </a:solidFill>
              <a:latin typeface="Stencil" pitchFamily="82" charset="0"/>
              <a:cs typeface="Times New Roman" pitchFamily="18" charset="0"/>
            </a:endParaRPr>
          </a:p>
        </p:txBody>
      </p:sp>
      <p:pic>
        <p:nvPicPr>
          <p:cNvPr id="3" name="Picture 2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771"/>
            <a:ext cx="4136571" cy="28203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914400" y="2590800"/>
            <a:ext cx="70104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gerunds in the following sentences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7924800" cy="267765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571500" indent="-571500">
              <a:buAutoNum type="romanLcPeriod"/>
            </a:pPr>
            <a:r>
              <a:rPr lang="en-US" sz="2800" dirty="0" smtClean="0">
                <a:solidFill>
                  <a:srgbClr val="002060"/>
                </a:solidFill>
              </a:rPr>
              <a:t>I like to read poetry.</a:t>
            </a:r>
          </a:p>
          <a:p>
            <a:pPr marL="571500" indent="-571500">
              <a:buAutoNum type="romanLcPeriod"/>
            </a:pPr>
            <a:r>
              <a:rPr lang="en-US" sz="2800" dirty="0" smtClean="0">
                <a:solidFill>
                  <a:srgbClr val="002060"/>
                </a:solidFill>
              </a:rPr>
              <a:t>To walk is a good exercise.</a:t>
            </a:r>
          </a:p>
          <a:p>
            <a:pPr marL="571500" indent="-571500">
              <a:buAutoNum type="romanLcPeriod"/>
            </a:pPr>
            <a:r>
              <a:rPr lang="en-US" sz="2800" dirty="0" smtClean="0">
                <a:solidFill>
                  <a:srgbClr val="002060"/>
                </a:solidFill>
              </a:rPr>
              <a:t>To talk like this is foolish.</a:t>
            </a:r>
          </a:p>
          <a:p>
            <a:pPr marL="571500" indent="-571500">
              <a:buAutoNum type="romanLcPeriod"/>
            </a:pPr>
            <a:r>
              <a:rPr lang="en-US" sz="2800" dirty="0" smtClean="0">
                <a:solidFill>
                  <a:srgbClr val="002060"/>
                </a:solidFill>
              </a:rPr>
              <a:t>She loves to sing a song.</a:t>
            </a:r>
          </a:p>
          <a:p>
            <a:pPr marL="571500" indent="-571500">
              <a:buAutoNum type="romanLcPeriod"/>
            </a:pPr>
            <a:r>
              <a:rPr lang="en-US" sz="2800" dirty="0" smtClean="0">
                <a:solidFill>
                  <a:srgbClr val="002060"/>
                </a:solidFill>
              </a:rPr>
              <a:t>I am tired to wait.</a:t>
            </a:r>
          </a:p>
          <a:p>
            <a:pPr marL="571500" indent="-571500">
              <a:buAutoNum type="romanLcPeriod"/>
            </a:pPr>
            <a:r>
              <a:rPr lang="en-US" sz="2800" dirty="0" smtClean="0">
                <a:solidFill>
                  <a:srgbClr val="002060"/>
                </a:solidFill>
              </a:rPr>
              <a:t>He is afraid to hurt your feelings.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138718-The-E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4" name="Picture 3" descr="Rose-NationalflowerU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90800" cy="284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858180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5638800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</a:rPr>
              <a:t>Introduction</a:t>
            </a:r>
            <a:endParaRPr lang="bn-BD" sz="6600" b="1" i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819400" y="1752600"/>
            <a:ext cx="5715000" cy="24384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 </a:t>
            </a: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Nurul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Amin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Azad</a:t>
            </a:r>
            <a:b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teacher: (English)</a:t>
            </a:r>
            <a:b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Jahangirpur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T,Amin</a:t>
            </a: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Pilot High School</a:t>
            </a:r>
            <a:br>
              <a:rPr kumimoji="0" lang="en-US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Madan,Netrakona</a:t>
            </a:r>
            <a:endParaRPr kumimoji="0" lang="en-US" sz="1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bn-BD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aza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665124"/>
            <a:ext cx="1600200" cy="2525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4343400"/>
            <a:ext cx="7162800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CLASS:      </a:t>
            </a:r>
            <a:r>
              <a:rPr kumimoji="0" lang="en-US" sz="2800" b="1" i="1" u="none" strike="noStrike" kern="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Eight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SUBJECT:  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ENGLISH  </a:t>
            </a:r>
            <a:r>
              <a:rPr lang="en-US" sz="2800" b="1" i="1" kern="0" noProof="0" dirty="0" smtClean="0">
                <a:solidFill>
                  <a:srgbClr val="002060"/>
                </a:solidFill>
              </a:rPr>
              <a:t>SECOND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PAPER</a:t>
            </a:r>
          </a:p>
          <a:p>
            <a:pPr>
              <a:defRPr/>
            </a:pPr>
            <a:r>
              <a:rPr lang="en-US" sz="2800" b="1" kern="0" dirty="0" smtClean="0">
                <a:solidFill>
                  <a:srgbClr val="002060"/>
                </a:solidFill>
              </a:rPr>
              <a:t>UNIT:          </a:t>
            </a:r>
            <a:r>
              <a:rPr lang="en-US" sz="2800" b="1" i="1" kern="0" dirty="0" smtClean="0">
                <a:solidFill>
                  <a:srgbClr val="002060"/>
                </a:solidFill>
              </a:rPr>
              <a:t>Three</a:t>
            </a:r>
          </a:p>
          <a:p>
            <a:pPr>
              <a:defRPr/>
            </a:pPr>
            <a:r>
              <a:rPr lang="en-US" sz="2800" b="1" kern="0" dirty="0" smtClean="0">
                <a:solidFill>
                  <a:srgbClr val="002060"/>
                </a:solidFill>
              </a:rPr>
              <a:t>LESSON:    </a:t>
            </a:r>
            <a:r>
              <a:rPr lang="en-US" sz="2800" b="1" i="1" kern="0" dirty="0" smtClean="0">
                <a:solidFill>
                  <a:srgbClr val="002060"/>
                </a:solidFill>
              </a:rPr>
              <a:t>Seven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en-US" sz="2800" b="1" kern="0" dirty="0" smtClean="0">
                <a:solidFill>
                  <a:srgbClr val="002060"/>
                </a:solidFill>
              </a:rPr>
              <a:t>TOPIC      : Gerund</a:t>
            </a:r>
            <a:endParaRPr kumimoji="0" lang="en-US" sz="28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Morning wal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2743200" cy="2667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657600" y="1600200"/>
            <a:ext cx="5105400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Exercise is good for health.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 descr="qq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43096"/>
            <a:ext cx="2819400" cy="187618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57600" y="1066800"/>
            <a:ext cx="5105400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Reading book is a very good habit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3581400"/>
            <a:ext cx="7391400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is formed from the word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by adding </a:t>
            </a:r>
            <a:r>
              <a:rPr lang="en-US" sz="32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used as the subject of  a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wroks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noun.</a:t>
            </a:r>
            <a:endParaRPr lang="en-US" sz="3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52600" y="5486400"/>
            <a:ext cx="57912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It’s called a Gerund.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34000"/>
            <a:ext cx="8229600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 you know, here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(read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what kinds of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parts of speech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3" grpId="0" animBg="1"/>
      <p:bldP spid="24" grpId="0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4953000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itchFamily="18" charset="0"/>
                <a:cs typeface="Times New Roman" pitchFamily="18" charset="0"/>
              </a:rPr>
              <a:t>Our today’s </a:t>
            </a:r>
            <a:endParaRPr lang="en-US" sz="3600" dirty="0"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1905000"/>
            <a:ext cx="7086600" cy="3505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 is</a:t>
            </a:r>
          </a:p>
          <a:p>
            <a:pPr algn="ctr"/>
            <a:r>
              <a:rPr lang="en-US" sz="8800" dirty="0" smtClean="0">
                <a:solidFill>
                  <a:srgbClr val="002060"/>
                </a:solidFill>
                <a:latin typeface="Elephant" pitchFamily="18" charset="0"/>
                <a:cs typeface="Times New Roman" pitchFamily="18" charset="0"/>
              </a:rPr>
              <a:t>Gerund</a:t>
            </a:r>
            <a:endParaRPr lang="en-US" sz="8800" dirty="0">
              <a:solidFill>
                <a:srgbClr val="002060"/>
              </a:solidFill>
              <a:latin typeface="Elephant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609600"/>
            <a:ext cx="670560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Stencil" pitchFamily="82" charset="0"/>
                <a:cs typeface="Times New Roman" pitchFamily="18" charset="0"/>
              </a:rPr>
              <a:t>LESSON OUTCONES</a:t>
            </a:r>
            <a:endParaRPr lang="en-US" sz="4000" dirty="0">
              <a:solidFill>
                <a:srgbClr val="7030A0"/>
              </a:solidFill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524000"/>
            <a:ext cx="8077200" cy="3657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the end of the lesson students will be able to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learn what Gerund is.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 the difference between Participle and Gerund.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 the uses of Gerund &amp; Infinitive instead.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 appropriate gerundial form of verbs.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60960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Gerund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Gerund is that form of the verb which ends in –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and has the force of a Noun and a Verb.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3528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Functions of Gerund :</a:t>
            </a:r>
            <a:endParaRPr lang="en-US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44958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 As the subject of a verb : 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6482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Eating uncooked food is not good.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Brushing your teeth is important.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e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3754495"/>
            <a:ext cx="2714625" cy="18064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2362200"/>
            <a:ext cx="73152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Gerund has the force of a Noun and a Verb: it is a Verbal Noun.</a:t>
            </a:r>
            <a:endParaRPr lang="en-US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>
                <a:latin typeface="Times New Roman" pitchFamily="18" charset="0"/>
                <a:cs typeface="Times New Roman" pitchFamily="18" charset="0"/>
              </a:rPr>
              <a:t>Functions of Gerund :</a:t>
            </a:r>
            <a:endParaRPr lang="en-US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b)  As the object of a verb :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886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c)  As the object of preposition: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362200"/>
            <a:ext cx="419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Stop driving.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She learns painting.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648200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They are fond of cycling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 am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planing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of going to picnic.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i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077835"/>
            <a:ext cx="2286000" cy="1521229"/>
          </a:xfrm>
          <a:prstGeom prst="rect">
            <a:avLst/>
          </a:prstGeom>
        </p:spPr>
      </p:pic>
      <p:pic>
        <p:nvPicPr>
          <p:cNvPr id="8" name="Picture 7" descr="su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962400"/>
            <a:ext cx="2514600" cy="18192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>
                <a:latin typeface="Times New Roman" pitchFamily="18" charset="0"/>
                <a:cs typeface="Times New Roman" pitchFamily="18" charset="0"/>
              </a:rPr>
              <a:t>Functions of Gerund :</a:t>
            </a:r>
            <a:endParaRPr lang="en-US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d)  As a complement   :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e)  As a part of compound noun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0574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Speaking is believing.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Mina’s hobby is gardening.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7244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We need healthy eating food.</a:t>
            </a: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I am used to waiting for buses.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s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869217"/>
            <a:ext cx="2628900" cy="1509841"/>
          </a:xfrm>
          <a:prstGeom prst="rect">
            <a:avLst/>
          </a:prstGeom>
        </p:spPr>
      </p:pic>
      <p:pic>
        <p:nvPicPr>
          <p:cNvPr id="9" name="Picture 8" descr="w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4336212"/>
            <a:ext cx="2667000" cy="1507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56388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09600" y="1752600"/>
            <a:ext cx="7543800" cy="4572000"/>
          </a:xfrm>
          <a:prstGeom prst="round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Open your English Grammar book  page no. 130 </a:t>
            </a:r>
          </a:p>
          <a:p>
            <a:pPr algn="ctr"/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Read the passage carefully  : </a:t>
            </a:r>
          </a:p>
          <a:p>
            <a:pPr algn="ctr"/>
            <a:r>
              <a:rPr lang="en-US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Ask and answer with your partner :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How many verbs with+ 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are there in 	the passage ? Find out them.</a:t>
            </a:r>
          </a:p>
          <a:p>
            <a:pPr>
              <a:buFont typeface="Wingdings" pitchFamily="2" charset="2"/>
              <a:buChar char="v"/>
            </a:pP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Do all the verbs having ‘</a:t>
            </a:r>
            <a:r>
              <a:rPr lang="en-US" sz="2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work as 	gerunds or participles ? If not identify 	and show them separately.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1701</TotalTime>
  <Words>552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t-amin school</cp:lastModifiedBy>
  <cp:revision>223</cp:revision>
  <cp:lastPrinted>2013-04-24T06:22:17Z</cp:lastPrinted>
  <dcterms:created xsi:type="dcterms:W3CDTF">2013-04-21T06:16:47Z</dcterms:created>
  <dcterms:modified xsi:type="dcterms:W3CDTF">2020-02-03T09:06:28Z</dcterms:modified>
</cp:coreProperties>
</file>