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61" r:id="rId3"/>
    <p:sldId id="274" r:id="rId4"/>
    <p:sldId id="257" r:id="rId5"/>
    <p:sldId id="260" r:id="rId6"/>
    <p:sldId id="262" r:id="rId7"/>
    <p:sldId id="264" r:id="rId8"/>
    <p:sldId id="265" r:id="rId9"/>
    <p:sldId id="266" r:id="rId10"/>
    <p:sldId id="263" r:id="rId11"/>
    <p:sldId id="267" r:id="rId12"/>
    <p:sldId id="273" r:id="rId13"/>
    <p:sldId id="269" r:id="rId14"/>
    <p:sldId id="270" r:id="rId15"/>
    <p:sldId id="271" r:id="rId16"/>
    <p:sldId id="272" r:id="rId17"/>
    <p:sldId id="275" r:id="rId18"/>
    <p:sldId id="25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59280"/>
            <a:ext cx="8534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12192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46462E9-B997-4942-97D9-195EA10CE8E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09041"/>
            <a:ext cx="17272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7200" y="1219200"/>
            <a:ext cx="69088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1"/>
            <a:ext cx="85344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410268"/>
            <a:ext cx="83312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1503680"/>
            <a:ext cx="83312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8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1976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8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76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362201"/>
            <a:ext cx="4167717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359152"/>
            <a:ext cx="4169833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2" y="1676400"/>
            <a:ext cx="37591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2" y="2275840"/>
            <a:ext cx="37591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800" y="1676400"/>
            <a:ext cx="43688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950720" y="1847088"/>
            <a:ext cx="4120896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1676400"/>
            <a:ext cx="37592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1905000"/>
            <a:ext cx="39624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2276856"/>
            <a:ext cx="37592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62E9-B997-4942-97D9-195EA10CE8E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EEA-7323-4455-A763-CAFBC1C61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057401"/>
            <a:ext cx="85344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06400" y="6356351"/>
            <a:ext cx="284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46462E9-B997-4942-97D9-195EA10CE8E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962400" y="6356351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900160" y="63642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222CEEA-7323-4455-A763-CAFBC1C612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E7E7D82-EE0B-4944-AE91-E555EF6F4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Star: 24 Points 3">
            <a:extLst>
              <a:ext uri="{FF2B5EF4-FFF2-40B4-BE49-F238E27FC236}">
                <a16:creationId xmlns="" xmlns:a16="http://schemas.microsoft.com/office/drawing/2014/main" id="{50E17017-A636-4F44-A1E7-5722BCF043A0}"/>
              </a:ext>
            </a:extLst>
          </p:cNvPr>
          <p:cNvSpPr/>
          <p:nvPr/>
        </p:nvSpPr>
        <p:spPr>
          <a:xfrm>
            <a:off x="136477" y="218364"/>
            <a:ext cx="1132764" cy="1132764"/>
          </a:xfrm>
          <a:prstGeom prst="star24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3026D8-5448-4ABA-8254-A38EDB5B3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1" y="0"/>
            <a:ext cx="2188425" cy="2067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6006FCF-689D-41A8-9B19-E805353AD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16" y="0"/>
            <a:ext cx="3325505" cy="3057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7BA8E91-2046-40E0-ADE5-7A965A489E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100000" l="0" r="99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52" y="5827593"/>
            <a:ext cx="6404547" cy="9729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072"/>
            <a:ext cx="6404547" cy="875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9955C57-C73E-4866-9ACD-9790B3D089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66" y="5678307"/>
            <a:ext cx="895836" cy="8901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764CE01-DCAD-460D-9197-FE0848AA9E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47" y="0"/>
            <a:ext cx="1216472" cy="1208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0BFFD0D-9671-482A-A1AA-8190A661FB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92" y="31785"/>
            <a:ext cx="1216472" cy="12087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80F9DBE-1FBA-4161-B7DB-FA78FFF07D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73" y="5964072"/>
            <a:ext cx="827381" cy="822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DAC93A9-91BB-41FD-9B46-3BF7282C69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96" y="5827593"/>
            <a:ext cx="781756" cy="7767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A72654-12A8-4DAA-A757-3F134F13B0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9" y="5935057"/>
            <a:ext cx="673602" cy="6693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C7357C5-0986-4CDB-8F43-858F636C1C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9" y="6127845"/>
            <a:ext cx="764046" cy="7591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F3944CB-ECB1-460B-AF26-44305B566D07}"/>
              </a:ext>
            </a:extLst>
          </p:cNvPr>
          <p:cNvSpPr txBox="1"/>
          <p:nvPr/>
        </p:nvSpPr>
        <p:spPr>
          <a:xfrm>
            <a:off x="3411443" y="1269507"/>
            <a:ext cx="7110094" cy="3046988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Elephant" panose="02020904090505020303" pitchFamily="18" charset="0"/>
              </a:rPr>
              <a:t> 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roadway" panose="04040905080B02020502" pitchFamily="82" charset="0"/>
              </a:rPr>
              <a:t>Most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Elephant" panose="02020904090505020303" pitchFamily="18" charset="0"/>
              </a:rPr>
              <a:t> 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roadway" panose="04040905080B02020502" pitchFamily="82" charset="0"/>
              </a:rPr>
              <a:t>Welcome </a:t>
            </a:r>
          </a:p>
        </p:txBody>
      </p:sp>
    </p:spTree>
    <p:extLst>
      <p:ext uri="{BB962C8B-B14F-4D97-AF65-F5344CB8AC3E}">
        <p14:creationId xmlns:p14="http://schemas.microsoft.com/office/powerpoint/2010/main" val="4764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="" xmlns:a16="http://schemas.microsoft.com/office/drawing/2014/main" id="{1C94D3F2-375B-46C1-BAB4-6BD01F07BD89}"/>
              </a:ext>
            </a:extLst>
          </p:cNvPr>
          <p:cNvSpPr/>
          <p:nvPr/>
        </p:nvSpPr>
        <p:spPr>
          <a:xfrm>
            <a:off x="1075369" y="109182"/>
            <a:ext cx="4731939" cy="1962015"/>
          </a:xfrm>
          <a:prstGeom prst="wedgeRoundRectCallout">
            <a:avLst>
              <a:gd name="adj1" fmla="val 1783"/>
              <a:gd name="adj2" fmla="val 77991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69BFD056-1F5C-4B1A-9F86-4CFF94A41768}"/>
              </a:ext>
            </a:extLst>
          </p:cNvPr>
          <p:cNvSpPr/>
          <p:nvPr/>
        </p:nvSpPr>
        <p:spPr>
          <a:xfrm>
            <a:off x="346152" y="2442740"/>
            <a:ext cx="5181191" cy="2301313"/>
          </a:xfrm>
          <a:prstGeom prst="wedgeRoundRectCallout">
            <a:avLst>
              <a:gd name="adj1" fmla="val -1775"/>
              <a:gd name="adj2" fmla="val 70571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solidFill>
                <a:srgbClr val="7030A0"/>
              </a:solidFill>
              <a:latin typeface="Elephant" panose="020209040905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15F5AB-5BCE-428D-B91A-CB013F91C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04" y="328794"/>
            <a:ext cx="5581934" cy="4984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4980E9-E5FC-44FD-AF12-EBF03334B3D3}"/>
              </a:ext>
            </a:extLst>
          </p:cNvPr>
          <p:cNvSpPr txBox="1"/>
          <p:nvPr/>
        </p:nvSpPr>
        <p:spPr>
          <a:xfrm>
            <a:off x="1460310" y="444127"/>
            <a:ext cx="3962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  <a:latin typeface="Elephant" panose="02020904090505020303" pitchFamily="18" charset="0"/>
              </a:rPr>
              <a:t>Greece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BE211A-350B-40FC-9D5D-039D0FEA18BA}"/>
              </a:ext>
            </a:extLst>
          </p:cNvPr>
          <p:cNvSpPr txBox="1"/>
          <p:nvPr/>
        </p:nvSpPr>
        <p:spPr>
          <a:xfrm>
            <a:off x="625864" y="2820889"/>
            <a:ext cx="4478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Elephant" panose="02020904090505020303" pitchFamily="18" charset="0"/>
              </a:rPr>
              <a:t>It’s a country name.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41A707F-E3DC-4BE6-A991-26DCDB33E792}"/>
              </a:ext>
            </a:extLst>
          </p:cNvPr>
          <p:cNvSpPr txBox="1"/>
          <p:nvPr/>
        </p:nvSpPr>
        <p:spPr>
          <a:xfrm>
            <a:off x="397095" y="5310226"/>
            <a:ext cx="716845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Elephant" panose="02020904090505020303" pitchFamily="18" charset="0"/>
              </a:rPr>
              <a:t>The first Olympic games held in 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lephant" panose="02020904090505020303" pitchFamily="18" charset="0"/>
              </a:rPr>
              <a:t>Greece</a:t>
            </a:r>
            <a:r>
              <a:rPr lang="en-US" sz="4800" dirty="0">
                <a:solidFill>
                  <a:srgbClr val="7030A0"/>
                </a:solidFill>
                <a:latin typeface="Elephant" panose="020209040905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356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22D959-FC76-422E-9A64-9D9F1498DC43}"/>
              </a:ext>
            </a:extLst>
          </p:cNvPr>
          <p:cNvSpPr txBox="1"/>
          <p:nvPr/>
        </p:nvSpPr>
        <p:spPr>
          <a:xfrm>
            <a:off x="3709500" y="883589"/>
            <a:ext cx="6277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  <a:latin typeface="Elephant" panose="02020904090505020303" pitchFamily="18" charset="0"/>
              </a:rPr>
              <a:t>Teachers </a:t>
            </a:r>
            <a:r>
              <a:rPr lang="en-US" sz="5400" dirty="0" smtClean="0">
                <a:solidFill>
                  <a:srgbClr val="7030A0"/>
                </a:solidFill>
                <a:latin typeface="Elephant" panose="02020904090505020303" pitchFamily="18" charset="0"/>
              </a:rPr>
              <a:t>reading</a:t>
            </a:r>
            <a:endParaRPr lang="en-US" sz="5400" dirty="0">
              <a:solidFill>
                <a:srgbClr val="7030A0"/>
              </a:solidFill>
              <a:latin typeface="Elephant" panose="020209040905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A4A8365-8BFA-4467-82CF-9D8B61E79683}"/>
              </a:ext>
            </a:extLst>
          </p:cNvPr>
          <p:cNvSpPr txBox="1"/>
          <p:nvPr/>
        </p:nvSpPr>
        <p:spPr>
          <a:xfrm>
            <a:off x="4548092" y="2083410"/>
            <a:ext cx="5439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Elephant" panose="02020904090505020303" pitchFamily="18" charset="0"/>
              </a:rPr>
              <a:t>Open at page 68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A4A8365-8BFA-4467-82CF-9D8B61E79683}"/>
              </a:ext>
            </a:extLst>
          </p:cNvPr>
          <p:cNvSpPr txBox="1"/>
          <p:nvPr/>
        </p:nvSpPr>
        <p:spPr>
          <a:xfrm>
            <a:off x="2743200" y="3358028"/>
            <a:ext cx="7244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Elephant" panose="02020904090505020303" pitchFamily="18" charset="0"/>
              </a:rPr>
              <a:t>Make2 groups and read one after </a:t>
            </a:r>
            <a:r>
              <a:rPr lang="en-US" sz="4800" dirty="0" err="1" smtClean="0">
                <a:solidFill>
                  <a:srgbClr val="7030A0"/>
                </a:solidFill>
                <a:latin typeface="Elephant" panose="02020904090505020303" pitchFamily="18" charset="0"/>
              </a:rPr>
              <a:t>anoter</a:t>
            </a:r>
            <a:r>
              <a:rPr lang="en-US" sz="4800" dirty="0" smtClean="0">
                <a:solidFill>
                  <a:srgbClr val="7030A0"/>
                </a:solidFill>
                <a:latin typeface="Elephant" panose="02020904090505020303" pitchFamily="18" charset="0"/>
              </a:rPr>
              <a:t>.</a:t>
            </a:r>
            <a:endParaRPr lang="en-US" sz="4800" dirty="0">
              <a:solidFill>
                <a:srgbClr val="7030A0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D5A9C49-9A5A-4986-817D-4BD95E01826A}"/>
              </a:ext>
            </a:extLst>
          </p:cNvPr>
          <p:cNvSpPr txBox="1"/>
          <p:nvPr/>
        </p:nvSpPr>
        <p:spPr>
          <a:xfrm>
            <a:off x="1364776" y="1049199"/>
            <a:ext cx="883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lephant" panose="02020904090505020303" pitchFamily="18" charset="0"/>
              </a:rPr>
              <a:t>Missing letter write on the board: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312F93A-1090-485C-8F38-2A1A8EDDB9BB}"/>
              </a:ext>
            </a:extLst>
          </p:cNvPr>
          <p:cNvSpPr txBox="1"/>
          <p:nvPr/>
        </p:nvSpPr>
        <p:spPr>
          <a:xfrm>
            <a:off x="1460463" y="1481988"/>
            <a:ext cx="3316565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7030A0"/>
                </a:solidFill>
                <a:latin typeface="Elephant" panose="02020904090505020303" pitchFamily="18" charset="0"/>
              </a:rPr>
              <a:t>Athlet</a:t>
            </a:r>
            <a:endParaRPr lang="en-US" sz="6000" dirty="0">
              <a:solidFill>
                <a:srgbClr val="7030A0"/>
              </a:solidFill>
              <a:latin typeface="Elephant" panose="020209040905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AD0F2ED-172D-4DC2-8A05-1191D7D8FB03}"/>
              </a:ext>
            </a:extLst>
          </p:cNvPr>
          <p:cNvSpPr txBox="1"/>
          <p:nvPr/>
        </p:nvSpPr>
        <p:spPr>
          <a:xfrm>
            <a:off x="1244969" y="2737278"/>
            <a:ext cx="5529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7030A0"/>
                </a:solidFill>
                <a:latin typeface="Elephant" panose="02020904090505020303" pitchFamily="18" charset="0"/>
              </a:rPr>
              <a:t>Competetion</a:t>
            </a:r>
            <a:endParaRPr lang="en-US" sz="6000" dirty="0">
              <a:solidFill>
                <a:srgbClr val="7030A0"/>
              </a:solidFill>
              <a:latin typeface="Elephant" panose="020209040905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4E790A-0EB5-494B-957A-DBA1201FDC91}"/>
              </a:ext>
            </a:extLst>
          </p:cNvPr>
          <p:cNvSpPr txBox="1"/>
          <p:nvPr/>
        </p:nvSpPr>
        <p:spPr>
          <a:xfrm>
            <a:off x="1253458" y="4303459"/>
            <a:ext cx="3730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  <a:latin typeface="Elephant" panose="02020904090505020303" pitchFamily="18" charset="0"/>
              </a:rPr>
              <a:t>Earth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F962679-6508-4584-AA83-1D179B67B6B8}"/>
              </a:ext>
            </a:extLst>
          </p:cNvPr>
          <p:cNvSpPr/>
          <p:nvPr/>
        </p:nvSpPr>
        <p:spPr>
          <a:xfrm>
            <a:off x="2067635" y="1678564"/>
            <a:ext cx="368490" cy="6225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6E80C44-79CA-451C-8A66-1E85EFDC6A74}"/>
              </a:ext>
            </a:extLst>
          </p:cNvPr>
          <p:cNvSpPr/>
          <p:nvPr/>
        </p:nvSpPr>
        <p:spPr>
          <a:xfrm>
            <a:off x="2436125" y="4509472"/>
            <a:ext cx="395785" cy="5538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255B5AC-38CD-40D8-9BCE-2B0D80B5AC23}"/>
              </a:ext>
            </a:extLst>
          </p:cNvPr>
          <p:cNvSpPr/>
          <p:nvPr/>
        </p:nvSpPr>
        <p:spPr>
          <a:xfrm>
            <a:off x="1364776" y="2906973"/>
            <a:ext cx="586854" cy="6055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4898F61-2D95-40A3-A99B-1142BA515E4E}"/>
              </a:ext>
            </a:extLst>
          </p:cNvPr>
          <p:cNvSpPr/>
          <p:nvPr/>
        </p:nvSpPr>
        <p:spPr>
          <a:xfrm>
            <a:off x="4984038" y="2906973"/>
            <a:ext cx="270350" cy="6055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9052CED-F87D-4E59-A688-334926D49D93}"/>
              </a:ext>
            </a:extLst>
          </p:cNvPr>
          <p:cNvSpPr txBox="1"/>
          <p:nvPr/>
        </p:nvSpPr>
        <p:spPr>
          <a:xfrm>
            <a:off x="10577015" y="169142"/>
            <a:ext cx="1423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Elephant" panose="02020904090505020303" pitchFamily="18" charset="0"/>
              </a:rPr>
              <a:t>I.W</a:t>
            </a:r>
          </a:p>
        </p:txBody>
      </p:sp>
      <p:sp>
        <p:nvSpPr>
          <p:cNvPr id="6" name="Oval 5"/>
          <p:cNvSpPr/>
          <p:nvPr/>
        </p:nvSpPr>
        <p:spPr>
          <a:xfrm>
            <a:off x="3133965" y="72160"/>
            <a:ext cx="3588327" cy="88005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Group -1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1175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52039A-86D0-4C76-B651-35059E9E287B}"/>
              </a:ext>
            </a:extLst>
          </p:cNvPr>
          <p:cNvSpPr txBox="1"/>
          <p:nvPr/>
        </p:nvSpPr>
        <p:spPr>
          <a:xfrm>
            <a:off x="4322618" y="561885"/>
            <a:ext cx="2735421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Elephant" panose="02020904090505020303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Elephant" panose="02020904090505020303" pitchFamily="18" charset="0"/>
              </a:rPr>
              <a:t>group </a:t>
            </a:r>
            <a:r>
              <a:rPr lang="en-US" sz="3600" dirty="0" smtClean="0">
                <a:solidFill>
                  <a:schemeClr val="bg1"/>
                </a:solidFill>
                <a:latin typeface="Elephant" panose="02020904090505020303" pitchFamily="18" charset="0"/>
              </a:rPr>
              <a:t>-2</a:t>
            </a:r>
            <a:endParaRPr lang="en-US" sz="3600" dirty="0"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BECD43B-C1C2-4AA9-BDB0-FAC3605B0C2C}"/>
              </a:ext>
            </a:extLst>
          </p:cNvPr>
          <p:cNvSpPr txBox="1"/>
          <p:nvPr/>
        </p:nvSpPr>
        <p:spPr>
          <a:xfrm>
            <a:off x="176892" y="1395878"/>
            <a:ext cx="9567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lephant" panose="02020904090505020303" pitchFamily="18" charset="0"/>
              </a:rPr>
              <a:t>Read the text silently and find out the answer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EBD761B-692F-4626-AE53-E0F5F34274E7}"/>
              </a:ext>
            </a:extLst>
          </p:cNvPr>
          <p:cNvSpPr txBox="1"/>
          <p:nvPr/>
        </p:nvSpPr>
        <p:spPr>
          <a:xfrm>
            <a:off x="657187" y="2143658"/>
            <a:ext cx="7664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Elephant" panose="02020904090505020303" pitchFamily="18" charset="0"/>
              </a:rPr>
              <a:t>1.How often are the Olympic held?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EB656E-66BA-48BD-BF69-1D941BD14CB6}"/>
              </a:ext>
            </a:extLst>
          </p:cNvPr>
          <p:cNvSpPr txBox="1"/>
          <p:nvPr/>
        </p:nvSpPr>
        <p:spPr>
          <a:xfrm>
            <a:off x="411527" y="4522672"/>
            <a:ext cx="10793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Elephant" panose="02020904090505020303" pitchFamily="18" charset="0"/>
              </a:rPr>
              <a:t>3.How many countries compete  in the Olympic?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0D7D3F-E8FC-4628-963D-CAA8C4C74BF0}"/>
              </a:ext>
            </a:extLst>
          </p:cNvPr>
          <p:cNvSpPr txBox="1"/>
          <p:nvPr/>
        </p:nvSpPr>
        <p:spPr>
          <a:xfrm>
            <a:off x="495509" y="3386480"/>
            <a:ext cx="8470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Elephant" panose="02020904090505020303" pitchFamily="18" charset="0"/>
              </a:rPr>
              <a:t>2.When did the modern Olympic begin ?</a:t>
            </a:r>
          </a:p>
        </p:txBody>
      </p:sp>
    </p:spTree>
    <p:extLst>
      <p:ext uri="{BB962C8B-B14F-4D97-AF65-F5344CB8AC3E}">
        <p14:creationId xmlns:p14="http://schemas.microsoft.com/office/powerpoint/2010/main" val="278075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290EBD0-C0BD-4BE9-8C85-CF7FCE04372E}"/>
              </a:ext>
            </a:extLst>
          </p:cNvPr>
          <p:cNvSpPr txBox="1"/>
          <p:nvPr/>
        </p:nvSpPr>
        <p:spPr>
          <a:xfrm flipH="1">
            <a:off x="5994926" y="33292"/>
            <a:ext cx="2961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Elephant" panose="02020904090505020303" pitchFamily="18" charset="0"/>
              </a:rPr>
              <a:t>Lets do pair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A2EFDE-1C98-4E95-97F9-30A3463214EB}"/>
              </a:ext>
            </a:extLst>
          </p:cNvPr>
          <p:cNvSpPr txBox="1"/>
          <p:nvPr/>
        </p:nvSpPr>
        <p:spPr>
          <a:xfrm>
            <a:off x="141726" y="72668"/>
            <a:ext cx="56449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solidFill>
                  <a:srgbClr val="C00000"/>
                </a:solidFill>
                <a:latin typeface="Elephant" panose="02020904090505020303" pitchFamily="18" charset="0"/>
              </a:rPr>
              <a:t>Make WH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5138BFD-CB16-481F-98D9-AB5FFC740567}"/>
              </a:ext>
            </a:extLst>
          </p:cNvPr>
          <p:cNvSpPr txBox="1"/>
          <p:nvPr/>
        </p:nvSpPr>
        <p:spPr>
          <a:xfrm>
            <a:off x="230198" y="1004148"/>
            <a:ext cx="8301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Elephant" panose="02020904090505020303" pitchFamily="18" charset="0"/>
              </a:rPr>
              <a:t>1.TheOlympics are held </a:t>
            </a:r>
            <a:r>
              <a:rPr lang="en-US" sz="3200" u="sng" dirty="0">
                <a:solidFill>
                  <a:srgbClr val="FF0000"/>
                </a:solidFill>
                <a:latin typeface="Elephant" panose="02020904090505020303" pitchFamily="18" charset="0"/>
              </a:rPr>
              <a:t>every four years</a:t>
            </a:r>
            <a:r>
              <a:rPr lang="en-US" sz="3200" dirty="0">
                <a:solidFill>
                  <a:srgbClr val="FF0000"/>
                </a:solidFill>
                <a:latin typeface="Elephant" panose="02020904090505020303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F4C1CAA-560E-40F4-B35C-B0063EAF2C3E}"/>
              </a:ext>
            </a:extLst>
          </p:cNvPr>
          <p:cNvSpPr txBox="1"/>
          <p:nvPr/>
        </p:nvSpPr>
        <p:spPr>
          <a:xfrm>
            <a:off x="218420" y="2514891"/>
            <a:ext cx="9872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Elephant" panose="02020904090505020303" pitchFamily="18" charset="0"/>
              </a:rPr>
              <a:t>2.The modern Olympics Games began </a:t>
            </a:r>
            <a:r>
              <a:rPr lang="en-US" sz="3200" u="sng" dirty="0">
                <a:solidFill>
                  <a:srgbClr val="FF0000"/>
                </a:solidFill>
                <a:latin typeface="Elephant" panose="02020904090505020303" pitchFamily="18" charset="0"/>
              </a:rPr>
              <a:t>in 1896.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799FB11-995D-4373-8DDB-FCFC784134B5}"/>
              </a:ext>
            </a:extLst>
          </p:cNvPr>
          <p:cNvSpPr txBox="1"/>
          <p:nvPr/>
        </p:nvSpPr>
        <p:spPr>
          <a:xfrm>
            <a:off x="245716" y="4091872"/>
            <a:ext cx="10602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Elephant" panose="02020904090505020303" pitchFamily="18" charset="0"/>
              </a:rPr>
              <a:t>3.The first Olympic Games were held </a:t>
            </a:r>
            <a:r>
              <a:rPr lang="en-US" sz="3200" u="sng" dirty="0">
                <a:solidFill>
                  <a:srgbClr val="FF0000"/>
                </a:solidFill>
                <a:latin typeface="Elephant" panose="02020904090505020303" pitchFamily="18" charset="0"/>
              </a:rPr>
              <a:t>in Greece</a:t>
            </a:r>
            <a:r>
              <a:rPr lang="en-US" sz="3200" u="sng" dirty="0">
                <a:solidFill>
                  <a:srgbClr val="7030A0"/>
                </a:solidFill>
                <a:latin typeface="Elephant" panose="02020904090505020303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5580E39-3DB7-4702-B8B3-7235421E33E9}"/>
              </a:ext>
            </a:extLst>
          </p:cNvPr>
          <p:cNvSpPr txBox="1"/>
          <p:nvPr/>
        </p:nvSpPr>
        <p:spPr>
          <a:xfrm>
            <a:off x="629667" y="4950288"/>
            <a:ext cx="8669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lephant" panose="02020904090505020303" pitchFamily="18" charset="0"/>
              </a:rPr>
              <a:t>Where was the first Olympics held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FCDDCB0-BCE2-4238-88E1-EA50579C80BB}"/>
              </a:ext>
            </a:extLst>
          </p:cNvPr>
          <p:cNvSpPr txBox="1"/>
          <p:nvPr/>
        </p:nvSpPr>
        <p:spPr>
          <a:xfrm>
            <a:off x="629667" y="3318577"/>
            <a:ext cx="994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lephant" panose="02020904090505020303" pitchFamily="18" charset="0"/>
              </a:rPr>
              <a:t>When did the modern Olympic Games begin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E78F500-36DC-44C0-9076-92ADE3A7B38C}"/>
              </a:ext>
            </a:extLst>
          </p:cNvPr>
          <p:cNvSpPr txBox="1"/>
          <p:nvPr/>
        </p:nvSpPr>
        <p:spPr>
          <a:xfrm>
            <a:off x="629667" y="1711205"/>
            <a:ext cx="732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lephant" panose="02020904090505020303" pitchFamily="18" charset="0"/>
              </a:rPr>
              <a:t>How often are the Olympic held ?</a:t>
            </a:r>
          </a:p>
        </p:txBody>
      </p:sp>
    </p:spTree>
    <p:extLst>
      <p:ext uri="{BB962C8B-B14F-4D97-AF65-F5344CB8AC3E}">
        <p14:creationId xmlns:p14="http://schemas.microsoft.com/office/powerpoint/2010/main" val="41135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4EB32E5-DB54-48DB-8D5A-4FBC4C7A5764}"/>
              </a:ext>
            </a:extLst>
          </p:cNvPr>
          <p:cNvSpPr txBox="1"/>
          <p:nvPr/>
        </p:nvSpPr>
        <p:spPr>
          <a:xfrm>
            <a:off x="531764" y="183803"/>
            <a:ext cx="357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Elephant" panose="02020904090505020303" pitchFamily="18" charset="0"/>
              </a:rPr>
              <a:t>Cheeking</a:t>
            </a:r>
            <a:r>
              <a:rPr lang="en-US" sz="2800" dirty="0">
                <a:solidFill>
                  <a:srgbClr val="7030A0"/>
                </a:solidFill>
                <a:latin typeface="Elephant" panose="02020904090505020303" pitchFamily="18" charset="0"/>
              </a:rPr>
              <a:t>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9C45C64-AD24-408A-A33A-FA2F5360BAEA}"/>
              </a:ext>
            </a:extLst>
          </p:cNvPr>
          <p:cNvSpPr txBox="1"/>
          <p:nvPr/>
        </p:nvSpPr>
        <p:spPr>
          <a:xfrm>
            <a:off x="531764" y="964143"/>
            <a:ext cx="6047025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Elephant" panose="02020904090505020303" pitchFamily="18" charset="0"/>
              </a:rPr>
              <a:t> 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lephant" panose="02020904090505020303" pitchFamily="18" charset="0"/>
              </a:rPr>
              <a:t>Match with their meaning </a:t>
            </a:r>
            <a:r>
              <a:rPr lang="en-US" sz="3200" dirty="0">
                <a:solidFill>
                  <a:srgbClr val="7030A0"/>
                </a:solidFill>
                <a:latin typeface="Elephant" panose="02020904090505020303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5D2B27-673A-4803-923D-658F2B9BE895}"/>
              </a:ext>
            </a:extLst>
          </p:cNvPr>
          <p:cNvSpPr txBox="1"/>
          <p:nvPr/>
        </p:nvSpPr>
        <p:spPr>
          <a:xfrm>
            <a:off x="736934" y="2248303"/>
            <a:ext cx="227922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lephant" panose="02020904090505020303" pitchFamily="18" charset="0"/>
              </a:rPr>
              <a:t>Compete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60ACC40-5586-403A-B5A3-03295C6DB378}"/>
              </a:ext>
            </a:extLst>
          </p:cNvPr>
          <p:cNvSpPr txBox="1"/>
          <p:nvPr/>
        </p:nvSpPr>
        <p:spPr>
          <a:xfrm>
            <a:off x="736934" y="3796089"/>
            <a:ext cx="22514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lephant" panose="02020904090505020303" pitchFamily="18" charset="0"/>
              </a:rPr>
              <a:t>Athlate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lephant" panose="020209040905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0F8D6B-9516-455F-AC44-B0E6714FC077}"/>
              </a:ext>
            </a:extLst>
          </p:cNvPr>
          <p:cNvSpPr txBox="1"/>
          <p:nvPr/>
        </p:nvSpPr>
        <p:spPr>
          <a:xfrm>
            <a:off x="859809" y="5205386"/>
            <a:ext cx="218409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lephant" panose="02020904090505020303" pitchFamily="18" charset="0"/>
              </a:rPr>
              <a:t>Host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21CF78E-7B58-4441-9769-231BB9B9781F}"/>
              </a:ext>
            </a:extLst>
          </p:cNvPr>
          <p:cNvSpPr txBox="1"/>
          <p:nvPr/>
        </p:nvSpPr>
        <p:spPr>
          <a:xfrm>
            <a:off x="4946797" y="3598187"/>
            <a:ext cx="603965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Elephant" panose="02020904090505020303" pitchFamily="18" charset="0"/>
              </a:rPr>
              <a:t>a countries , a city that arrange a special events.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E0178A9-8A19-45FE-B416-25F9AB58ACBA}"/>
              </a:ext>
            </a:extLst>
          </p:cNvPr>
          <p:cNvSpPr txBox="1"/>
          <p:nvPr/>
        </p:nvSpPr>
        <p:spPr>
          <a:xfrm>
            <a:off x="4946797" y="1976393"/>
            <a:ext cx="603965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Elephant" panose="02020904090505020303" pitchFamily="18" charset="0"/>
              </a:rPr>
              <a:t>a person who compete in  sports.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DEC3977-C166-4119-A9E3-8398D0564DE6}"/>
              </a:ext>
            </a:extLst>
          </p:cNvPr>
          <p:cNvSpPr txBox="1"/>
          <p:nvPr/>
        </p:nvSpPr>
        <p:spPr>
          <a:xfrm>
            <a:off x="4934182" y="5243157"/>
            <a:ext cx="604595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Elephant" panose="02020904090505020303" pitchFamily="18" charset="0"/>
              </a:rPr>
              <a:t>to take part in a contest.</a:t>
            </a:r>
          </a:p>
        </p:txBody>
      </p:sp>
    </p:spTree>
    <p:extLst>
      <p:ext uri="{BB962C8B-B14F-4D97-AF65-F5344CB8AC3E}">
        <p14:creationId xmlns:p14="http://schemas.microsoft.com/office/powerpoint/2010/main" val="428371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00182 2.96296E-6 C -0.00274 2.96296E-6 -0.00378 -0.12037 -0.00378 -0.2176 L -0.00378 -0.43473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00183 -2.22222E-6 C 0.003 -2.22222E-6 0.0043 0.06597 0.0043 0.12037 L 0.0043 0.24213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0556 L 0.00234 0.00556 C 0.00143 0.00556 0.00052 0.06528 0.00052 0.11505 L 0.00052 0.22523 " pathEditMode="relative" rAng="0" ptsTypes="AA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C47C3D7-8334-4EE8-A431-F2C3CC66ADBE}"/>
              </a:ext>
            </a:extLst>
          </p:cNvPr>
          <p:cNvSpPr txBox="1"/>
          <p:nvPr/>
        </p:nvSpPr>
        <p:spPr>
          <a:xfrm>
            <a:off x="1334565" y="2115547"/>
            <a:ext cx="392952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Elephant" panose="02020904090505020303" pitchFamily="18" charset="0"/>
              </a:rPr>
              <a:t>Home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48C761-030C-4BD6-B0B8-067BCF48755F}"/>
              </a:ext>
            </a:extLst>
          </p:cNvPr>
          <p:cNvSpPr txBox="1"/>
          <p:nvPr/>
        </p:nvSpPr>
        <p:spPr>
          <a:xfrm>
            <a:off x="600274" y="4217160"/>
            <a:ext cx="9744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lephant" panose="02020904090505020303" pitchFamily="18" charset="0"/>
              </a:rPr>
              <a:t>You will write five sentences about your favorite sport.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CF8333-ACAC-4B4C-BFE5-A1ECC171A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38" y="1000932"/>
            <a:ext cx="5145433" cy="30602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7151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60619" y="581891"/>
            <a:ext cx="4197928" cy="17872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Elephant" panose="02020904090505020303" pitchFamily="18" charset="0"/>
              </a:rPr>
              <a:t>One day one word</a:t>
            </a:r>
            <a:endParaRPr lang="en-US" sz="4000" b="1" dirty="0"/>
          </a:p>
        </p:txBody>
      </p:sp>
      <p:sp>
        <p:nvSpPr>
          <p:cNvPr id="3" name="Oval 2"/>
          <p:cNvSpPr/>
          <p:nvPr/>
        </p:nvSpPr>
        <p:spPr>
          <a:xfrm>
            <a:off x="1357745" y="2355272"/>
            <a:ext cx="3269673" cy="16348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Elephant" panose="02020904090505020303" pitchFamily="18" charset="0"/>
              </a:rPr>
              <a:t>games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973782" y="2812473"/>
            <a:ext cx="2424545" cy="872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98327" y="2189018"/>
            <a:ext cx="3269673" cy="16348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Elephant" panose="02020904090505020303" pitchFamily="18" charset="0"/>
              </a:rPr>
              <a:t>খেলাধুলা</a:t>
            </a:r>
            <a:endParaRPr lang="en-US" sz="4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662545" y="4461164"/>
            <a:ext cx="9615055" cy="14131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  <a:latin typeface="Elephant" panose="02020904090505020303" pitchFamily="18" charset="0"/>
              </a:rPr>
              <a:t>The first Olympic games held in 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lephant" panose="02020904090505020303" pitchFamily="18" charset="0"/>
              </a:rPr>
              <a:t>Greece</a:t>
            </a:r>
            <a:r>
              <a:rPr lang="en-US" sz="3600" dirty="0">
                <a:solidFill>
                  <a:schemeClr val="bg1"/>
                </a:solidFill>
                <a:latin typeface="Elephant" panose="020209040905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94630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4A51A22-07B0-4202-941C-BBD9251182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tar: 24 Points 8">
            <a:extLst>
              <a:ext uri="{FF2B5EF4-FFF2-40B4-BE49-F238E27FC236}">
                <a16:creationId xmlns="" xmlns:a16="http://schemas.microsoft.com/office/drawing/2014/main" id="{C101598C-3F32-459B-823D-5350473E25E8}"/>
              </a:ext>
            </a:extLst>
          </p:cNvPr>
          <p:cNvSpPr/>
          <p:nvPr/>
        </p:nvSpPr>
        <p:spPr>
          <a:xfrm>
            <a:off x="136477" y="218364"/>
            <a:ext cx="1132764" cy="1132764"/>
          </a:xfrm>
          <a:prstGeom prst="star24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47BC13C-5580-4092-9A2D-B86EE3D9FDBC}"/>
              </a:ext>
            </a:extLst>
          </p:cNvPr>
          <p:cNvSpPr txBox="1"/>
          <p:nvPr/>
        </p:nvSpPr>
        <p:spPr>
          <a:xfrm>
            <a:off x="1269241" y="368392"/>
            <a:ext cx="5800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Elephant" panose="02020904090505020303" pitchFamily="18" charset="0"/>
              </a:rPr>
              <a:t>See</a:t>
            </a:r>
            <a:r>
              <a:rPr lang="en-US" sz="9600" dirty="0">
                <a:latin typeface="Elephant" panose="02020904090505020303" pitchFamily="18" charset="0"/>
              </a:rPr>
              <a:t> </a:t>
            </a:r>
            <a:r>
              <a:rPr lang="en-US" sz="9600" dirty="0">
                <a:solidFill>
                  <a:schemeClr val="accent6"/>
                </a:solidFill>
                <a:latin typeface="Elephant" panose="02020904090505020303" pitchFamily="18" charset="0"/>
              </a:rPr>
              <a:t>you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5BFDA28-34F5-42F1-98E7-23C752325C5A}"/>
              </a:ext>
            </a:extLst>
          </p:cNvPr>
          <p:cNvSpPr txBox="1"/>
          <p:nvPr/>
        </p:nvSpPr>
        <p:spPr>
          <a:xfrm>
            <a:off x="7363174" y="207804"/>
            <a:ext cx="4537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7030A0"/>
                </a:solidFill>
                <a:latin typeface="Elephant" panose="02020904090505020303" pitchFamily="18" charset="0"/>
              </a:rPr>
              <a:t>Bye.</a:t>
            </a:r>
            <a:endParaRPr lang="en-US" sz="9600" dirty="0">
              <a:solidFill>
                <a:srgbClr val="7030A0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9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F39523F-0005-4ACA-9996-3DDBEA25CE20}"/>
              </a:ext>
            </a:extLst>
          </p:cNvPr>
          <p:cNvSpPr txBox="1"/>
          <p:nvPr/>
        </p:nvSpPr>
        <p:spPr>
          <a:xfrm>
            <a:off x="7422728" y="2521527"/>
            <a:ext cx="3524430" cy="267765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</a:rPr>
              <a:t>English</a:t>
            </a:r>
          </a:p>
          <a:p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</a:rPr>
              <a:t>Class:- v</a:t>
            </a:r>
          </a:p>
          <a:p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</a:rPr>
              <a:t>Unit: 17</a:t>
            </a:r>
          </a:p>
          <a:p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</a:rPr>
              <a:t>Lesson: 5-6</a:t>
            </a:r>
          </a:p>
          <a:p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</a:rPr>
              <a:t>Page:68</a:t>
            </a:r>
          </a:p>
          <a:p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</a:rPr>
              <a:t>Date: 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</a:rPr>
              <a:t>03/02/2020</a:t>
            </a:r>
            <a:endParaRPr lang="en-US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129146" y="2496405"/>
            <a:ext cx="3934852" cy="2702778"/>
          </a:xfrm>
          <a:prstGeom prst="frame">
            <a:avLst>
              <a:gd name="adj1" fmla="val 3031"/>
            </a:avLst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Nahid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akhtar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parvin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Assistant Teacher</a:t>
            </a:r>
          </a:p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Jagodishpur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Govt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. Primary school</a:t>
            </a:r>
          </a:p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Taragonj,rangpur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.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43745" y="997527"/>
            <a:ext cx="4724400" cy="1343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Identity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6586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78BA3A0-47D5-4E03-B71F-031CEE7DD0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63" y="772216"/>
            <a:ext cx="6472237" cy="4762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846808" y="1652844"/>
            <a:ext cx="4205463" cy="23511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What can you see in this picture?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680579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93E4E1D-C3FA-4F3A-AFA3-BCFC62325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5CC97B6-BA48-4A68-9348-EB0DF239DD27}"/>
              </a:ext>
            </a:extLst>
          </p:cNvPr>
          <p:cNvSpPr txBox="1"/>
          <p:nvPr/>
        </p:nvSpPr>
        <p:spPr>
          <a:xfrm flipH="1">
            <a:off x="2974315" y="916679"/>
            <a:ext cx="5595157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5000" b="1" dirty="0">
                <a:ln/>
                <a:solidFill>
                  <a:srgbClr val="00B0F0"/>
                </a:solidFill>
                <a:latin typeface="Bauhaus 93" panose="04030905020B02020C02" pitchFamily="82" charset="0"/>
              </a:rPr>
              <a:t>Sport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4B89326-44C2-45C3-8FA5-CC4B7C78E01B}"/>
              </a:ext>
            </a:extLst>
          </p:cNvPr>
          <p:cNvGrpSpPr/>
          <p:nvPr/>
        </p:nvGrpSpPr>
        <p:grpSpPr>
          <a:xfrm>
            <a:off x="2004895" y="361667"/>
            <a:ext cx="8330595" cy="5104262"/>
            <a:chOff x="2380704" y="-428473"/>
            <a:chExt cx="5034137" cy="5104262"/>
          </a:xfrm>
        </p:grpSpPr>
        <p:sp>
          <p:nvSpPr>
            <p:cNvPr id="20" name="Arrow: Left-Right 19">
              <a:extLst>
                <a:ext uri="{FF2B5EF4-FFF2-40B4-BE49-F238E27FC236}">
                  <a16:creationId xmlns="" xmlns:a16="http://schemas.microsoft.com/office/drawing/2014/main" id="{8F553DE6-AD1A-44E7-B04E-EB8414E6E78A}"/>
                </a:ext>
              </a:extLst>
            </p:cNvPr>
            <p:cNvSpPr/>
            <p:nvPr/>
          </p:nvSpPr>
          <p:spPr>
            <a:xfrm>
              <a:off x="2380704" y="-428473"/>
              <a:ext cx="5034137" cy="5104262"/>
            </a:xfrm>
            <a:prstGeom prst="left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970F8AE-4C9A-415D-B0B0-208B970A41A8}"/>
                </a:ext>
              </a:extLst>
            </p:cNvPr>
            <p:cNvSpPr txBox="1"/>
            <p:nvPr/>
          </p:nvSpPr>
          <p:spPr>
            <a:xfrm>
              <a:off x="3148565" y="0"/>
              <a:ext cx="347091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Elephant" panose="02020904090505020303" pitchFamily="18" charset="0"/>
                </a:rPr>
                <a:t>Our todays lesson is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7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BB54BA7-4EFD-4885-B249-129E43354426}"/>
              </a:ext>
            </a:extLst>
          </p:cNvPr>
          <p:cNvSpPr txBox="1"/>
          <p:nvPr/>
        </p:nvSpPr>
        <p:spPr>
          <a:xfrm>
            <a:off x="2466109" y="934582"/>
            <a:ext cx="691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students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>
                <a:latin typeface="Arial Black" pitchFamily="34" charset="0"/>
              </a:rPr>
              <a:t>will be able to-</a:t>
            </a: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36B41E7B-1DE4-444C-84B6-36CE3F19B576}"/>
              </a:ext>
            </a:extLst>
          </p:cNvPr>
          <p:cNvSpPr/>
          <p:nvPr/>
        </p:nvSpPr>
        <p:spPr>
          <a:xfrm>
            <a:off x="0" y="0"/>
            <a:ext cx="12192000" cy="7233313"/>
          </a:xfrm>
          <a:prstGeom prst="frame">
            <a:avLst>
              <a:gd name="adj1" fmla="val 3443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4459D35-E2E4-49A7-B650-DA99597AED92}"/>
              </a:ext>
            </a:extLst>
          </p:cNvPr>
          <p:cNvSpPr/>
          <p:nvPr/>
        </p:nvSpPr>
        <p:spPr>
          <a:xfrm>
            <a:off x="1620983" y="3889612"/>
            <a:ext cx="953833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atin typeface="Times-Roman"/>
              </a:rPr>
              <a:t>8.1.1 make sentences using words and phrases</a:t>
            </a:r>
          </a:p>
          <a:p>
            <a:r>
              <a:rPr lang="en-US" sz="3600" dirty="0">
                <a:latin typeface="Times-Roman"/>
              </a:rPr>
              <a:t>given in the textbook.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F01445C-E629-4807-AE03-1F08931C32CC}"/>
              </a:ext>
            </a:extLst>
          </p:cNvPr>
          <p:cNvSpPr/>
          <p:nvPr/>
        </p:nvSpPr>
        <p:spPr>
          <a:xfrm>
            <a:off x="1620982" y="1950620"/>
            <a:ext cx="908858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atin typeface="Times-Roman"/>
              </a:rPr>
              <a:t>1.5.1 read words, phrases and sentences in the text with proper pronunciation, stress and intonation.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935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="" xmlns:a16="http://schemas.microsoft.com/office/drawing/2014/main" id="{2BB8208F-D11E-4781-95EC-4F2ACB118DA4}"/>
              </a:ext>
            </a:extLst>
          </p:cNvPr>
          <p:cNvSpPr/>
          <p:nvPr/>
        </p:nvSpPr>
        <p:spPr>
          <a:xfrm>
            <a:off x="579752" y="20309"/>
            <a:ext cx="6298947" cy="2071197"/>
          </a:xfrm>
          <a:prstGeom prst="wedgeRoundRectCallout">
            <a:avLst>
              <a:gd name="adj1" fmla="val 1783"/>
              <a:gd name="adj2" fmla="val 77991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A5C0A08-B4BF-4182-AE4B-E5E5D2275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42" y="235698"/>
            <a:ext cx="5519092" cy="4394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5912E14-9527-45D6-8F81-1C5FDF237917}"/>
              </a:ext>
            </a:extLst>
          </p:cNvPr>
          <p:cNvSpPr txBox="1"/>
          <p:nvPr/>
        </p:nvSpPr>
        <p:spPr>
          <a:xfrm>
            <a:off x="900490" y="548075"/>
            <a:ext cx="5657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  <a:latin typeface="Elephant" panose="02020904090505020303" pitchFamily="18" charset="0"/>
              </a:rPr>
              <a:t>Olympic game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9E8209E-56A8-445D-92ED-E251DBEA658A}"/>
              </a:ext>
            </a:extLst>
          </p:cNvPr>
          <p:cNvSpPr txBox="1"/>
          <p:nvPr/>
        </p:nvSpPr>
        <p:spPr>
          <a:xfrm>
            <a:off x="3486150" y="5198563"/>
            <a:ext cx="7868434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Elephant" panose="02020904090505020303" pitchFamily="18" charset="0"/>
              </a:rPr>
              <a:t>There are more than 30 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lephant" panose="02020904090505020303" pitchFamily="18" charset="0"/>
              </a:rPr>
              <a:t>games</a:t>
            </a:r>
            <a:r>
              <a:rPr lang="en-US" sz="4800" dirty="0">
                <a:solidFill>
                  <a:srgbClr val="7030A0"/>
                </a:solidFill>
                <a:latin typeface="Elephant" panose="02020904090505020303" pitchFamily="18" charset="0"/>
              </a:rPr>
              <a:t> in the 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lephant" panose="02020904090505020303" pitchFamily="18" charset="0"/>
              </a:rPr>
              <a:t>Olympic</a:t>
            </a:r>
            <a:r>
              <a:rPr lang="en-US" sz="4800" dirty="0">
                <a:solidFill>
                  <a:srgbClr val="7030A0"/>
                </a:solidFill>
                <a:latin typeface="Elephant" panose="02020904090505020303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7871D7-CE63-48CE-AF2F-FFADDC153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5057775"/>
            <a:ext cx="1757363" cy="180022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878960BE-A6B2-451A-B9A5-C38068A882C5}"/>
              </a:ext>
            </a:extLst>
          </p:cNvPr>
          <p:cNvSpPr/>
          <p:nvPr/>
        </p:nvSpPr>
        <p:spPr>
          <a:xfrm>
            <a:off x="300038" y="2639584"/>
            <a:ext cx="6372225" cy="2301313"/>
          </a:xfrm>
          <a:prstGeom prst="wedgeRoundRectCallout">
            <a:avLst>
              <a:gd name="adj1" fmla="val -1775"/>
              <a:gd name="adj2" fmla="val 70571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rgbClr val="7030A0"/>
                </a:solidFill>
                <a:latin typeface="Elephant" panose="02020904090505020303" pitchFamily="18" charset="0"/>
              </a:rPr>
              <a:t>The biggest sports name.</a:t>
            </a:r>
          </a:p>
        </p:txBody>
      </p:sp>
    </p:spTree>
    <p:extLst>
      <p:ext uri="{BB962C8B-B14F-4D97-AF65-F5344CB8AC3E}">
        <p14:creationId xmlns:p14="http://schemas.microsoft.com/office/powerpoint/2010/main" val="55384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52F87DD2-55F9-42AE-AED9-2E5C2508B3F8}"/>
              </a:ext>
            </a:extLst>
          </p:cNvPr>
          <p:cNvSpPr/>
          <p:nvPr/>
        </p:nvSpPr>
        <p:spPr>
          <a:xfrm>
            <a:off x="0" y="2234971"/>
            <a:ext cx="4853645" cy="2301313"/>
          </a:xfrm>
          <a:prstGeom prst="wedgeRoundRectCallout">
            <a:avLst>
              <a:gd name="adj1" fmla="val -1775"/>
              <a:gd name="adj2" fmla="val 70571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solidFill>
                <a:srgbClr val="7030A0"/>
              </a:solidFill>
              <a:latin typeface="Elephant" panose="02020904090505020303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="" xmlns:a16="http://schemas.microsoft.com/office/drawing/2014/main" id="{B28DA1BC-16A7-40AB-B9AA-469CFDBA0D50}"/>
              </a:ext>
            </a:extLst>
          </p:cNvPr>
          <p:cNvSpPr/>
          <p:nvPr/>
        </p:nvSpPr>
        <p:spPr>
          <a:xfrm>
            <a:off x="2408853" y="93264"/>
            <a:ext cx="4732742" cy="2071197"/>
          </a:xfrm>
          <a:prstGeom prst="wedgeRoundRectCallout">
            <a:avLst>
              <a:gd name="adj1" fmla="val 1783"/>
              <a:gd name="adj2" fmla="val 77991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6815117-D244-4920-A09A-D7947A1F3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86" y="216277"/>
            <a:ext cx="5285060" cy="5072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14AA09-EDA7-4780-AABB-6F1716FF90DE}"/>
              </a:ext>
            </a:extLst>
          </p:cNvPr>
          <p:cNvSpPr txBox="1"/>
          <p:nvPr/>
        </p:nvSpPr>
        <p:spPr>
          <a:xfrm>
            <a:off x="3051908" y="466619"/>
            <a:ext cx="318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  <a:latin typeface="Elephant" panose="02020904090505020303" pitchFamily="18" charset="0"/>
              </a:rPr>
              <a:t>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3C16F0-5053-4CDC-B448-9EBAE34702E6}"/>
              </a:ext>
            </a:extLst>
          </p:cNvPr>
          <p:cNvSpPr txBox="1"/>
          <p:nvPr/>
        </p:nvSpPr>
        <p:spPr>
          <a:xfrm>
            <a:off x="1044645" y="2752308"/>
            <a:ext cx="3730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  <a:latin typeface="Elephant" panose="02020904090505020303" pitchFamily="18" charset="0"/>
              </a:rPr>
              <a:t>Earth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3E6305-FF05-4438-90E5-2723777F5E23}"/>
              </a:ext>
            </a:extLst>
          </p:cNvPr>
          <p:cNvSpPr txBox="1"/>
          <p:nvPr/>
        </p:nvSpPr>
        <p:spPr>
          <a:xfrm>
            <a:off x="378547" y="4961425"/>
            <a:ext cx="1121846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Elephant" panose="02020904090505020303" pitchFamily="18" charset="0"/>
              </a:rPr>
              <a:t>The Olympic game is the biggest sport   in the 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lephant" panose="02020904090505020303" pitchFamily="18" charset="0"/>
              </a:rPr>
              <a:t>world</a:t>
            </a:r>
            <a:r>
              <a:rPr lang="en-US" sz="4800" dirty="0">
                <a:solidFill>
                  <a:srgbClr val="7030A0"/>
                </a:solidFill>
                <a:latin typeface="Elephant" panose="020209040905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03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="" xmlns:a16="http://schemas.microsoft.com/office/drawing/2014/main" id="{88D7496F-C150-41CC-ABA6-C693FE4FF0CE}"/>
              </a:ext>
            </a:extLst>
          </p:cNvPr>
          <p:cNvSpPr/>
          <p:nvPr/>
        </p:nvSpPr>
        <p:spPr>
          <a:xfrm>
            <a:off x="134709" y="2588203"/>
            <a:ext cx="6372225" cy="2301313"/>
          </a:xfrm>
          <a:prstGeom prst="wedgeRoundRectCallout">
            <a:avLst>
              <a:gd name="adj1" fmla="val 40846"/>
              <a:gd name="adj2" fmla="val 65234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solidFill>
                <a:srgbClr val="7030A0"/>
              </a:solidFill>
              <a:latin typeface="Elephant" panose="02020904090505020303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EC41616E-48C1-457E-BC76-C9A36E1CCE62}"/>
              </a:ext>
            </a:extLst>
          </p:cNvPr>
          <p:cNvSpPr/>
          <p:nvPr/>
        </p:nvSpPr>
        <p:spPr>
          <a:xfrm>
            <a:off x="477673" y="67752"/>
            <a:ext cx="5686299" cy="2071197"/>
          </a:xfrm>
          <a:prstGeom prst="wedgeRoundRectCallout">
            <a:avLst>
              <a:gd name="adj1" fmla="val 823"/>
              <a:gd name="adj2" fmla="val 66789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910D462-BEB7-420C-95D7-D28C4F1A38D9}"/>
              </a:ext>
            </a:extLst>
          </p:cNvPr>
          <p:cNvSpPr txBox="1"/>
          <p:nvPr/>
        </p:nvSpPr>
        <p:spPr>
          <a:xfrm>
            <a:off x="371512" y="517006"/>
            <a:ext cx="5529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7030A0"/>
                </a:solidFill>
                <a:latin typeface="Elephant" panose="02020904090505020303" pitchFamily="18" charset="0"/>
              </a:rPr>
              <a:t>Competetion</a:t>
            </a:r>
            <a:endParaRPr lang="en-US" sz="6000" dirty="0">
              <a:solidFill>
                <a:srgbClr val="7030A0"/>
              </a:solidFill>
              <a:latin typeface="Elephant" panose="020209040905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78BA3A0-47D5-4E03-B71F-031CEE7DD0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63" y="772216"/>
            <a:ext cx="6472237" cy="4762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3F67BD-49A4-43B6-AD00-21A267EA377D}"/>
              </a:ext>
            </a:extLst>
          </p:cNvPr>
          <p:cNvSpPr txBox="1"/>
          <p:nvPr/>
        </p:nvSpPr>
        <p:spPr>
          <a:xfrm>
            <a:off x="598813" y="2954029"/>
            <a:ext cx="5444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Elephant" panose="02020904090505020303" pitchFamily="18" charset="0"/>
              </a:rPr>
              <a:t>A contest among many person.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7A8ACA9-D2E0-432C-BA58-E6E11CD7C0EB}"/>
              </a:ext>
            </a:extLst>
          </p:cNvPr>
          <p:cNvSpPr txBox="1"/>
          <p:nvPr/>
        </p:nvSpPr>
        <p:spPr>
          <a:xfrm>
            <a:off x="371512" y="5288340"/>
            <a:ext cx="781522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Elephant" panose="02020904090505020303" pitchFamily="18" charset="0"/>
              </a:rPr>
              <a:t>There have been 31 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lephant" panose="02020904090505020303" pitchFamily="18" charset="0"/>
              </a:rPr>
              <a:t>competitions</a:t>
            </a:r>
            <a:r>
              <a:rPr lang="en-US" sz="4800" dirty="0">
                <a:solidFill>
                  <a:srgbClr val="7030A0"/>
                </a:solidFill>
                <a:latin typeface="Elephant" panose="02020904090505020303" pitchFamily="18" charset="0"/>
              </a:rPr>
              <a:t> since then.</a:t>
            </a:r>
          </a:p>
        </p:txBody>
      </p:sp>
    </p:spTree>
    <p:extLst>
      <p:ext uri="{BB962C8B-B14F-4D97-AF65-F5344CB8AC3E}">
        <p14:creationId xmlns:p14="http://schemas.microsoft.com/office/powerpoint/2010/main" val="14139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92580D14-E659-43D0-A730-A2DE36FD992B}"/>
              </a:ext>
            </a:extLst>
          </p:cNvPr>
          <p:cNvSpPr/>
          <p:nvPr/>
        </p:nvSpPr>
        <p:spPr>
          <a:xfrm>
            <a:off x="1766986" y="205784"/>
            <a:ext cx="3739487" cy="1848682"/>
          </a:xfrm>
          <a:prstGeom prst="wedgeRoundRectCallout">
            <a:avLst>
              <a:gd name="adj1" fmla="val 1783"/>
              <a:gd name="adj2" fmla="val 77991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="" xmlns:a16="http://schemas.microsoft.com/office/drawing/2014/main" id="{FE9DD049-C0C9-46DD-9CEA-1F125956BC79}"/>
              </a:ext>
            </a:extLst>
          </p:cNvPr>
          <p:cNvSpPr/>
          <p:nvPr/>
        </p:nvSpPr>
        <p:spPr>
          <a:xfrm>
            <a:off x="618945" y="2513768"/>
            <a:ext cx="4990122" cy="2301313"/>
          </a:xfrm>
          <a:prstGeom prst="wedgeRoundRectCallout">
            <a:avLst>
              <a:gd name="adj1" fmla="val -1775"/>
              <a:gd name="adj2" fmla="val 70571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solidFill>
                <a:srgbClr val="7030A0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C319CC9-8A39-47CA-B7EB-BF852357B7BF}"/>
              </a:ext>
            </a:extLst>
          </p:cNvPr>
          <p:cNvSpPr txBox="1"/>
          <p:nvPr/>
        </p:nvSpPr>
        <p:spPr>
          <a:xfrm>
            <a:off x="2224740" y="355840"/>
            <a:ext cx="3316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7030A0"/>
                </a:solidFill>
                <a:latin typeface="Elephant" panose="02020904090505020303" pitchFamily="18" charset="0"/>
              </a:rPr>
              <a:t>Athlet</a:t>
            </a:r>
            <a:endParaRPr lang="en-US" sz="6000" dirty="0">
              <a:solidFill>
                <a:srgbClr val="7030A0"/>
              </a:solidFill>
              <a:latin typeface="Elephant" panose="020209040905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62494F4-DCEA-4C8D-BF94-9488961774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29" y="205784"/>
            <a:ext cx="6005227" cy="4984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56480F-552F-402C-96DC-9F59B7B2DD89}"/>
              </a:ext>
            </a:extLst>
          </p:cNvPr>
          <p:cNvSpPr txBox="1"/>
          <p:nvPr/>
        </p:nvSpPr>
        <p:spPr>
          <a:xfrm>
            <a:off x="951967" y="2948115"/>
            <a:ext cx="4111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Elephant" panose="02020904090505020303" pitchFamily="18" charset="0"/>
              </a:rPr>
              <a:t>Sportsman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52C0AB-B2D7-4E74-95DC-12F1EA48FE4D}"/>
              </a:ext>
            </a:extLst>
          </p:cNvPr>
          <p:cNvSpPr txBox="1"/>
          <p:nvPr/>
        </p:nvSpPr>
        <p:spPr>
          <a:xfrm>
            <a:off x="601529" y="5274383"/>
            <a:ext cx="857417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Elephant" panose="02020904090505020303" pitchFamily="18" charset="0"/>
              </a:rPr>
              <a:t>About 13000 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lephant" panose="02020904090505020303" pitchFamily="18" charset="0"/>
              </a:rPr>
              <a:t>athletes</a:t>
            </a:r>
            <a:r>
              <a:rPr lang="en-US" sz="4800" dirty="0">
                <a:solidFill>
                  <a:srgbClr val="7030A0"/>
                </a:solidFill>
                <a:latin typeface="Elephant" panose="02020904090505020303" pitchFamily="18" charset="0"/>
              </a:rPr>
              <a:t> compete in the Olympics.</a:t>
            </a:r>
          </a:p>
        </p:txBody>
      </p:sp>
    </p:spTree>
    <p:extLst>
      <p:ext uri="{BB962C8B-B14F-4D97-AF65-F5344CB8AC3E}">
        <p14:creationId xmlns:p14="http://schemas.microsoft.com/office/powerpoint/2010/main" val="31926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883</TotalTime>
  <Words>330</Words>
  <Application>Microsoft Office PowerPoint</Application>
  <PresentationFormat>Custom</PresentationFormat>
  <Paragraphs>72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ismail - [2010]</cp:lastModifiedBy>
  <cp:revision>129</cp:revision>
  <dcterms:created xsi:type="dcterms:W3CDTF">2017-07-07T02:09:15Z</dcterms:created>
  <dcterms:modified xsi:type="dcterms:W3CDTF">2020-02-03T17:14:35Z</dcterms:modified>
</cp:coreProperties>
</file>