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95" r:id="rId4"/>
    <p:sldId id="268" r:id="rId5"/>
    <p:sldId id="269" r:id="rId6"/>
    <p:sldId id="270" r:id="rId7"/>
    <p:sldId id="272" r:id="rId8"/>
    <p:sldId id="289" r:id="rId9"/>
    <p:sldId id="274" r:id="rId10"/>
    <p:sldId id="298" r:id="rId11"/>
    <p:sldId id="275" r:id="rId12"/>
    <p:sldId id="276" r:id="rId13"/>
    <p:sldId id="286" r:id="rId14"/>
    <p:sldId id="278" r:id="rId15"/>
    <p:sldId id="283" r:id="rId16"/>
    <p:sldId id="287" r:id="rId17"/>
    <p:sldId id="282" r:id="rId18"/>
    <p:sldId id="290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604F-E0F5-43E6-951C-12763DB6496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F8F8-547D-42AB-A34D-63BB6BA4F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3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604F-E0F5-43E6-951C-12763DB6496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F8F8-547D-42AB-A34D-63BB6BA4F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4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604F-E0F5-43E6-951C-12763DB6496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F8F8-547D-42AB-A34D-63BB6BA4F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604F-E0F5-43E6-951C-12763DB6496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F8F8-547D-42AB-A34D-63BB6BA4F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8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604F-E0F5-43E6-951C-12763DB6496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F8F8-547D-42AB-A34D-63BB6BA4F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604F-E0F5-43E6-951C-12763DB6496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F8F8-547D-42AB-A34D-63BB6BA4F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8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604F-E0F5-43E6-951C-12763DB6496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F8F8-547D-42AB-A34D-63BB6BA4F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1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604F-E0F5-43E6-951C-12763DB6496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F8F8-547D-42AB-A34D-63BB6BA4F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4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604F-E0F5-43E6-951C-12763DB6496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F8F8-547D-42AB-A34D-63BB6BA4F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8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604F-E0F5-43E6-951C-12763DB6496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F8F8-547D-42AB-A34D-63BB6BA4F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7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604F-E0F5-43E6-951C-12763DB6496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F8F8-547D-42AB-A34D-63BB6BA4F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5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7604F-E0F5-43E6-951C-12763DB6496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0F8F8-547D-42AB-A34D-63BB6BA4F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4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11" Type="http://schemas.openxmlformats.org/officeDocument/2006/relationships/image" Target="../media/image21.gi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jpeg"/><Relationship Id="rId4" Type="http://schemas.openxmlformats.org/officeDocument/2006/relationships/image" Target="../media/image17.wmf"/><Relationship Id="rId9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GGzdXmvF5Y&amp;t=7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dir t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5" y="228600"/>
            <a:ext cx="11014363" cy="6400800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8ac358ee24a87994fdfe867a9ee46ed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1" y="-304800"/>
            <a:ext cx="3629025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831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77 0.12763 L -0.82344 0.471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746" y="4964788"/>
            <a:ext cx="11333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bn-BD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watched</a:t>
            </a:r>
            <a:r>
              <a:rPr lang="bn-BD" sz="5400" b="1" dirty="0" smtClean="0">
                <a:latin typeface="Times New Roman" pitchFamily="18" charset="0"/>
                <a:cs typeface="Times New Roman" pitchFamily="18" charset="0"/>
              </a:rPr>
              <a:t>  the fire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fighters</a:t>
            </a:r>
            <a:r>
              <a:rPr lang="bn-BD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bn-BD" sz="5400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school yard.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08118" y="532151"/>
            <a:ext cx="6781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by picture: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219" y="304800"/>
            <a:ext cx="11291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punctuation mark and capital letter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19655" y="5725565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" t="4014"/>
          <a:stretch/>
        </p:blipFill>
        <p:spPr>
          <a:xfrm>
            <a:off x="595746" y="1298929"/>
            <a:ext cx="10945090" cy="36437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8256" y="4929425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963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7" grpId="0"/>
      <p:bldP spid="9" grpId="0"/>
      <p:bldP spid="9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746" y="5227766"/>
            <a:ext cx="113330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bn-BD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400" b="1" dirty="0" smtClean="0">
                <a:latin typeface="Times New Roman" pitchFamily="18" charset="0"/>
                <a:cs typeface="Times New Roman" pitchFamily="18" charset="0"/>
              </a:rPr>
              <a:t>thought about the fire and the firefighter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bn-BD" sz="4400" b="1" dirty="0" smtClean="0">
                <a:latin typeface="Times New Roman" pitchFamily="18" charset="0"/>
                <a:cs typeface="Times New Roman" pitchFamily="18" charset="0"/>
              </a:rPr>
              <a:t> for a long time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not forg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7" y="1445302"/>
            <a:ext cx="10681854" cy="383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2608118" y="532151"/>
            <a:ext cx="6781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by picture: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219" y="304800"/>
            <a:ext cx="11291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punctuation mark and capital letter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97685" y="5717476"/>
            <a:ext cx="384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4607" y="5227766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675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7" grpId="0"/>
      <p:bldP spid="9" grpId="0"/>
      <p:bldP spid="9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526" y="5822567"/>
            <a:ext cx="1174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bn-BD" sz="3600" b="1" dirty="0">
                <a:latin typeface="Times New Roman" pitchFamily="18" charset="0"/>
                <a:cs typeface="Times New Roman" pitchFamily="18" charset="0"/>
              </a:rPr>
              <a:t>college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Raju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joined a volunteer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fire department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ex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981201"/>
            <a:ext cx="6324600" cy="3036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s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6" y="1751350"/>
            <a:ext cx="10446328" cy="3190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firefighter89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18" y="1748696"/>
            <a:ext cx="10273145" cy="385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2362200" y="342275"/>
            <a:ext cx="6781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by picture: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525" y="304800"/>
            <a:ext cx="11748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punctuation mark and capital </a:t>
            </a:r>
            <a:r>
              <a:rPr lang="en-US" sz="44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letter.</a:t>
            </a:r>
            <a:endParaRPr lang="en-US" sz="4400" b="1" dirty="0">
              <a:ln w="18000">
                <a:solidFill>
                  <a:srgbClr val="FF0066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525" y="5761012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A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88783" y="5542759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7000" y="5535555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5600" y="5801126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</a:p>
        </p:txBody>
      </p:sp>
    </p:spTree>
    <p:extLst>
      <p:ext uri="{BB962C8B-B14F-4D97-AF65-F5344CB8AC3E}">
        <p14:creationId xmlns:p14="http://schemas.microsoft.com/office/powerpoint/2010/main" val="330779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8" grpId="1" animBg="1"/>
      <p:bldP spid="9" grpId="0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892314"/>
            <a:ext cx="2819400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Vocabulary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2209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Put out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2133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Panicked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20574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Firefighter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7200" y="892314"/>
            <a:ext cx="21336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Meaning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892314"/>
            <a:ext cx="3352800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Pronunciation</a:t>
            </a: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942972"/>
              </p:ext>
            </p:extLst>
          </p:nvPr>
        </p:nvGraphicFramePr>
        <p:xfrm>
          <a:off x="5582734" y="1968938"/>
          <a:ext cx="9794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Packager Shell Object" showAsIcon="1" r:id="rId3" imgW="906480" imgH="488520" progId="Package">
                  <p:embed/>
                </p:oleObj>
              </mc:Choice>
              <mc:Fallback>
                <p:oleObj name="Packager Shell Object" showAsIcon="1" r:id="rId3" imgW="906480" imgH="488520" progId="Package">
                  <p:embed/>
                  <p:pic>
                    <p:nvPicPr>
                      <p:cNvPr id="11" name="Object 10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2734" y="1968938"/>
                        <a:ext cx="979487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13396"/>
              </p:ext>
            </p:extLst>
          </p:nvPr>
        </p:nvGraphicFramePr>
        <p:xfrm>
          <a:off x="5636708" y="1944449"/>
          <a:ext cx="8715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Packager Shell Object" showAsIcon="1" r:id="rId5" imgW="915480" imgH="488520" progId="Package">
                  <p:embed/>
                </p:oleObj>
              </mc:Choice>
              <mc:Fallback>
                <p:oleObj name="Packager Shell Object" showAsIcon="1" r:id="rId5" imgW="915480" imgH="488520" progId="Package">
                  <p:embed/>
                  <p:pic>
                    <p:nvPicPr>
                      <p:cNvPr id="12" name="Object 11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6708" y="1944449"/>
                        <a:ext cx="87153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641898"/>
              </p:ext>
            </p:extLst>
          </p:nvPr>
        </p:nvGraphicFramePr>
        <p:xfrm>
          <a:off x="5611560" y="2148384"/>
          <a:ext cx="8159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Packager Shell Object" showAsIcon="1" r:id="rId7" imgW="788760" imgH="488520" progId="Package">
                  <p:embed/>
                </p:oleObj>
              </mc:Choice>
              <mc:Fallback>
                <p:oleObj name="Packager Shell Object" showAsIcon="1" r:id="rId7" imgW="788760" imgH="488520" progId="Package">
                  <p:embed/>
                  <p:pic>
                    <p:nvPicPr>
                      <p:cNvPr id="13" name="Object 1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560" y="2148384"/>
                        <a:ext cx="8159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4800" y="3560385"/>
            <a:ext cx="33528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Pan-5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8084" y="3360996"/>
            <a:ext cx="3458633" cy="2895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7986171" y="1866915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 person whose job is to put out 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fire</a:t>
            </a:r>
            <a:r>
              <a:rPr lang="bn-BD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4072" y="1592465"/>
            <a:ext cx="289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 sudden feeling of great fear that can not be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controlled</a:t>
            </a:r>
            <a:r>
              <a:rPr lang="bn-BD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16536" y="172969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stop something from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burning</a:t>
            </a:r>
            <a:r>
              <a:rPr lang="bn-BD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Animated_fireman_house_fire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1000" y="3360996"/>
            <a:ext cx="3276600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076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4" grpId="1"/>
      <p:bldP spid="5" grpId="0"/>
      <p:bldP spid="5" grpId="1"/>
      <p:bldP spid="6" grpId="0" animBg="1"/>
      <p:bldP spid="7" grpId="0" animBg="1"/>
      <p:bldP spid="17" grpId="0"/>
      <p:bldP spid="17" grpId="1"/>
      <p:bldP spid="18" grpId="0"/>
      <p:bldP spid="18" grpId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381000"/>
            <a:ext cx="3352800" cy="707886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Work in pair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6275" y="1185703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Say true or false</a:t>
            </a:r>
            <a:r>
              <a:rPr lang="en-US" sz="6000" b="1" dirty="0" smtClean="0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BD" sz="6000" b="1" dirty="0" smtClean="0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6000" b="1" dirty="0">
              <a:ln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6375" y="4905573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False.</a:t>
            </a:r>
            <a:endParaRPr lang="en-US" sz="40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5156536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False.</a:t>
            </a:r>
            <a:endParaRPr lang="en-US" sz="40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0" y="3193437"/>
            <a:ext cx="97535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Soon the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came and put out the fire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136" y="3173482"/>
            <a:ext cx="1090352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Everyone</a:t>
            </a:r>
            <a:r>
              <a:rPr lang="bn-BD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was very afraid,</a:t>
            </a:r>
            <a:r>
              <a:rPr lang="en-US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bn-BD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 one</a:t>
            </a:r>
            <a:r>
              <a:rPr lang="en-US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panicked</a:t>
            </a:r>
            <a:r>
              <a:rPr lang="bn-BD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651" y="3207727"/>
            <a:ext cx="1054330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Raju’s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school got a fire, when he was in class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3755" y="2992283"/>
            <a:ext cx="975359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54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a sportsman.</a:t>
            </a: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453673"/>
              </p:ext>
            </p:extLst>
          </p:nvPr>
        </p:nvGraphicFramePr>
        <p:xfrm>
          <a:off x="5508625" y="3527425"/>
          <a:ext cx="124936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Packager Shell Object" showAsIcon="1" r:id="rId3" imgW="861120" imgH="488520" progId="Package">
                  <p:embed/>
                </p:oleObj>
              </mc:Choice>
              <mc:Fallback>
                <p:oleObj name="Packager Shell Object" showAsIcon="1" r:id="rId3" imgW="861120" imgH="488520" progId="Package">
                  <p:embed/>
                  <p:pic>
                    <p:nvPicPr>
                      <p:cNvPr id="10" name="Object 9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527425"/>
                        <a:ext cx="1249363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81600" y="50071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True.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5115583"/>
            <a:ext cx="699452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bn-BD" sz="40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1230836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Listen the text and compare with your book page </a:t>
            </a:r>
            <a:r>
              <a:rPr lang="en-US" sz="40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no.3</a:t>
            </a:r>
            <a:r>
              <a:rPr lang="bn-BD" sz="40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349827" y="2812178"/>
            <a:ext cx="11416144" cy="1447800"/>
          </a:xfrm>
          <a:prstGeom prst="frame">
            <a:avLst>
              <a:gd name="adj1" fmla="val 6346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1981200" y="4654901"/>
            <a:ext cx="7564582" cy="1447800"/>
          </a:xfrm>
          <a:prstGeom prst="frame">
            <a:avLst>
              <a:gd name="adj1" fmla="val 63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9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3" grpId="0"/>
      <p:bldP spid="13" grpId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7422" y="1683327"/>
            <a:ext cx="5269923" cy="452431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u="sng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Firefighter  group</a:t>
            </a:r>
            <a:endParaRPr lang="en-US" sz="3600" b="1" u="sng" spc="50" dirty="0" smtClean="0">
              <a:ln w="11430">
                <a:solidFill>
                  <a:srgbClr val="00B0F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spc="50" dirty="0" smtClean="0">
                <a:ln w="11430"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Answer </a:t>
            </a:r>
            <a:r>
              <a:rPr lang="en-US" sz="3600" b="1" spc="50" dirty="0">
                <a:ln w="11430"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following </a:t>
            </a:r>
            <a:r>
              <a:rPr lang="en-US" sz="3600" b="1" spc="50" dirty="0" smtClean="0">
                <a:ln w="11430"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questions:</a:t>
            </a:r>
          </a:p>
          <a:p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(a)What happened in Raju’s school?</a:t>
            </a:r>
          </a:p>
          <a:p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)Who help the</a:t>
            </a:r>
          </a:p>
          <a:p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students?</a:t>
            </a:r>
            <a:endParaRPr lang="en-US" sz="3600" b="1" spc="50" dirty="0">
              <a:ln w="11430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(c) Who put out the fire?</a:t>
            </a:r>
            <a:endParaRPr lang="en-US" sz="3600" b="1" spc="50" dirty="0">
              <a:ln w="11430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599" y="249381"/>
            <a:ext cx="3643745" cy="10390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1683326"/>
            <a:ext cx="5973041" cy="452431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u="sng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Volunteer  group</a:t>
            </a:r>
            <a:endParaRPr lang="en-US" sz="36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spc="50" dirty="0" smtClean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Answer </a:t>
            </a:r>
            <a:r>
              <a:rPr lang="en-US" sz="3600" b="1" spc="50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following </a:t>
            </a:r>
            <a:r>
              <a:rPr lang="en-US" sz="3600" b="1" spc="50" dirty="0" smtClean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questions:</a:t>
            </a:r>
            <a:endParaRPr lang="en-US" sz="3600" b="1" spc="50" dirty="0">
              <a:ln w="11430">
                <a:solidFill>
                  <a:srgbClr val="00B0F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a)Who 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joined a volunteer?</a:t>
            </a:r>
            <a:endParaRPr lang="en-US" sz="3600" b="1" spc="50" dirty="0">
              <a:ln w="11430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(b)What 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did Raju do after college?</a:t>
            </a:r>
            <a:endParaRPr lang="en-US" sz="3600" b="1" spc="50" dirty="0">
              <a:ln w="11430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(c)When was there a fire in 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Raju’s 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school 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spc="50" dirty="0">
              <a:ln w="11430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firefighter89-1.jpg"/>
          <p:cNvPicPr>
            <a:picLocks noChangeAspect="1"/>
          </p:cNvPicPr>
          <p:nvPr/>
        </p:nvPicPr>
        <p:blipFill rotWithShape="1">
          <a:blip r:embed="rId2"/>
          <a:srcRect l="4640" t="5847" r="2782" b="12553"/>
          <a:stretch/>
        </p:blipFill>
        <p:spPr>
          <a:xfrm>
            <a:off x="8368145" y="72734"/>
            <a:ext cx="3283528" cy="153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2" t="4014" b="23998"/>
          <a:stretch/>
        </p:blipFill>
        <p:spPr>
          <a:xfrm>
            <a:off x="507422" y="145471"/>
            <a:ext cx="3496541" cy="139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3871" y="218469"/>
            <a:ext cx="7335984" cy="707886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5855" y="1044714"/>
            <a:ext cx="10543309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 smtClean="0">
                <a:ln w="11430">
                  <a:solidFill>
                    <a:srgbClr val="00B0F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bn-BD" sz="4000" b="1" spc="50" dirty="0" smtClean="0">
                <a:ln w="11430">
                  <a:solidFill>
                    <a:srgbClr val="00B0F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ill in the gaps the best word from the box.</a:t>
            </a:r>
            <a:endParaRPr lang="en-US" sz="4000" b="1" spc="50" dirty="0">
              <a:ln w="11430">
                <a:solidFill>
                  <a:srgbClr val="00B0F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692" y="3755648"/>
            <a:ext cx="10432472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Raju was a ................ 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 there was a fire in his school.</a:t>
            </a:r>
          </a:p>
          <a:p>
            <a:pPr marL="514350" indent="-514350">
              <a:buAutoNum type="alphaLcParenR"/>
            </a:pP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Raju wached the firefighter from the school ......... .</a:t>
            </a:r>
          </a:p>
          <a:p>
            <a:pPr marL="514350" indent="-514350">
              <a:buAutoNum type="alphaLcParenR"/>
            </a:pP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firefighter came to Raju’s school to ............... 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fire.</a:t>
            </a:r>
          </a:p>
          <a:p>
            <a:pPr marL="514350" indent="-514350">
              <a:buAutoNum type="alphaLcParenR"/>
            </a:pP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Raju feels .................. for working as a volunteer.                     </a:t>
            </a:r>
          </a:p>
          <a:p>
            <a:pPr marL="514350" indent="-514350">
              <a:buAutoNum type="alphaLcParenR"/>
            </a:pP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Raju is a .....................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086277"/>
              </p:ext>
            </p:extLst>
          </p:nvPr>
        </p:nvGraphicFramePr>
        <p:xfrm>
          <a:off x="775851" y="2012444"/>
          <a:ext cx="1054331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828">
                  <a:extLst>
                    <a:ext uri="{9D8B030D-6E8A-4147-A177-3AD203B41FA5}">
                      <a16:colId xmlns:a16="http://schemas.microsoft.com/office/drawing/2014/main" val="1769431523"/>
                    </a:ext>
                  </a:extLst>
                </a:gridCol>
                <a:gridCol w="2635828">
                  <a:extLst>
                    <a:ext uri="{9D8B030D-6E8A-4147-A177-3AD203B41FA5}">
                      <a16:colId xmlns:a16="http://schemas.microsoft.com/office/drawing/2014/main" val="1180192928"/>
                    </a:ext>
                  </a:extLst>
                </a:gridCol>
                <a:gridCol w="2635828">
                  <a:extLst>
                    <a:ext uri="{9D8B030D-6E8A-4147-A177-3AD203B41FA5}">
                      <a16:colId xmlns:a16="http://schemas.microsoft.com/office/drawing/2014/main" val="3867228171"/>
                    </a:ext>
                  </a:extLst>
                </a:gridCol>
                <a:gridCol w="2635828">
                  <a:extLst>
                    <a:ext uri="{9D8B030D-6E8A-4147-A177-3AD203B41FA5}">
                      <a16:colId xmlns:a16="http://schemas.microsoft.com/office/drawing/2014/main" val="2524660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job                                      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student                            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firefighter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afe                              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9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yard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safety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put out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happy                          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0406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35926" y="3590293"/>
            <a:ext cx="159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9871" y="4099144"/>
            <a:ext cx="143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yard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5637" y="4603115"/>
            <a:ext cx="159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bn-BD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 out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5926" y="5096201"/>
            <a:ext cx="159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9561" y="5617135"/>
            <a:ext cx="228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firefighter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9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0700" y="1142946"/>
            <a:ext cx="883920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600" b="1" spc="50" dirty="0">
                <a:ln w="11430">
                  <a:solidFill>
                    <a:srgbClr val="00B0F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Rewrite the sentence(s) using punctuation and capital letters where necessary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230269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3200" dirty="0" err="1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firefighter</a:t>
            </a:r>
            <a:r>
              <a:rPr lang="bn-BD" sz="32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n-BD" sz="32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 </a:t>
            </a:r>
            <a:endParaRPr lang="en-US" sz="3200" dirty="0">
              <a:ln>
                <a:solidFill>
                  <a:srgbClr val="C0000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926511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(b) long time ago when </a:t>
            </a:r>
            <a:r>
              <a:rPr lang="en-US" sz="3200" dirty="0" err="1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was in class 5 there was a fire in his school 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building</a:t>
            </a:r>
            <a:r>
              <a:rPr lang="bn-BD" sz="32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bn-BD" sz="32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      </a:t>
            </a:r>
            <a:endParaRPr lang="en-US" sz="3200" dirty="0">
              <a:ln>
                <a:solidFill>
                  <a:srgbClr val="C0000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404989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(c) everyone got 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panic</a:t>
            </a:r>
            <a:r>
              <a:rPr lang="bn-BD" sz="32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32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 </a:t>
            </a:r>
            <a:endParaRPr lang="en-US" sz="3200" dirty="0">
              <a:ln>
                <a:solidFill>
                  <a:srgbClr val="C0000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4690645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(d) but soon a fire brigade came and put out the 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fire</a:t>
            </a:r>
            <a:r>
              <a:rPr lang="bn-BD" sz="32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bn-BD" sz="32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 </a:t>
            </a:r>
            <a:endParaRPr lang="en-US" sz="3200" dirty="0">
              <a:ln>
                <a:solidFill>
                  <a:srgbClr val="C0000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5879812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(e) </a:t>
            </a:r>
            <a:r>
              <a:rPr lang="en-US" sz="3200" dirty="0" err="1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could not forgot this for many 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days</a:t>
            </a:r>
            <a:r>
              <a:rPr lang="bn-BD" sz="32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n-BD" sz="32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 </a:t>
            </a:r>
            <a:endParaRPr lang="en-US" sz="3200" dirty="0">
              <a:ln>
                <a:solidFill>
                  <a:srgbClr val="C0000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2078182" y="-55418"/>
            <a:ext cx="7523018" cy="1198364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75435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4" y="207819"/>
            <a:ext cx="8326581" cy="16486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8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674" y="1981201"/>
            <a:ext cx="8326581" cy="45165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sentences about </a:t>
            </a:r>
            <a:r>
              <a:rPr lang="bn-BD" sz="8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Firefighter”.</a:t>
            </a:r>
            <a:endParaRPr lang="en-US" sz="8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81" y="207819"/>
            <a:ext cx="3255819" cy="628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9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782" y="1961372"/>
            <a:ext cx="8825345" cy="2575849"/>
          </a:xfrm>
          <a:prstGeom prst="hear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04110" y="457200"/>
            <a:ext cx="9324108" cy="1143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prstTxWarp prst="textWave4">
              <a:avLst>
                <a:gd name="adj1" fmla="val 6250"/>
                <a:gd name="adj2" fmla="val 4896"/>
              </a:avLst>
            </a:prstTxWarp>
            <a:spAutoFit/>
          </a:bodyPr>
          <a:lstStyle/>
          <a:p>
            <a:r>
              <a:rPr lang="en-US" sz="4400" b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Closing of the </a:t>
            </a:r>
            <a:r>
              <a:rPr lang="en-US" sz="4400" b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bn-BD" sz="4400" b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b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NikoshBAN" pitchFamily="2" charset="0"/>
              </a:rPr>
              <a:t>  </a:t>
            </a:r>
            <a:endParaRPr lang="en-US" sz="4400" b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9455" y="4623856"/>
            <a:ext cx="671945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Stay 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Fine</a:t>
            </a:r>
            <a:r>
              <a:rPr lang="bn-BD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4110" y="5410201"/>
            <a:ext cx="9227125" cy="101566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99CCFF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Thanks</a:t>
            </a:r>
            <a:endParaRPr lang="en-US" sz="6000" b="1" dirty="0">
              <a:ln w="11430">
                <a:solidFill>
                  <a:srgbClr val="99CCFF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7128" y="4658998"/>
            <a:ext cx="9324108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>
                <a:ln w="11430">
                  <a:solidFill>
                    <a:srgbClr val="00B0F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Don’t play with match stick.</a:t>
            </a:r>
          </a:p>
        </p:txBody>
      </p:sp>
      <p:pic>
        <p:nvPicPr>
          <p:cNvPr id="8" name="Picture 7" descr="match-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618" y="1652200"/>
            <a:ext cx="9324108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04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6" grpId="0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7831" y="26744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Presented by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7831" y="1159567"/>
            <a:ext cx="518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Laily Akter</a:t>
            </a:r>
          </a:p>
          <a:p>
            <a:r>
              <a:rPr lang="bn-BD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bn-BD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Fulgaon Govt: Primary School</a:t>
            </a:r>
          </a:p>
          <a:p>
            <a:r>
              <a:rPr lang="bn-BD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Laksam, Cumilla.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Sort 5"/>
          <p:cNvSpPr/>
          <p:nvPr/>
        </p:nvSpPr>
        <p:spPr>
          <a:xfrm rot="2554000">
            <a:off x="5180880" y="996825"/>
            <a:ext cx="762000" cy="4800600"/>
          </a:xfrm>
          <a:prstGeom prst="flowChartSort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0" y="3276601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Today’s Lesson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4012686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Class:5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Subject: English.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:9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(Occupations)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long time ago,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.... Raju didn’t mind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1-2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Time: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minutes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2514600" y="5791200"/>
            <a:ext cx="533400" cy="685800"/>
          </a:xfrm>
          <a:prstGeom prst="star12">
            <a:avLst>
              <a:gd name="adj" fmla="val 27559"/>
            </a:avLst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12-Point Star 7"/>
          <p:cNvSpPr/>
          <p:nvPr/>
        </p:nvSpPr>
        <p:spPr>
          <a:xfrm>
            <a:off x="1981200" y="5410200"/>
            <a:ext cx="533400" cy="685800"/>
          </a:xfrm>
          <a:prstGeom prst="star12">
            <a:avLst>
              <a:gd name="adj" fmla="val 27559"/>
            </a:avLst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2-Point Star 10"/>
          <p:cNvSpPr/>
          <p:nvPr/>
        </p:nvSpPr>
        <p:spPr>
          <a:xfrm>
            <a:off x="2590800" y="4876800"/>
            <a:ext cx="533400" cy="685800"/>
          </a:xfrm>
          <a:prstGeom prst="star12">
            <a:avLst>
              <a:gd name="adj" fmla="val 27559"/>
            </a:avLst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2-Point Star 11"/>
          <p:cNvSpPr/>
          <p:nvPr/>
        </p:nvSpPr>
        <p:spPr>
          <a:xfrm>
            <a:off x="3048000" y="5562600"/>
            <a:ext cx="533400" cy="685800"/>
          </a:xfrm>
          <a:prstGeom prst="star12">
            <a:avLst>
              <a:gd name="adj" fmla="val 27559"/>
            </a:avLst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-Point Star 12"/>
          <p:cNvSpPr/>
          <p:nvPr/>
        </p:nvSpPr>
        <p:spPr>
          <a:xfrm>
            <a:off x="1981200" y="4572000"/>
            <a:ext cx="533400" cy="685800"/>
          </a:xfrm>
          <a:prstGeom prst="star12">
            <a:avLst>
              <a:gd name="adj" fmla="val 27559"/>
            </a:avLst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-Point Star 13"/>
          <p:cNvSpPr/>
          <p:nvPr/>
        </p:nvSpPr>
        <p:spPr>
          <a:xfrm rot="8443469">
            <a:off x="9453229" y="624778"/>
            <a:ext cx="533400" cy="685800"/>
          </a:xfrm>
          <a:prstGeom prst="star12">
            <a:avLst>
              <a:gd name="adj" fmla="val 27559"/>
            </a:avLst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2-Point Star 14"/>
          <p:cNvSpPr/>
          <p:nvPr/>
        </p:nvSpPr>
        <p:spPr>
          <a:xfrm rot="10171700">
            <a:off x="8996978" y="287174"/>
            <a:ext cx="533400" cy="685800"/>
          </a:xfrm>
          <a:prstGeom prst="star12">
            <a:avLst>
              <a:gd name="adj" fmla="val 27559"/>
            </a:avLst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2-Point Star 15"/>
          <p:cNvSpPr/>
          <p:nvPr/>
        </p:nvSpPr>
        <p:spPr>
          <a:xfrm rot="8302269">
            <a:off x="8847238" y="928774"/>
            <a:ext cx="533400" cy="685800"/>
          </a:xfrm>
          <a:prstGeom prst="star12">
            <a:avLst>
              <a:gd name="adj" fmla="val 27559"/>
            </a:avLst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2-Point Star 16"/>
          <p:cNvSpPr/>
          <p:nvPr/>
        </p:nvSpPr>
        <p:spPr>
          <a:xfrm rot="10800000">
            <a:off x="9372600" y="1295400"/>
            <a:ext cx="533400" cy="685800"/>
          </a:xfrm>
          <a:prstGeom prst="star12">
            <a:avLst>
              <a:gd name="adj" fmla="val 27559"/>
            </a:avLst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2-Point Star 17"/>
          <p:cNvSpPr/>
          <p:nvPr/>
        </p:nvSpPr>
        <p:spPr>
          <a:xfrm rot="9433749">
            <a:off x="8189131" y="305100"/>
            <a:ext cx="533400" cy="685800"/>
          </a:xfrm>
          <a:prstGeom prst="star12">
            <a:avLst>
              <a:gd name="adj" fmla="val 27559"/>
            </a:avLst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3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9" grpId="0"/>
      <p:bldP spid="10" grpId="0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0317" y="2565462"/>
            <a:ext cx="10964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www.youtube.com/watch?v=0GGzdXmvF5Y&amp;t=7s</a:t>
            </a:r>
            <a:r>
              <a:rPr lang="en-US" dirty="0" smtClean="0">
                <a:hlinkClick r:id="rId2"/>
              </a:rPr>
              <a:t>https://www.youtube.com/watch?v=0GGzdXmvF5Y&amp;t=7s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5B22AC-84F3-49E6-8D63-6389046FB3FA}"/>
              </a:ext>
            </a:extLst>
          </p:cNvPr>
          <p:cNvSpPr txBox="1"/>
          <p:nvPr/>
        </p:nvSpPr>
        <p:spPr>
          <a:xfrm>
            <a:off x="1173110" y="4306505"/>
            <a:ext cx="999843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             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 do you see in the video?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6FE36-9CF8-43CF-A178-8C9CBF65B1AA}"/>
              </a:ext>
            </a:extLst>
          </p:cNvPr>
          <p:cNvSpPr txBox="1"/>
          <p:nvPr/>
        </p:nvSpPr>
        <p:spPr>
          <a:xfrm>
            <a:off x="1213728" y="362754"/>
            <a:ext cx="9333667" cy="830997"/>
          </a:xfrm>
          <a:prstGeom prst="rect">
            <a:avLst/>
          </a:prstGeom>
          <a:solidFill>
            <a:srgbClr val="6AFC6D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                              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93D74A-96E0-4256-B4CC-537003D2EBF0}"/>
              </a:ext>
            </a:extLst>
          </p:cNvPr>
          <p:cNvSpPr txBox="1"/>
          <p:nvPr/>
        </p:nvSpPr>
        <p:spPr>
          <a:xfrm>
            <a:off x="2184861" y="5220995"/>
            <a:ext cx="7391400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 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Firefighters put out fires.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3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use-on-fire-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4" y="1085955"/>
            <a:ext cx="10002982" cy="4529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80654" y="162625"/>
            <a:ext cx="9698182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</a:t>
            </a:r>
            <a:r>
              <a:rPr lang="en-US" sz="4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pictur</a:t>
            </a:r>
            <a:r>
              <a:rPr lang="bn-BD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e? </a:t>
            </a:r>
            <a:endParaRPr lang="en-US" sz="4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8692" y="5615877"/>
            <a:ext cx="8451272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fire</a:t>
            </a:r>
            <a:r>
              <a:rPr lang="bn-BD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5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 house.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7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scape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09" y="1611807"/>
            <a:ext cx="11236035" cy="379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FirePhotograph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1661330"/>
            <a:ext cx="10945090" cy="3748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1" y="1721428"/>
            <a:ext cx="10792689" cy="3688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67345" y="304800"/>
            <a:ext cx="8908473" cy="1307007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73974"/>
              </a:avLst>
            </a:prstTxWarp>
            <a:spAutoFit/>
          </a:bodyPr>
          <a:lstStyle/>
          <a:p>
            <a:pPr algn="ctr"/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1" y="335459"/>
            <a:ext cx="10945090" cy="11079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put out the 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</a:t>
            </a:r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e?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7673" y="5578552"/>
            <a:ext cx="6470072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A </a:t>
            </a: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firefighter.</a:t>
            </a:r>
            <a:endParaRPr lang="en-US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6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 animBg="1"/>
      <p:bldP spid="9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855" y="1752601"/>
            <a:ext cx="1082040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  <a:p>
            <a:pPr>
              <a:defRPr/>
            </a:pPr>
            <a:r>
              <a:rPr lang="bn-BD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Listening:</a:t>
            </a:r>
            <a:r>
              <a:rPr lang="bn-BD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1.3.1 recognize which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words</a:t>
            </a:r>
            <a:r>
              <a:rPr lang="bn-BD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in 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sentences </a:t>
            </a:r>
            <a:r>
              <a:rPr lang="bn-BD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stress</a:t>
            </a:r>
            <a:r>
              <a:rPr lang="bn-BD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ed.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bn-BD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Speaking:</a:t>
            </a:r>
            <a:r>
              <a:rPr lang="bn-BD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1.1.1 say words, phrases and sentences with proper sounds and stress.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bn-BD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Reading:</a:t>
            </a:r>
            <a:r>
              <a:rPr lang="bn-BD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1.5.1 read words, phrases and sentences in the text,with proper sound, pronunciation, stress and intonation.              </a:t>
            </a:r>
            <a:r>
              <a:rPr lang="bn-BD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1.6.1 recognize and read statements, commands, greeting, questions and answer.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7127" y="609600"/>
            <a:ext cx="8520545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2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0292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Long time ago,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51054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was in class 5,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5638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there was a fire in his school building.</a:t>
            </a:r>
          </a:p>
        </p:txBody>
      </p:sp>
      <p:pic>
        <p:nvPicPr>
          <p:cNvPr id="6" name="Picture 5" descr="Middle_School_building.JPG"/>
          <p:cNvPicPr>
            <a:picLocks noChangeAspect="1"/>
          </p:cNvPicPr>
          <p:nvPr/>
        </p:nvPicPr>
        <p:blipFill rotWithShape="1">
          <a:blip r:embed="rId2" cstate="print"/>
          <a:srcRect t="20159"/>
          <a:stretch/>
        </p:blipFill>
        <p:spPr>
          <a:xfrm>
            <a:off x="1039091" y="1695932"/>
            <a:ext cx="10280073" cy="3312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bur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619" y="2770909"/>
            <a:ext cx="10044545" cy="2171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2590800" y="45844"/>
            <a:ext cx="6781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by picture: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249381"/>
            <a:ext cx="967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punctuation mark and capital </a:t>
            </a:r>
            <a:r>
              <a:rPr lang="en-US" sz="44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letter</a:t>
            </a:r>
            <a:r>
              <a:rPr lang="bn-BD" sz="44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endParaRPr lang="en-US" sz="4400" b="1" dirty="0">
              <a:ln w="18000">
                <a:solidFill>
                  <a:srgbClr val="FF0066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5083314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0" y="5385138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50292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4851738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82200" y="4876801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281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 animBg="1"/>
      <p:bldP spid="8" grpId="1" animBg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5818256"/>
            <a:ext cx="11845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Everyone </a:t>
            </a:r>
            <a:r>
              <a:rPr lang="bn-BD" sz="4400" b="1" dirty="0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very</a:t>
            </a:r>
            <a:r>
              <a:rPr lang="bn-BD" sz="4400" b="1" dirty="0" smtClean="0">
                <a:latin typeface="Times New Roman" pitchFamily="18" charset="0"/>
                <a:cs typeface="Times New Roman" pitchFamily="18" charset="0"/>
              </a:rPr>
              <a:t> afraid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but no one panicked.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razy Kids School Karm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27" y="1611174"/>
            <a:ext cx="9795164" cy="3410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bur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055" y="3429000"/>
            <a:ext cx="9615053" cy="238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bur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233055" y="1371600"/>
            <a:ext cx="9615053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2656609" y="218164"/>
            <a:ext cx="6781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Discuss by picture: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109" y="190203"/>
            <a:ext cx="1173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Look at the punctuation mark and capital letter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332509" y="5818256"/>
            <a:ext cx="599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54690" y="5541257"/>
            <a:ext cx="45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5436" y="5603463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020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8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5445797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oon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400" b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fire</a:t>
            </a:r>
            <a:r>
              <a:rPr lang="bn-BD" sz="4400" b="1" dirty="0" smtClean="0">
                <a:latin typeface="Times New Roman" pitchFamily="18" charset="0"/>
                <a:cs typeface="Times New Roman" pitchFamily="18" charset="0"/>
              </a:rPr>
              <a:t>fighter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came</a:t>
            </a:r>
            <a:r>
              <a:rPr lang="bn-BD" sz="4400" b="1" dirty="0" smtClean="0">
                <a:latin typeface="Times New Roman" pitchFamily="18" charset="0"/>
                <a:cs typeface="Times New Roman" pitchFamily="18" charset="0"/>
              </a:rPr>
              <a:t> and put out the fire.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ireman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34" y="1291827"/>
            <a:ext cx="10331593" cy="420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irefighter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420388"/>
            <a:ext cx="10307782" cy="3896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2286000" y="404009"/>
            <a:ext cx="6781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by picture: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7926" y="311115"/>
            <a:ext cx="11540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punctuation mark and capital letter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8147" y="5445797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92345" y="5211047"/>
            <a:ext cx="45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218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8" grpId="0"/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683</Words>
  <Application>Microsoft Office PowerPoint</Application>
  <PresentationFormat>Widescreen</PresentationFormat>
  <Paragraphs>128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56</cp:revision>
  <dcterms:created xsi:type="dcterms:W3CDTF">2020-01-23T13:10:35Z</dcterms:created>
  <dcterms:modified xsi:type="dcterms:W3CDTF">2020-02-03T15:01:11Z</dcterms:modified>
</cp:coreProperties>
</file>