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3" r:id="rId3"/>
    <p:sldId id="265" r:id="rId4"/>
    <p:sldId id="266" r:id="rId5"/>
    <p:sldId id="267" r:id="rId6"/>
    <p:sldId id="256" r:id="rId7"/>
    <p:sldId id="260" r:id="rId8"/>
    <p:sldId id="259" r:id="rId9"/>
    <p:sldId id="257" r:id="rId10"/>
    <p:sldId id="258" r:id="rId11"/>
    <p:sldId id="261" r:id="rId12"/>
    <p:sldId id="262" r:id="rId13"/>
    <p:sldId id="269" r:id="rId14"/>
    <p:sldId id="271" r:id="rId15"/>
    <p:sldId id="270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3BDA6-6E6A-4CEB-BAB9-D982AFF8D22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47390-DB24-4EC5-B899-4FFC1B3FA0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07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47390-DB24-4EC5-B899-4FFC1B3FA0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98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47390-DB24-4EC5-B899-4FFC1B3FA0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91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47390-DB24-4EC5-B899-4FFC1B3FA0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39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10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05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68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36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3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20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42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96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30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4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6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62C3-F7C5-4296-BF9D-841CDB1E076B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49042-F9A4-4121-89C3-0405CA996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77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oleObject" Target="../embeddings/oleObject4.bin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gif"/><Relationship Id="rId11" Type="http://schemas.openxmlformats.org/officeDocument/2006/relationships/oleObject" Target="../embeddings/oleObject2.bin"/><Relationship Id="rId5" Type="http://schemas.openxmlformats.org/officeDocument/2006/relationships/image" Target="../media/image10.gif"/><Relationship Id="rId10" Type="http://schemas.openxmlformats.org/officeDocument/2006/relationships/oleObject" Target="../embeddings/oleObject1.bin"/><Relationship Id="rId4" Type="http://schemas.openxmlformats.org/officeDocument/2006/relationships/image" Target="../media/image9.gif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1009092"/>
            <a:ext cx="4641273" cy="4766985"/>
          </a:xfrm>
          <a:prstGeom prst="roundRect">
            <a:avLst>
              <a:gd name="adj" fmla="val 1927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C:\Users\Hp\Desktop\animated-good-morning-image-002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461608" y="2985608"/>
            <a:ext cx="4321029" cy="10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Hp\Desktop\animated-good-morning-image-002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8463" y="5612587"/>
            <a:ext cx="7344408" cy="10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Hp\Desktop\animated-good-morning-image-002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0505" y="126186"/>
            <a:ext cx="7162799" cy="10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Hp\Desktop\animated-good-morning-image-002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43802" y="2829684"/>
            <a:ext cx="4402583" cy="10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33800" y="5577482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9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95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path" presetSubtype="0" repeatCount="indefinite" accel="10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4125 -4.44444E-6 C -0.32048 -0.03796 -0.18264 -0.06203 -0.02916 -0.06203 C 0.12414 -0.06203 0.26164 -0.03796 0.35417 -4.44444E-6 C 0.26164 0.03797 0.12414 0.06204 -0.02916 0.06204 C -0.18264 0.06204 -0.32048 0.03797 -0.4125 -4.44444E-6 Z " pathEditMode="relative" rAng="0" ptsTypes="fffff">
                                      <p:cBhvr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4" y="685800"/>
            <a:ext cx="8153400" cy="1752600"/>
          </a:xfrm>
          <a:prstGeom prst="rect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৭:৫ এবং৮:৯ দুইটি অনুপাত।এদেরকে ধারাবাহিক অনুপাতে প্রকাশ কর।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498764" y="2667000"/>
                <a:ext cx="8153400" cy="3200400"/>
              </a:xfrm>
              <a:prstGeom prst="rect">
                <a:avLst/>
              </a:prstGeom>
              <a:pattFill prst="smCheck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প্রথম অনুপাত=৭:৫ =</a:t>
                </a:r>
                <a14:m>
                  <m:oMath xmlns:m="http://schemas.openxmlformats.org/officeDocument/2006/math">
                    <m:r>
                      <a:rPr lang="bn-IN" sz="4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৭</m:t>
                    </m:r>
                    <m:r>
                      <a:rPr lang="bn-IN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৮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:</m:t>
                    </m:r>
                    <m:r>
                      <a:rPr lang="bn-IN" sz="4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৫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৮</m:t>
                    </m:r>
                  </m:oMath>
                </a14:m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=৫৬:৪০</a:t>
                </a:r>
              </a:p>
              <a:p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দ্বিতীয় অনুপাত৮:৯=</a:t>
                </a:r>
                <a14:m>
                  <m:oMath xmlns:m="http://schemas.openxmlformats.org/officeDocument/2006/math">
                    <m:r>
                      <a:rPr lang="bn-IN" sz="400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৮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৫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:</m:t>
                    </m:r>
                    <m:r>
                      <a:rPr lang="bn-IN" sz="4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৯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৫</m:t>
                    </m:r>
                  </m:oMath>
                </a14:m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=৪০:৪৫ অনুপাত দুইটির ধারাবাহিক অনুপাত =৫৬:৪০:৪৫</a:t>
                </a:r>
                <a:endPara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2667000"/>
                <a:ext cx="8153400" cy="3200400"/>
              </a:xfrm>
              <a:prstGeom prst="rect">
                <a:avLst/>
              </a:prstGeom>
              <a:blipFill rotWithShape="1">
                <a:blip r:embed="rId2"/>
                <a:stretch>
                  <a:fillRect l="-2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xplosion 2 4"/>
          <p:cNvSpPr/>
          <p:nvPr/>
        </p:nvSpPr>
        <p:spPr>
          <a:xfrm flipH="1">
            <a:off x="105640" y="5867400"/>
            <a:ext cx="9038359" cy="685800"/>
          </a:xfrm>
          <a:prstGeom prst="irregularSeal2">
            <a:avLst/>
          </a:prstGeom>
          <a:pattFill prst="pct7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 flipH="1">
            <a:off x="-16454" y="0"/>
            <a:ext cx="9038359" cy="685800"/>
          </a:xfrm>
          <a:prstGeom prst="irregularSeal2">
            <a:avLst/>
          </a:prstGeom>
          <a:pattFill prst="narVert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Wave 6"/>
          <p:cNvSpPr/>
          <p:nvPr/>
        </p:nvSpPr>
        <p:spPr>
          <a:xfrm>
            <a:off x="8750875" y="457200"/>
            <a:ext cx="393124" cy="52578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Wave 7"/>
          <p:cNvSpPr/>
          <p:nvPr/>
        </p:nvSpPr>
        <p:spPr>
          <a:xfrm>
            <a:off x="0" y="685800"/>
            <a:ext cx="393124" cy="52578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0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650" y="3048000"/>
            <a:ext cx="5004994" cy="762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সজ্জিত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577" y="2085110"/>
            <a:ext cx="3880485" cy="838200"/>
          </a:xfrm>
          <a:prstGeom prst="rect">
            <a:avLst/>
          </a:prstGeom>
          <a:pattFill prst="pct10">
            <a:fgClr>
              <a:schemeClr val="accent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কয়টি রাশি আছে?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2050474"/>
            <a:ext cx="971044" cy="84512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795" y="3886200"/>
            <a:ext cx="8391205" cy="25908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ও ২য় রাশির অনুপাত এবং ২য় ও ৩য় রাশির অনুপাত পুরস্পর সমান হলে, সমানুপাতটিকে ক্রমিক সমানুপাত বলে।রাশি তিনটিকে ক্রমিক সমানুপাতী বলে।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00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5486400" y="339823"/>
                <a:ext cx="3300046" cy="3490574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ক:খ::খ:গ হলে-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ক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খ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000" dirty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খ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গ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000" dirty="0">
                    <a:solidFill>
                      <a:schemeClr val="tx1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IN" sz="20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খ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খ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ক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গ</m:t>
                    </m:r>
                  </m:oMath>
                </a14:m>
                <a:endParaRPr lang="bn-IN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খ</m:t>
                        </m:r>
                      </m:e>
                      <m:sup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2000" dirty="0" smtClean="0">
                    <a:solidFill>
                      <a:schemeClr val="tx1"/>
                    </a:solidFill>
                    <a:ea typeface="Cambria Math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IN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IN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ক</m:t>
                    </m:r>
                    <m:r>
                      <a:rPr lang="bn-IN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গ</m:t>
                    </m:r>
                  </m:oMath>
                </a14:m>
                <a:endParaRPr lang="bn-IN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বা,খ=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ক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গ</m:t>
                        </m:r>
                      </m:e>
                    </m:rad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অর্থাৎ,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মধ্যরাশি</a:t>
                </a:r>
                <a:r>
                  <a:rPr lang="bn-IN" sz="2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  <m:r>
                          <a:rPr lang="bn-IN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রাশি</m:t>
                        </m:r>
                      </m:e>
                    </m:rad>
                  </m:oMath>
                </a14:m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39823"/>
                <a:ext cx="3300046" cy="3490574"/>
              </a:xfrm>
              <a:prstGeom prst="rect">
                <a:avLst/>
              </a:prstGeom>
              <a:blipFill rotWithShape="1">
                <a:blip r:embed="rId2"/>
                <a:stretch>
                  <a:fillRect l="-5138" r="-2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333937" y="148506"/>
            <a:ext cx="5056707" cy="1905312"/>
            <a:chOff x="331563" y="140292"/>
            <a:chExt cx="5556619" cy="1996878"/>
          </a:xfrm>
          <a:noFill/>
        </p:grpSpPr>
        <p:sp>
          <p:nvSpPr>
            <p:cNvPr id="3" name="Rectangle 2"/>
            <p:cNvSpPr/>
            <p:nvPr/>
          </p:nvSpPr>
          <p:spPr>
            <a:xfrm>
              <a:off x="331563" y="303791"/>
              <a:ext cx="5495605" cy="166177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IN" sz="3600" dirty="0" smtClean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667000" y="1524000"/>
              <a:ext cx="755266" cy="381000"/>
              <a:chOff x="2667000" y="1524000"/>
              <a:chExt cx="755266" cy="381000"/>
            </a:xfrm>
            <a:grpFill/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2667000" y="1905000"/>
                <a:ext cx="685800" cy="0"/>
              </a:xfrm>
              <a:prstGeom prst="line">
                <a:avLst/>
              </a:prstGeom>
              <a:grpFill/>
              <a:ln w="762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3352800" y="1524000"/>
                <a:ext cx="0" cy="381000"/>
              </a:xfrm>
              <a:prstGeom prst="straightConnector1">
                <a:avLst/>
              </a:prstGeom>
              <a:grpFill/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2667000" y="1524000"/>
                <a:ext cx="0" cy="381000"/>
              </a:xfrm>
              <a:prstGeom prst="straightConnector1">
                <a:avLst/>
              </a:prstGeom>
              <a:grpFill/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736466" y="1905000"/>
                <a:ext cx="685800" cy="0"/>
              </a:xfrm>
              <a:prstGeom prst="line">
                <a:avLst/>
              </a:prstGeom>
              <a:grpFill/>
              <a:ln w="762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 rot="10800000">
              <a:off x="2299640" y="817684"/>
              <a:ext cx="1685059" cy="381000"/>
              <a:chOff x="2667000" y="1524000"/>
              <a:chExt cx="685800" cy="381000"/>
            </a:xfrm>
            <a:grpFill/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2667000" y="1905000"/>
                <a:ext cx="685800" cy="0"/>
              </a:xfrm>
              <a:prstGeom prst="line">
                <a:avLst/>
              </a:prstGeom>
              <a:grpFill/>
              <a:ln w="762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3352800" y="1524000"/>
                <a:ext cx="0" cy="381000"/>
              </a:xfrm>
              <a:prstGeom prst="straightConnector1">
                <a:avLst/>
              </a:prstGeom>
              <a:grpFill/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V="1">
                <a:off x="2667000" y="1524000"/>
                <a:ext cx="0" cy="381000"/>
              </a:xfrm>
              <a:prstGeom prst="straightConnector1">
                <a:avLst/>
              </a:prstGeom>
              <a:grpFill/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73164" y="140292"/>
              <a:ext cx="5495605" cy="6773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এই সমানুপাতটি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লক্ষ্যকর</a:t>
              </a:r>
              <a:endParaRPr lang="en-US" sz="3600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2577" y="1008183"/>
              <a:ext cx="5495605" cy="11289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৫:</a:t>
              </a:r>
              <a:r>
                <a:rPr lang="bn-IN" sz="3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১০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::</a:t>
              </a:r>
              <a:r>
                <a:rPr lang="bn-IN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১০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:২০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bn-IN" sz="32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    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             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মধ্যপদ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0" y="684212"/>
            <a:ext cx="4573119" cy="620098"/>
            <a:chOff x="762000" y="684212"/>
            <a:chExt cx="4573119" cy="620098"/>
          </a:xfrm>
        </p:grpSpPr>
        <p:sp>
          <p:nvSpPr>
            <p:cNvPr id="6" name="TextBox 5"/>
            <p:cNvSpPr txBox="1"/>
            <p:nvPr/>
          </p:nvSpPr>
          <p:spPr>
            <a:xfrm>
              <a:off x="762000" y="719535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১ম পদ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3519" y="684212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৩য়  পদ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319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7123" y="838200"/>
            <a:ext cx="6465278" cy="2209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একটি ক্রমিক সমানুপাতের ১ম ও ৩য় রাশি যথাক্রমে ৪ ও ১৬ হলে,মধ্য সমানুপাতী ও ক্রমিক সমানুপাত ণির্ণয়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1307123" y="3276600"/>
                <a:ext cx="6465277" cy="2971800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সমাধানঃ</a:t>
                </a: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আমরা জানি,</a:t>
                </a: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	মধ্যপদ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400" i="1"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রাশি</m:t>
                        </m:r>
                      </m:e>
                    </m:rad>
                  </m:oMath>
                </a14:m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400" i="1"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৪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১৬</m:t>
                        </m:r>
                      </m:e>
                    </m:rad>
                  </m:oMath>
                </a14:m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400" i="1"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৬৪</m:t>
                        </m:r>
                      </m:e>
                    </m:rad>
                  </m:oMath>
                </a14:m>
                <a:endParaRPr lang="bn-IN" sz="240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           =৮</a:t>
                </a: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ণির্ণেয় মধ্যসমানুপাতী=৮ ও ক্রমিক সমানুপাত৪:৮::৮:১৬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123" y="3276600"/>
                <a:ext cx="6465277" cy="2971800"/>
              </a:xfrm>
              <a:prstGeom prst="rect">
                <a:avLst/>
              </a:prstGeom>
              <a:blipFill rotWithShape="1">
                <a:blip r:embed="rId4"/>
                <a:stretch>
                  <a:fillRect l="-1221" b="-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124"/>
            </a:avLst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8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0" y="0"/>
            <a:ext cx="9144000" cy="6858000"/>
          </a:xfrm>
          <a:prstGeom prst="star32">
            <a:avLst>
              <a:gd name="adj" fmla="val 181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1219200"/>
            <a:ext cx="7024255" cy="144780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873" y="2895600"/>
            <a:ext cx="7024255" cy="2819400"/>
          </a:xfrm>
          <a:prstGeom prst="rect">
            <a:avLst/>
          </a:prstGeom>
          <a:gradFill>
            <a:gsLst>
              <a:gs pos="74000">
                <a:srgbClr val="00B050"/>
              </a:gs>
              <a:gs pos="94000">
                <a:srgbClr val="0087E6"/>
              </a:gs>
              <a:gs pos="50000">
                <a:srgbClr val="AB6838"/>
              </a:gs>
              <a:gs pos="41657">
                <a:srgbClr val="93664B"/>
              </a:gs>
              <a:gs pos="18000">
                <a:srgbClr val="726465"/>
              </a:gs>
              <a:gs pos="99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৩,৬,৭ এর চতুর্থ সমানুপাতী ণির্ণয় কর।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৮,৭ এবং১৪ এর ৩য় রাশি ণির্ণয় কর।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65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0" y="762000"/>
            <a:ext cx="9144000" cy="5257800"/>
          </a:xfrm>
          <a:prstGeom prst="cloudCallout">
            <a:avLst>
              <a:gd name="adj1" fmla="val -47500"/>
              <a:gd name="adj2" fmla="val 61182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bn-IN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বহুমাত্রিক অনুপাত কাকে বলে?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ক্রমিক সমানুপাতের মধ্যপদের সূত্রটি কি?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৩কেজি,৫টাকা,৬কেজি,১০টাকা এর সমানুপাত লেখ।</a:t>
            </a:r>
            <a:endParaRPr lang="en-U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9144000" cy="53339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পনির ও তপনের আয়ের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৪:৩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।তপন ও রবিনের আয়ের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৫:৪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।পনিরের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 ১২০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উক্ত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পনির,তপন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রবিন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৩০০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মিটার কাপড় কিনল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প্রদেও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৫:৩:২ </a:t>
            </a:r>
            <a:endParaRPr lang="en-US" sz="4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ক)অনুপাত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দুইটিকে ধারাবাহিক অনুপাতে প্রকাশ কর।</a:t>
            </a:r>
          </a:p>
          <a:p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খ)রবিনের টাকার পরিমান ণির্ণয় কর।</a:t>
            </a:r>
          </a:p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গ)কে কত মিটার কাপড় পাবে?</a:t>
            </a:r>
            <a:endParaRPr lang="bn-IN" sz="4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80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5791200"/>
            <a:ext cx="7661672" cy="1066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6" descr="kajur_309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1019"/>
            <a:ext cx="7661672" cy="51077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6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3399" y="533400"/>
            <a:ext cx="8229601" cy="5761405"/>
            <a:chOff x="228599" y="304800"/>
            <a:chExt cx="8963856" cy="6218605"/>
          </a:xfrm>
        </p:grpSpPr>
        <p:grpSp>
          <p:nvGrpSpPr>
            <p:cNvPr id="5" name="Group 4"/>
            <p:cNvGrpSpPr/>
            <p:nvPr/>
          </p:nvGrpSpPr>
          <p:grpSpPr>
            <a:xfrm>
              <a:off x="1307582" y="304800"/>
              <a:ext cx="7836421" cy="1219200"/>
              <a:chOff x="2734830" y="685800"/>
              <a:chExt cx="4961370" cy="12192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819400" y="685800"/>
                <a:ext cx="4876800" cy="1219200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734830" y="685801"/>
                <a:ext cx="4876801" cy="1219199"/>
              </a:xfrm>
              <a:prstGeom prst="rect">
                <a:avLst/>
              </a:prstGeom>
              <a:pattFill prst="pct70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6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পরিচিতি</a:t>
                </a:r>
                <a:endParaRPr lang="en-US" sz="6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28599" y="1524000"/>
              <a:ext cx="5814253" cy="4999405"/>
              <a:chOff x="390445" y="685800"/>
              <a:chExt cx="7367149" cy="211279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819400" y="685800"/>
                <a:ext cx="4876800" cy="1219200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90445" y="685800"/>
                <a:ext cx="7367149" cy="2112792"/>
              </a:xfrm>
              <a:prstGeom prst="rect">
                <a:avLst/>
              </a:prstGeom>
              <a:pattFill prst="pct70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শিক্ষক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পরিচিতি</a:t>
                </a:r>
                <a:endPara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মো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: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মফিজুর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রহমান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সহকারি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শিক্ষক</a:t>
                </a:r>
              </a:p>
              <a:p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খড়খড়ী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উচ্চ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বিদ্যালয়</a:t>
                </a:r>
                <a:endPara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মোবাইল নং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01733191381</a:t>
                </a:r>
                <a:endPara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Email:mofizurraj</a:t>
                </a:r>
                <a:r>
                  <a:rPr lang="en-US" sz="1600" dirty="0" err="1" smtClean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@gmail.com</a:t>
                </a:r>
                <a:endPara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042853" y="1524000"/>
              <a:ext cx="3149602" cy="4999405"/>
              <a:chOff x="2743200" y="659942"/>
              <a:chExt cx="4953000" cy="125202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819400" y="685800"/>
                <a:ext cx="4876800" cy="1219200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743200" y="659942"/>
                <a:ext cx="4876801" cy="1252025"/>
              </a:xfrm>
              <a:prstGeom prst="rect">
                <a:avLst/>
              </a:prstGeom>
              <a:pattFill prst="pct70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পাঠ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পরিচিতি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শ্রেণীঃ7ম</a:t>
                </a:r>
              </a:p>
              <a:p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বিষয়ঃগণিত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অধ্যায়ঃ২য়</a:t>
                </a:r>
                <a:endPara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পাঠঃসমানুপাত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লাভ-ক্ষতি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সময়ঃ৫০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মিঃ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তারিখঃ২৫/১২/১৯</a:t>
                </a:r>
                <a:endParaRPr lang="en-US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459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49" name="Picture 1" descr="C:\Users\UITRCE_Lab\Desktop\Md Mofizur Rah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609600"/>
            <a:ext cx="11430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6237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586179" y="218420"/>
            <a:ext cx="3048000" cy="1143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4343400" y="152400"/>
            <a:ext cx="4038600" cy="1143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"/>
            <a:ext cx="914400" cy="838200"/>
          </a:xfrm>
          <a:prstGeom prst="rect">
            <a:avLst/>
          </a:prstGeom>
        </p:spPr>
      </p:pic>
      <p:pic>
        <p:nvPicPr>
          <p:cNvPr id="5" name="Picture 4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04800"/>
            <a:ext cx="914400" cy="914400"/>
          </a:xfrm>
          <a:prstGeom prst="rect">
            <a:avLst/>
          </a:prstGeom>
        </p:spPr>
      </p:pic>
      <p:pic>
        <p:nvPicPr>
          <p:cNvPr id="6" name="Picture 5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228600"/>
            <a:ext cx="884000" cy="990600"/>
          </a:xfrm>
          <a:prstGeom prst="rect">
            <a:avLst/>
          </a:prstGeom>
        </p:spPr>
      </p:pic>
      <p:pic>
        <p:nvPicPr>
          <p:cNvPr id="7" name="Picture 6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28600"/>
            <a:ext cx="1061604" cy="864180"/>
          </a:xfrm>
          <a:prstGeom prst="rect">
            <a:avLst/>
          </a:prstGeom>
        </p:spPr>
      </p:pic>
      <p:pic>
        <p:nvPicPr>
          <p:cNvPr id="8" name="Picture 7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304800"/>
            <a:ext cx="914399" cy="8440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838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762001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166687" y="1361420"/>
            <a:ext cx="8763000" cy="2209800"/>
          </a:xfrm>
          <a:prstGeom prst="flowChartProcess">
            <a:avLst/>
          </a:prstGeom>
          <a:noFill/>
          <a:ln w="76200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1447801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দুইটি ঘরের আপেলের সংখ্যা কি তুলনা করা যায়?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Blip>
                <a:blip r:embed="rId5"/>
              </a:buBlip>
            </a:pP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8288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 বা ততোধিক রাশির তুলনা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একক ও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সমজাতীয় রাশি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 তাকে কি বলে?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4800" y="1457144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হ্যাঁ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12973" y="236219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অনুপাত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654773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6"/>
              </a:buBlip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দুইটি ঘরের আপেলের অনুপাত কত?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228600" y="3733800"/>
            <a:ext cx="762000" cy="1143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447800" y="3733800"/>
            <a:ext cx="13716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/>
          <p:cNvSpPr/>
          <p:nvPr/>
        </p:nvSpPr>
        <p:spPr>
          <a:xfrm>
            <a:off x="3733800" y="3733800"/>
            <a:ext cx="2362200" cy="1295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6477000" y="3733800"/>
            <a:ext cx="2514600" cy="1295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f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8557" y="3733800"/>
            <a:ext cx="1224643" cy="1143000"/>
          </a:xfrm>
          <a:prstGeom prst="rect">
            <a:avLst/>
          </a:prstGeom>
        </p:spPr>
      </p:pic>
      <p:pic>
        <p:nvPicPr>
          <p:cNvPr id="22" name="Picture 21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267200"/>
            <a:ext cx="744187" cy="533400"/>
          </a:xfrm>
          <a:prstGeom prst="rect">
            <a:avLst/>
          </a:prstGeom>
        </p:spPr>
      </p:pic>
      <p:pic>
        <p:nvPicPr>
          <p:cNvPr id="23" name="Picture 22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733800"/>
            <a:ext cx="762000" cy="533400"/>
          </a:xfrm>
          <a:prstGeom prst="rect">
            <a:avLst/>
          </a:prstGeom>
        </p:spPr>
      </p:pic>
      <p:pic>
        <p:nvPicPr>
          <p:cNvPr id="24" name="Picture 23" descr="aa1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0" y="3733800"/>
            <a:ext cx="1130374" cy="1200150"/>
          </a:xfrm>
          <a:prstGeom prst="rect">
            <a:avLst/>
          </a:prstGeom>
        </p:spPr>
      </p:pic>
      <p:pic>
        <p:nvPicPr>
          <p:cNvPr id="25" name="Picture 24" descr="aa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53001" y="3733800"/>
            <a:ext cx="1030574" cy="1295399"/>
          </a:xfrm>
          <a:prstGeom prst="rect">
            <a:avLst/>
          </a:prstGeom>
        </p:spPr>
      </p:pic>
      <p:pic>
        <p:nvPicPr>
          <p:cNvPr id="26" name="Picture 25" descr="f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3200" y="3810000"/>
            <a:ext cx="1066800" cy="947737"/>
          </a:xfrm>
          <a:prstGeom prst="rect">
            <a:avLst/>
          </a:prstGeom>
        </p:spPr>
      </p:pic>
      <p:pic>
        <p:nvPicPr>
          <p:cNvPr id="27" name="Picture 26" descr="f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3813464"/>
            <a:ext cx="1309687" cy="972952"/>
          </a:xfrm>
          <a:prstGeom prst="rect">
            <a:avLst/>
          </a:prstGeom>
        </p:spPr>
      </p:pic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7113160"/>
              </p:ext>
            </p:extLst>
          </p:nvPr>
        </p:nvGraphicFramePr>
        <p:xfrm>
          <a:off x="3079173" y="3838575"/>
          <a:ext cx="533399" cy="990600"/>
        </p:xfrm>
        <a:graphic>
          <a:graphicData uri="http://schemas.openxmlformats.org/presentationml/2006/ole">
            <p:oleObj spid="_x0000_s1080" name="Equation" r:id="rId10" imgW="190440" imgH="330120" progId="Equation.3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066800" y="3962400"/>
          <a:ext cx="381000" cy="762000"/>
        </p:xfrm>
        <a:graphic>
          <a:graphicData uri="http://schemas.openxmlformats.org/presentationml/2006/ole">
            <p:oleObj spid="_x0000_s1081" name="Equation" r:id="rId11" imgW="101556" imgH="330057" progId="Equation.3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172200" y="3962400"/>
          <a:ext cx="228600" cy="838200"/>
        </p:xfrm>
        <a:graphic>
          <a:graphicData uri="http://schemas.openxmlformats.org/presentationml/2006/ole">
            <p:oleObj spid="_x0000_s1082" name="Equation" r:id="rId12" imgW="101556" imgH="330057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315200" y="2895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2  3</a:t>
            </a:r>
            <a:endParaRPr lang="en-US" sz="3600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7696200" y="3048000"/>
          <a:ext cx="177800" cy="304800"/>
        </p:xfrm>
        <a:graphic>
          <a:graphicData uri="http://schemas.openxmlformats.org/presentationml/2006/ole">
            <p:oleObj spid="_x0000_s1083" name="Equation" r:id="rId13" imgW="101556" imgH="330057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38200" y="54102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1200" y="54102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সমানুপাত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071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31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200" y="2133600"/>
            <a:ext cx="6705600" cy="26776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tIns="0" bIns="640080" rtlCol="0" anchor="t" anchorCtr="0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endParaRPr lang="bn-BD" sz="6600" dirty="0" smtClean="0">
              <a:solidFill>
                <a:srgbClr val="00B0F0"/>
              </a:solidFill>
            </a:endParaRPr>
          </a:p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সমানুপাত</a:t>
            </a:r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4166755" y="76200"/>
            <a:ext cx="990600" cy="990600"/>
          </a:xfrm>
          <a:prstGeom prst="star5">
            <a:avLst>
              <a:gd name="adj" fmla="val 15303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8066809" y="76200"/>
            <a:ext cx="990600" cy="990600"/>
          </a:xfrm>
          <a:prstGeom prst="star5">
            <a:avLst>
              <a:gd name="adj" fmla="val 1771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152400" y="76200"/>
            <a:ext cx="990600" cy="990600"/>
          </a:xfrm>
          <a:prstGeom prst="star5">
            <a:avLst>
              <a:gd name="adj" fmla="val 15303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28600" y="5791200"/>
            <a:ext cx="990600" cy="990600"/>
          </a:xfrm>
          <a:prstGeom prst="star5">
            <a:avLst>
              <a:gd name="adj" fmla="val 1518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8066809" y="5791200"/>
            <a:ext cx="990600" cy="990600"/>
          </a:xfrm>
          <a:prstGeom prst="star5">
            <a:avLst>
              <a:gd name="adj" fmla="val 1771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4166755" y="5791200"/>
            <a:ext cx="990600" cy="990600"/>
          </a:xfrm>
          <a:prstGeom prst="star5">
            <a:avLst>
              <a:gd name="adj" fmla="val 1771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Quad Arrow 17"/>
          <p:cNvSpPr/>
          <p:nvPr/>
        </p:nvSpPr>
        <p:spPr>
          <a:xfrm>
            <a:off x="-38516" y="2667000"/>
            <a:ext cx="1216152" cy="1216152"/>
          </a:xfrm>
          <a:prstGeom prst="quadArrow">
            <a:avLst>
              <a:gd name="adj1" fmla="val 20506"/>
              <a:gd name="adj2" fmla="val 29334"/>
              <a:gd name="adj3" fmla="val 1383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Quad Arrow 18"/>
          <p:cNvSpPr/>
          <p:nvPr/>
        </p:nvSpPr>
        <p:spPr>
          <a:xfrm>
            <a:off x="7974815" y="2483352"/>
            <a:ext cx="1216152" cy="1216152"/>
          </a:xfrm>
          <a:prstGeom prst="quadArrow">
            <a:avLst>
              <a:gd name="adj1" fmla="val 20506"/>
              <a:gd name="adj2" fmla="val 29334"/>
              <a:gd name="adj3" fmla="val 1383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5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0" y="0"/>
            <a:ext cx="9144000" cy="685800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1316182"/>
            <a:ext cx="7620000" cy="411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সমানুপাত কি বলতে পারবে।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বহুমাত্রিক অনুপাত ব্যাখ্যা করতে পারবে।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 বাহিক অনুপাত ব্যাখ্যা করতে পারবে।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সমানুপাত সংক্রান্ত সমস্যার সমাধান করতে পারবে।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8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066802" y="284285"/>
            <a:ext cx="7010400" cy="2819400"/>
          </a:xfrm>
          <a:prstGeom prst="cube">
            <a:avLst>
              <a:gd name="adj" fmla="val 3679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1066800" y="2667000"/>
            <a:ext cx="6005948" cy="990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=৮সেঃমিঃ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8275457">
            <a:off x="6776043" y="646193"/>
            <a:ext cx="1798711" cy="842886"/>
          </a:xfrm>
          <a:prstGeom prst="rightArrow">
            <a:avLst>
              <a:gd name="adj1" fmla="val 45965"/>
              <a:gd name="adj2" fmla="val 44100"/>
            </a:avLst>
          </a:prstGeom>
          <a:solidFill>
            <a:srgbClr val="FF0000"/>
          </a:solidFill>
          <a:ln w="25400"/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=৫সেঃমিঃ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419098" y="1638303"/>
            <a:ext cx="1600201" cy="914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=৬সেঃমিঃ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2" y="3657600"/>
            <a:ext cx="6005946" cy="5818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দৈর্ঘ্যঃপ্রস্থঃউচ্চতা=৮:৫:৬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4343400"/>
            <a:ext cx="6005948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এই অনুপাতের নাম কি?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953000"/>
            <a:ext cx="6005948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বহুরাশিক অনুপাত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38800"/>
            <a:ext cx="9144000" cy="7689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ততধিক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অনুপাতকে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বহুরাশিক অনুপাত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3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88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913" y="722745"/>
            <a:ext cx="5580091" cy="308725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২৫: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::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:২০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3023503" y="1600200"/>
            <a:ext cx="923024" cy="458744"/>
            <a:chOff x="3943385" y="1904999"/>
            <a:chExt cx="923024" cy="533401"/>
          </a:xfrm>
        </p:grpSpPr>
        <p:sp>
          <p:nvSpPr>
            <p:cNvPr id="4" name="Bent-Up Arrow 3"/>
            <p:cNvSpPr/>
            <p:nvPr/>
          </p:nvSpPr>
          <p:spPr>
            <a:xfrm>
              <a:off x="3962400" y="1905000"/>
              <a:ext cx="904009" cy="533400"/>
            </a:xfrm>
            <a:prstGeom prst="bentUpArrow">
              <a:avLst>
                <a:gd name="adj1" fmla="val 25000"/>
                <a:gd name="adj2" fmla="val 12012"/>
                <a:gd name="adj3" fmla="val 3441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Up Arrow 6"/>
            <p:cNvSpPr/>
            <p:nvPr/>
          </p:nvSpPr>
          <p:spPr>
            <a:xfrm>
              <a:off x="3943385" y="1904999"/>
              <a:ext cx="245848" cy="5334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16110" y="2440419"/>
            <a:ext cx="2240211" cy="841468"/>
            <a:chOff x="3463636" y="2131937"/>
            <a:chExt cx="2240211" cy="1068463"/>
          </a:xfrm>
          <a:solidFill>
            <a:srgbClr val="00B0F0"/>
          </a:solidFill>
        </p:grpSpPr>
        <p:sp>
          <p:nvSpPr>
            <p:cNvPr id="11" name="Up Arrow 10"/>
            <p:cNvSpPr/>
            <p:nvPr/>
          </p:nvSpPr>
          <p:spPr>
            <a:xfrm>
              <a:off x="5328424" y="2131937"/>
              <a:ext cx="375423" cy="978408"/>
            </a:xfrm>
            <a:prstGeom prst="upArrow">
              <a:avLst>
                <a:gd name="adj1" fmla="val 50000"/>
                <a:gd name="adj2" fmla="val 50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3463636" y="2147454"/>
              <a:ext cx="375424" cy="990600"/>
            </a:xfrm>
            <a:prstGeom prst="upArrow">
              <a:avLst>
                <a:gd name="adj1" fmla="val 50000"/>
                <a:gd name="adj2" fmla="val 561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3505200" y="2860964"/>
              <a:ext cx="2192066" cy="339436"/>
            </a:xfrm>
            <a:prstGeom prst="left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70771" y="872836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মধ্য রাশি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0771" y="3281887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প্রান্তিয় রাশি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96982"/>
            <a:ext cx="9156226" cy="6670964"/>
            <a:chOff x="0" y="96982"/>
            <a:chExt cx="9156226" cy="6670964"/>
          </a:xfr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grpSpPr>
        <p:sp>
          <p:nvSpPr>
            <p:cNvPr id="3" name="Down Ribbon 2"/>
            <p:cNvSpPr/>
            <p:nvPr/>
          </p:nvSpPr>
          <p:spPr>
            <a:xfrm>
              <a:off x="0" y="96982"/>
              <a:ext cx="9144000" cy="457200"/>
            </a:xfrm>
            <a:prstGeom prst="ribbon">
              <a:avLst>
                <a:gd name="adj1" fmla="val 33333"/>
                <a:gd name="adj2" fmla="val 50000"/>
              </a:avLst>
            </a:prstGeom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wn Ribbon 15"/>
            <p:cNvSpPr/>
            <p:nvPr/>
          </p:nvSpPr>
          <p:spPr>
            <a:xfrm>
              <a:off x="12226" y="6310746"/>
              <a:ext cx="9144000" cy="457200"/>
            </a:xfrm>
            <a:prstGeom prst="ribbon">
              <a:avLst>
                <a:gd name="adj1" fmla="val 33333"/>
                <a:gd name="adj2" fmla="val 50000"/>
              </a:avLst>
            </a:prstGeom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eft-Right Arrow 5"/>
            <p:cNvSpPr/>
            <p:nvPr/>
          </p:nvSpPr>
          <p:spPr>
            <a:xfrm>
              <a:off x="8839200" y="722745"/>
              <a:ext cx="304800" cy="5356433"/>
            </a:xfrm>
            <a:prstGeom prst="left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149143" y="722745"/>
              <a:ext cx="304800" cy="5356434"/>
            </a:xfrm>
            <a:prstGeom prst="left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698026" y="4005262"/>
                <a:ext cx="5573978" cy="2073917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num>
                      <m:den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৪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র্থ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den>
                    </m:f>
                  </m:oMath>
                </a14:m>
                <a:endPara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১</m:t>
                    </m:r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ম</m:t>
                    </m:r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রা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শি</m:t>
                    </m:r>
                    <m:r>
                      <a:rPr lang="bn-IN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৪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র্থ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রাশি</m:t>
                    </m:r>
                  </m:oMath>
                </a14:m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28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bn-IN" sz="280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২</m:t>
                    </m:r>
                    <m:r>
                      <a:rPr lang="bn-IN" sz="2800" b="0" i="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য়</m:t>
                    </m:r>
                    <m:r>
                      <a:rPr lang="bn-IN" sz="2800" b="0" i="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28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রা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শি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৩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য়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রাশি</m:t>
                    </m:r>
                  </m:oMath>
                </a14:m>
                <a:endPara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বা,৪র্থ রাশি=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রাশি</m:t>
                        </m:r>
                      </m:num>
                      <m:den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den>
                    </m:f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26" y="4005262"/>
                <a:ext cx="5573978" cy="2073917"/>
              </a:xfrm>
              <a:prstGeom prst="rect">
                <a:avLst/>
              </a:prstGeom>
              <a:blipFill rotWithShape="1">
                <a:blip r:embed="rId5"/>
                <a:stretch>
                  <a:fillRect r="-654" b="-2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6400800" y="722745"/>
            <a:ext cx="2362200" cy="415405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সমানুপাতের তিনটি রাশি জানা থাকলে চতুর্থ রাশি ণির্ণয় করা যায়।এই ৪র্থ রাশি ণির্ণয় করার পদ্ধতিকে কি বলে?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0800" y="5105400"/>
            <a:ext cx="2362200" cy="97377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ত্রৈরাশিক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93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9" grpId="0"/>
      <p:bldP spid="9" grpId="0" animBg="1"/>
      <p:bldP spid="18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92314"/>
            <a:ext cx="8839200" cy="3250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সোহাগ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দোকান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চিপসের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প্যাকেট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কেজি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লবণ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কিনল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চিপসের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দামের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=২৫:১০বা৫:২</a:t>
            </a:r>
          </a:p>
          <a:p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সোহাগের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৭০।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২০জন।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=৫০:২০বা৫:২</a:t>
            </a: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" y="5029201"/>
            <a:ext cx="8825345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৪টি রাশির ১ম ও ২য় রাশির অনুপাত এবং ৩য় ও ৪র্থ রাশির অনুপাত পরস্পর সমান হলে তাকে সমানুপাত বলে।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7086600"/>
          </a:xfrm>
          <a:prstGeom prst="frame">
            <a:avLst>
              <a:gd name="adj1" fmla="val 2334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6878782" y="1065752"/>
            <a:ext cx="838200" cy="838200"/>
          </a:xfrm>
          <a:prstGeom prst="blockArc">
            <a:avLst>
              <a:gd name="adj1" fmla="val 406543"/>
              <a:gd name="adj2" fmla="val 20189131"/>
              <a:gd name="adj3" fmla="val 43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lock Arc 5"/>
          <p:cNvSpPr/>
          <p:nvPr/>
        </p:nvSpPr>
        <p:spPr>
          <a:xfrm>
            <a:off x="7190509" y="2559627"/>
            <a:ext cx="914400" cy="914400"/>
          </a:xfrm>
          <a:prstGeom prst="blockArc">
            <a:avLst>
              <a:gd name="adj1" fmla="val 406543"/>
              <a:gd name="adj2" fmla="val 20189131"/>
              <a:gd name="adj3" fmla="val 43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258818"/>
            <a:ext cx="88392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সমানুপাতের প্রত্যেক রাশিকে সমানুপাতী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545" y="3620869"/>
            <a:ext cx="88392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উভয়ক্ষেত্রে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306669"/>
            <a:ext cx="8839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অর্থাৎ ১ম রাশিঃ২য় রাশিঃ=৩য় রাশিঃ৪র্থ রাশি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13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863" y="457200"/>
            <a:ext cx="8153400" cy="1752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Ins="0" rtlCol="0" anchor="t" anchorCtr="0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পুত্রঃপিতা=১৫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৪১</a:t>
            </a: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পিতাঃদাদা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=৪১:৬৫</a:t>
            </a: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করলে-পুত্রঃপিতাঃদাদা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=১৫:৪১:৬৫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863" y="2424545"/>
            <a:ext cx="8153400" cy="1080655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অনুপাতের নাম কি?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863" y="3719945"/>
            <a:ext cx="8153400" cy="1080655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ধারাবাহিক অনুপাত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863" y="5029200"/>
            <a:ext cx="8153400" cy="137160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অনুপাতকে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ধারাবাহিক অনুপা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্তে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রুপান্তরের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উত্তররাশি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২য়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অ্নুপাতের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তের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করত্যে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2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41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462</Words>
  <Application>Microsoft Office PowerPoint</Application>
  <PresentationFormat>On-screen Show (4:3)</PresentationFormat>
  <Paragraphs>91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UITRCE_Lab</cp:lastModifiedBy>
  <cp:revision>89</cp:revision>
  <dcterms:created xsi:type="dcterms:W3CDTF">2019-12-26T09:53:04Z</dcterms:created>
  <dcterms:modified xsi:type="dcterms:W3CDTF">2020-02-03T04:03:58Z</dcterms:modified>
</cp:coreProperties>
</file>