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Lst>
  <p:notesMasterIdLst>
    <p:notesMasterId r:id="rId23"/>
  </p:notesMasterIdLst>
  <p:sldIdLst>
    <p:sldId id="290" r:id="rId5"/>
    <p:sldId id="259" r:id="rId6"/>
    <p:sldId id="273" r:id="rId7"/>
    <p:sldId id="267" r:id="rId8"/>
    <p:sldId id="260" r:id="rId9"/>
    <p:sldId id="272" r:id="rId10"/>
    <p:sldId id="277" r:id="rId11"/>
    <p:sldId id="276" r:id="rId12"/>
    <p:sldId id="279" r:id="rId13"/>
    <p:sldId id="282" r:id="rId14"/>
    <p:sldId id="281" r:id="rId15"/>
    <p:sldId id="280" r:id="rId16"/>
    <p:sldId id="283" r:id="rId17"/>
    <p:sldId id="284" r:id="rId18"/>
    <p:sldId id="285" r:id="rId19"/>
    <p:sldId id="287" r:id="rId20"/>
    <p:sldId id="288"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79" autoAdjust="0"/>
  </p:normalViewPr>
  <p:slideViewPr>
    <p:cSldViewPr>
      <p:cViewPr varScale="1">
        <p:scale>
          <a:sx n="56" d="100"/>
          <a:sy n="56" d="100"/>
        </p:scale>
        <p:origin x="1722" y="78"/>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D7C17-3F41-4208-A78A-0412880AAA0C}" type="datetimeFigureOut">
              <a:rPr lang="en-US" smtClean="0"/>
              <a:pPr/>
              <a:t>25-Sep-19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94D75-8F55-4EF9-847C-4B894A1C668C}" type="slidenum">
              <a:rPr lang="en-US" smtClean="0"/>
              <a:pPr/>
              <a:t>‹#›</a:t>
            </a:fld>
            <a:endParaRPr lang="en-US"/>
          </a:p>
        </p:txBody>
      </p:sp>
    </p:spTree>
    <p:extLst>
      <p:ext uri="{BB962C8B-B14F-4D97-AF65-F5344CB8AC3E}">
        <p14:creationId xmlns:p14="http://schemas.microsoft.com/office/powerpoint/2010/main" val="82011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স্বাগতম দ্বারা সকল শিক্ষার্থীর</a:t>
            </a:r>
            <a:r>
              <a:rPr lang="bn-IN" baseline="0" dirty="0" smtClean="0"/>
              <a:t> দৃষ্টি আকর্ষন করা যেতে পারে।</a:t>
            </a:r>
            <a:endParaRPr lang="en-US" dirty="0"/>
          </a:p>
        </p:txBody>
      </p:sp>
      <p:sp>
        <p:nvSpPr>
          <p:cNvPr id="4" name="Slide Number Placeholder 3"/>
          <p:cNvSpPr>
            <a:spLocks noGrp="1"/>
          </p:cNvSpPr>
          <p:nvPr>
            <p:ph type="sldNum" sz="quarter" idx="10"/>
          </p:nvPr>
        </p:nvSpPr>
        <p:spPr/>
        <p:txBody>
          <a:bodyPr/>
          <a:lstStyle/>
          <a:p>
            <a:fld id="{0E5044A7-1F3D-497C-BAD0-008CB901103C}" type="slidenum">
              <a:rPr lang="en-US" smtClean="0"/>
              <a:t>1</a:t>
            </a:fld>
            <a:endParaRPr lang="en-US"/>
          </a:p>
        </p:txBody>
      </p:sp>
    </p:spTree>
    <p:extLst>
      <p:ext uri="{BB962C8B-B14F-4D97-AF65-F5344CB8AC3E}">
        <p14:creationId xmlns:p14="http://schemas.microsoft.com/office/powerpoint/2010/main" val="347257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দলগত কাজের পূর্ব</a:t>
            </a:r>
            <a:r>
              <a:rPr lang="bn-BD" baseline="0" dirty="0" smtClean="0"/>
              <a:t> প্রস্তুতিমূলক</a:t>
            </a:r>
            <a:r>
              <a:rPr lang="bn-BD" dirty="0" smtClean="0"/>
              <a:t>ভিডিওটি প্রদর্শনের</a:t>
            </a:r>
            <a:r>
              <a:rPr lang="bn-BD" baseline="0" dirty="0" smtClean="0"/>
              <a:t> সময় শিক্ষার্থীদের মনোযোগ আকর্ষণ করতে পারেন। </a:t>
            </a:r>
            <a:r>
              <a:rPr lang="bn-BD" dirty="0" smtClean="0"/>
              <a:t>এখানে শিক্ষার্থীরা</a:t>
            </a:r>
            <a:r>
              <a:rPr lang="bn-BD" baseline="0" dirty="0" smtClean="0"/>
              <a:t> দলগতভাবে  হাতে কলমে কাজ করে  বায়ু সাপেক্ষে কাঁচের প্রতিসরণাঙ্ক নির্ণয় করার প্রক্রিয়াটি দেখবে। তবে বিষয় শিক্ষক ইচ্ছে করলে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11</a:t>
            </a:fld>
            <a:endParaRPr lang="en-US"/>
          </a:p>
        </p:txBody>
      </p:sp>
    </p:spTree>
    <p:extLst>
      <p:ext uri="{BB962C8B-B14F-4D97-AF65-F5344CB8AC3E}">
        <p14:creationId xmlns:p14="http://schemas.microsoft.com/office/powerpoint/2010/main" val="239016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শিক্ষার্থীদের কয়েকটি সুবিধাজনক দলে ভাগ করে প্রত্যেক দলে একটুকরো সাদা কাগজ</a:t>
            </a:r>
            <a:r>
              <a:rPr lang="en-US" baseline="0" dirty="0" smtClean="0"/>
              <a:t>, </a:t>
            </a:r>
            <a:r>
              <a:rPr lang="bn-BD" baseline="0" dirty="0" smtClean="0"/>
              <a:t>কাঠের বোর্ড ও একটি আয়তাকার কাচফলক সরবরাহ করতে পারেন।</a:t>
            </a:r>
            <a:r>
              <a:rPr lang="bn-BD" dirty="0" smtClean="0"/>
              <a:t>এখানে শিক্ষার্থীরা</a:t>
            </a:r>
            <a:r>
              <a:rPr lang="bn-BD" baseline="0" dirty="0" smtClean="0"/>
              <a:t>  হাতে কলমে কাজ করে বায়ু সাপেক্ষে কাঁচের প্রতিসরণাঙ্ক নির্ণয় করার প্রক্রিয়াটি সম্পন্ন করবে।  আশা করি বিষয় শিক্ষক শ্রেণিকক্ষে প্রয়োজনীয় উপকরণ সরবরাহ করে শিক্ষার্থীদের সক্রিয় অংশ গ্রহণে একাজটি করতে দেবেন। তবে   শ্রেণিকক্ষে প্রয়োজনীয় উপকরণ </a:t>
            </a:r>
            <a:r>
              <a:rPr lang="en-US" baseline="0" dirty="0" smtClean="0"/>
              <a:t> </a:t>
            </a:r>
            <a:r>
              <a:rPr lang="bn-BD" baseline="0" dirty="0" smtClean="0"/>
              <a:t>সরবরাহ করে একাজটি করার সময়  এ স্লাইডটি হাইড করে অথবা মুছে ফেলতে পারেন।</a:t>
            </a:r>
            <a:endParaRPr lang="en-US" dirty="0" smtClean="0"/>
          </a:p>
        </p:txBody>
      </p:sp>
      <p:sp>
        <p:nvSpPr>
          <p:cNvPr id="4" name="Slide Number Placeholder 3"/>
          <p:cNvSpPr>
            <a:spLocks noGrp="1"/>
          </p:cNvSpPr>
          <p:nvPr>
            <p:ph type="sldNum" sz="quarter" idx="10"/>
          </p:nvPr>
        </p:nvSpPr>
        <p:spPr/>
        <p:txBody>
          <a:bodyPr/>
          <a:lstStyle/>
          <a:p>
            <a:fld id="{49194D75-8F55-4EF9-847C-4B894A1C668C}" type="slidenum">
              <a:rPr lang="en-US" smtClean="0"/>
              <a:pPr/>
              <a:t>12</a:t>
            </a:fld>
            <a:endParaRPr lang="en-US"/>
          </a:p>
        </p:txBody>
      </p:sp>
    </p:spTree>
    <p:extLst>
      <p:ext uri="{BB962C8B-B14F-4D97-AF65-F5344CB8AC3E}">
        <p14:creationId xmlns:p14="http://schemas.microsoft.com/office/powerpoint/2010/main" val="61392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শিক্ষার্থীদের প্রাপ্ত উপাত্ত উপস্থাপনের জন্য স্লাইডে উল্লেখিত ছকটি ব্যবহার করতে পারেন। এখান থেকে শিক্ষার্থীরা দেখবে বিভিন্ন দলের আপতন ও প্রতিসরণ কোণের মান ভিন্ন ভিন্ন হলেও দুইটি মাধ্যমের জন্য নির্দিষ্ট বর্ণের আলোর জন্য প্রতিসরণাংকের মান একই।</a:t>
            </a:r>
            <a:endParaRPr lang="en-US" dirty="0" smtClean="0"/>
          </a:p>
        </p:txBody>
      </p:sp>
      <p:sp>
        <p:nvSpPr>
          <p:cNvPr id="4" name="Slide Number Placeholder 3"/>
          <p:cNvSpPr>
            <a:spLocks noGrp="1"/>
          </p:cNvSpPr>
          <p:nvPr>
            <p:ph type="sldNum" sz="quarter" idx="10"/>
          </p:nvPr>
        </p:nvSpPr>
        <p:spPr/>
        <p:txBody>
          <a:bodyPr/>
          <a:lstStyle/>
          <a:p>
            <a:fld id="{49194D75-8F55-4EF9-847C-4B894A1C668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9666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এখানে উল্লেখিত</a:t>
            </a:r>
            <a:r>
              <a:rPr lang="bn-BD" baseline="0" dirty="0" smtClean="0"/>
              <a:t> ছবি ও প্রশ্নোত্তরের  মাধ্যমে </a:t>
            </a:r>
            <a:r>
              <a:rPr lang="bn-BD" sz="1200" dirty="0" smtClean="0">
                <a:latin typeface="NikoshBAN" pitchFamily="2" charset="0"/>
                <a:cs typeface="NikoshBAN" pitchFamily="2" charset="0"/>
              </a:rPr>
              <a:t>আলোক রশ্মি বায়ু মাধ্যম থেকে কাঁচ মাধ্যমে প্রবেশের সময় বেঁকে যাচ্ছে কেনো তার কারণ ব্যাখ্যা</a:t>
            </a:r>
            <a:r>
              <a:rPr lang="bn-BD" sz="1200" baseline="0" dirty="0" smtClean="0">
                <a:latin typeface="NikoshBAN" pitchFamily="2" charset="0"/>
                <a:cs typeface="NikoshBAN" pitchFamily="2" charset="0"/>
              </a:rPr>
              <a:t> করতে পারেন। অর্থাৎ আলোর গতি বেগ মাধ্যমের ঘনত্বের উপর নির্ভর করে যার ফলে এধরনের ঘটনা ঘটে। </a:t>
            </a:r>
            <a:r>
              <a:rPr lang="bn-BD" baseline="0" dirty="0" smtClean="0"/>
              <a:t>তবে বিষয় শিক্ষক ইচ্ছে করলে স্লাইডে উল্লেখিত প্রশ্ন মুছে নিজেই জিজ্ঞেস করতে পারেন অথবা নিজের মত করে অন্য কোনো যুক্তিযুক্ত উপায়ও অবলম্বন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9194D75-8F55-4EF9-847C-4B894A1C668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87801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15</a:t>
            </a:fld>
            <a:endParaRPr lang="en-US"/>
          </a:p>
        </p:txBody>
      </p:sp>
    </p:spTree>
    <p:extLst>
      <p:ext uri="{BB962C8B-B14F-4D97-AF65-F5344CB8AC3E}">
        <p14:creationId xmlns:p14="http://schemas.microsoft.com/office/powerpoint/2010/main" val="354828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16</a:t>
            </a:fld>
            <a:endParaRPr lang="en-US"/>
          </a:p>
        </p:txBody>
      </p:sp>
    </p:spTree>
    <p:extLst>
      <p:ext uri="{BB962C8B-B14F-4D97-AF65-F5344CB8AC3E}">
        <p14:creationId xmlns:p14="http://schemas.microsoft.com/office/powerpoint/2010/main" val="207193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17</a:t>
            </a:fld>
            <a:endParaRPr lang="en-US"/>
          </a:p>
        </p:txBody>
      </p:sp>
    </p:spTree>
    <p:extLst>
      <p:ext uri="{BB962C8B-B14F-4D97-AF65-F5344CB8AC3E}">
        <p14:creationId xmlns:p14="http://schemas.microsoft.com/office/powerpoint/2010/main" val="160197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স্লাইডে প্রদর্শিত ছবিটি দেখিয়ে উল্লেখিত প্রশ্নটি করে</a:t>
            </a:r>
            <a:r>
              <a:rPr lang="en-US" baseline="0" dirty="0" smtClean="0"/>
              <a:t> </a:t>
            </a:r>
            <a:r>
              <a:rPr lang="bn-BD" baseline="0" dirty="0" smtClean="0"/>
              <a:t>ছবির উপর ক্লিক করে ভিডিওটি দেখিয়ে নিচের প্রশ্নগুলো করতে পারেনঃ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কাপে পানি ঢালার পূর্বে কয়েনটি দেখা যাচ্ছিলো না কেনো?   সম্ভাব্য উত্তরঃ কয়েনটি দৃষ্টিসীমার বাইরে ছিলো।</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দৃষ্টিসীমার বাইরে থাকা কয়েনটি পানি ঢালার সাথে সাথে  দেখা যাচ্ছে কেনো? সম্ভাব্য উত্তরঃ আলোর প্রতিসরণের জন্য।</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তবে বিষয় শিক্ষক  ভিন্ন উপায়েও এ  কাজটি করতে পারেন</a:t>
            </a:r>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3</a:t>
            </a:fld>
            <a:endParaRPr lang="en-US"/>
          </a:p>
        </p:txBody>
      </p:sp>
    </p:spTree>
    <p:extLst>
      <p:ext uri="{BB962C8B-B14F-4D97-AF65-F5344CB8AC3E}">
        <p14:creationId xmlns:p14="http://schemas.microsoft.com/office/powerpoint/2010/main" val="94257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4</a:t>
            </a:fld>
            <a:endParaRPr lang="en-US"/>
          </a:p>
        </p:txBody>
      </p:sp>
    </p:spTree>
    <p:extLst>
      <p:ext uri="{BB962C8B-B14F-4D97-AF65-F5344CB8AC3E}">
        <p14:creationId xmlns:p14="http://schemas.microsoft.com/office/powerpoint/2010/main" val="302585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6464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শিক্ষার্থীদের কয়েকটি সুবিধাজনক দলে ভাগ করে প্রত্যেক দলে একটুকরো সাদা কাগজ ও একটি আয়তাকার কাচফলক সরবরাহ করতে পারেন।</a:t>
            </a:r>
            <a:r>
              <a:rPr lang="bn-BD" dirty="0" smtClean="0"/>
              <a:t>এখানে শিক্ষার্থীরা</a:t>
            </a:r>
            <a:r>
              <a:rPr lang="bn-BD" baseline="0" dirty="0" smtClean="0"/>
              <a:t>  হাতে কলমে দেখার চেষ্টা করবে সাদা কাগজে পাশাপাশি দুটো কালো বৃত্তের একটির উপর কাচফলক রাখলে সেখানে বৃত্তটি অন্যটির চেয়ে কিছুটা উপরে দেখায় । আশা করি বিষয় শিক্ষক শ্রেণিকক্ষে প্রয়োজনীয় উপকরণ সরবরাহ করে শিক্ষার্থীদের সক্রিয় অংশ গ্রহণে একাজটি করতে দেবেন। তবে   শ্রেণিকক্ষে প্রয়োজনীয় উপকরণ সরবরাহ করে একাজটি করার সময়  এ স্লাইডটি হাইড করে অথবা মুছে ফেলতে পারেন। আর শ্রেণিকক্ষে প্রয়োজনীয় উপকরণ  সরবরাহ করতে না পারলে সংশ্লিষ্ট ঘটনাটি এই স্লাইড ব্যবহার করে  প্রাসঙ্গিক প্রশ্নোত্তরের মাধ্যমে উপস্থাপ </a:t>
            </a:r>
            <a:r>
              <a:rPr lang="bn-BD" dirty="0" smtClean="0"/>
              <a:t>করতে পারেন।</a:t>
            </a:r>
            <a:endParaRPr lang="en-US" dirty="0" smtClean="0"/>
          </a:p>
        </p:txBody>
      </p:sp>
      <p:sp>
        <p:nvSpPr>
          <p:cNvPr id="4" name="Slide Number Placeholder 3"/>
          <p:cNvSpPr>
            <a:spLocks noGrp="1"/>
          </p:cNvSpPr>
          <p:nvPr>
            <p:ph type="sldNum" sz="quarter" idx="10"/>
          </p:nvPr>
        </p:nvSpPr>
        <p:spPr/>
        <p:txBody>
          <a:bodyPr/>
          <a:lstStyle/>
          <a:p>
            <a:fld id="{49194D75-8F55-4EF9-847C-4B894A1C668C}" type="slidenum">
              <a:rPr lang="en-US" smtClean="0"/>
              <a:pPr/>
              <a:t>6</a:t>
            </a:fld>
            <a:endParaRPr lang="en-US"/>
          </a:p>
        </p:txBody>
      </p:sp>
    </p:spTree>
    <p:extLst>
      <p:ext uri="{BB962C8B-B14F-4D97-AF65-F5344CB8AC3E}">
        <p14:creationId xmlns:p14="http://schemas.microsoft.com/office/powerpoint/2010/main" val="290697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 </a:t>
            </a:r>
            <a:r>
              <a:rPr lang="bn-BD" baseline="0" dirty="0" smtClean="0"/>
              <a:t>শিক্ষার্থীদের সক্রিয় অংশ গ্রহণে পূর্বের স্লাইডের ঘটনাটির কারণ বোর্ডে রেখাচিত্রের সাহায্যে উপস্থাপনের চেষ্টা করতে পারেন। অথবা স্লাইডে উল্লেখিত রেখাচিত্রটি উল্লেখিত প্রশ্নোত্তরের মাধ্যমে  প্রদর্শন করতে পারেন। তবে বিষয় শিক্ষক ইচ্ছে করলে স্লাইডে উল্লেখিত প্রশ্ন মুছে নিজেই জিজ্ঞেস করতে পারেন অথবা নিজের মত করে অন্য কোনো যুক্তিযুক্ত উপায়ও অবলম্বন করতে পারেন।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9194D75-8F55-4EF9-847C-4B894A1C668C}" type="slidenum">
              <a:rPr lang="en-US" smtClean="0"/>
              <a:pPr/>
              <a:t>7</a:t>
            </a:fld>
            <a:endParaRPr lang="en-US"/>
          </a:p>
        </p:txBody>
      </p:sp>
    </p:spTree>
    <p:extLst>
      <p:ext uri="{BB962C8B-B14F-4D97-AF65-F5344CB8AC3E}">
        <p14:creationId xmlns:p14="http://schemas.microsoft.com/office/powerpoint/2010/main" val="26531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ভিডিওটি প্রদর্শনের</a:t>
            </a:r>
            <a:r>
              <a:rPr lang="bn-BD" baseline="0" dirty="0" smtClean="0"/>
              <a:t> সময় শিক্ষার্থীদের মনোযোগ আকর্ষণ করতে পারেন। এখানে শিক্ষার্থীদের কাছ থেকে প্রতিসরনের নিয়মসমূহ বের করে আনার উদ্দেশ্যে এই ভিডিওটি প্রদর্শনের ব্যবস্থা করা হয়েছে । তবে বিষয় শিক্ষক ইচ্ছে করলে মাঝে মাঝে ভিডিওটি থামিয়ে থামিয়ে পরবর্তী স্লাইডের প্রশ্নগুলো করতে পারেন।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8</a:t>
            </a:fld>
            <a:endParaRPr lang="en-US"/>
          </a:p>
        </p:txBody>
      </p:sp>
    </p:spTree>
    <p:extLst>
      <p:ext uri="{BB962C8B-B14F-4D97-AF65-F5344CB8AC3E}">
        <p14:creationId xmlns:p14="http://schemas.microsoft.com/office/powerpoint/2010/main" val="280372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ভিডিওটি প্রদর্শনের</a:t>
            </a:r>
            <a:r>
              <a:rPr lang="bn-BD" baseline="0" dirty="0" smtClean="0"/>
              <a:t> পর </a:t>
            </a:r>
            <a:r>
              <a:rPr lang="en-US" baseline="0" dirty="0" smtClean="0"/>
              <a:t> </a:t>
            </a:r>
            <a:r>
              <a:rPr lang="bn-BD" baseline="0" dirty="0" smtClean="0"/>
              <a:t>স্লাইডে উল্লেখিত প্রশ্নোত্তরের মাধ্যমে প্রতিসরনের নিয়মসমূহ শিক্ষার্থীদের কাছ থেকে বের করে আনার চেষ্টা করতে পারেন</a:t>
            </a:r>
            <a:r>
              <a:rPr lang="bn-BD" baseline="0" smtClean="0"/>
              <a:t>।  তবে </a:t>
            </a:r>
            <a:r>
              <a:rPr lang="bn-BD" baseline="0" dirty="0" smtClean="0"/>
              <a:t>বিষয় শিক্ষক ইচ্ছে করলে স্লাইডে উল্লেখিত প্রশ্ন মুছে নিজেই  পূর্বের স্লাইডে ভিডিও প্রদর্শনের সময় জিজ্ঞেস করতে পারেন অথবা নিজের মত করে অন্য কোনো যুক্তিযুক্ত উপায়ও অবলম্বন করতে </a:t>
            </a:r>
            <a:r>
              <a:rPr lang="bn-BD" baseline="0" smtClean="0"/>
              <a:t>পারেন। এখানে উল্লেখ্য যে এই পাঠের প্রাথমিক ধারনে পূর্বের শ্রেণিতে পেয়েছে। </a:t>
            </a:r>
            <a:endParaRPr lang="en-US" dirty="0" smtClean="0"/>
          </a:p>
          <a:p>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9</a:t>
            </a:fld>
            <a:endParaRPr lang="en-US"/>
          </a:p>
        </p:txBody>
      </p:sp>
    </p:spTree>
    <p:extLst>
      <p:ext uri="{BB962C8B-B14F-4D97-AF65-F5344CB8AC3E}">
        <p14:creationId xmlns:p14="http://schemas.microsoft.com/office/powerpoint/2010/main" val="421992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ভিডিওটি প্রদর্শনের</a:t>
            </a:r>
            <a:r>
              <a:rPr lang="bn-BD" baseline="0" dirty="0" smtClean="0"/>
              <a:t> পর </a:t>
            </a:r>
            <a:r>
              <a:rPr lang="en-US" baseline="0" dirty="0" smtClean="0"/>
              <a:t> </a:t>
            </a:r>
            <a:r>
              <a:rPr lang="bn-BD" baseline="0" dirty="0" smtClean="0"/>
              <a:t>স্লাইডে উল্লেখিত প্রশ্নোত্তরের মাধ্যমে শিক্ষার্থীদের কাছ থেকে বের করে আনা প্রতিসরনের নিয়মসমূহ ও  </a:t>
            </a:r>
            <a:r>
              <a:rPr lang="bn-BD" sz="1200" dirty="0" smtClean="0">
                <a:latin typeface="NikoshBAN" pitchFamily="2" charset="0"/>
                <a:cs typeface="NikoshBAN" pitchFamily="2" charset="0"/>
              </a:rPr>
              <a:t>প্রতিসরণাঙ্কের</a:t>
            </a:r>
            <a:r>
              <a:rPr lang="bn-BD" sz="1200" baseline="0" dirty="0" smtClean="0">
                <a:latin typeface="NikoshBAN" pitchFamily="2" charset="0"/>
                <a:cs typeface="NikoshBAN" pitchFamily="2" charset="0"/>
              </a:rPr>
              <a:t> সূত্র </a:t>
            </a:r>
            <a:r>
              <a:rPr lang="bn-BD" baseline="0" dirty="0" smtClean="0"/>
              <a:t>শিক্ষার্থীদের দিয়ে বোর্ডে লিখিয়ে নিতে পারেন অথবা এই স্লাইডের মাধ্যমে উপস্থাপন করতে পারেন।</a:t>
            </a:r>
            <a:endParaRPr lang="en-US" dirty="0"/>
          </a:p>
        </p:txBody>
      </p:sp>
      <p:sp>
        <p:nvSpPr>
          <p:cNvPr id="4" name="Slide Number Placeholder 3"/>
          <p:cNvSpPr>
            <a:spLocks noGrp="1"/>
          </p:cNvSpPr>
          <p:nvPr>
            <p:ph type="sldNum" sz="quarter" idx="10"/>
          </p:nvPr>
        </p:nvSpPr>
        <p:spPr/>
        <p:txBody>
          <a:bodyPr/>
          <a:lstStyle/>
          <a:p>
            <a:fld id="{49194D75-8F55-4EF9-847C-4B894A1C668C}" type="slidenum">
              <a:rPr lang="en-US" smtClean="0"/>
              <a:pPr/>
              <a:t>10</a:t>
            </a:fld>
            <a:endParaRPr lang="en-US"/>
          </a:p>
        </p:txBody>
      </p:sp>
    </p:spTree>
    <p:extLst>
      <p:ext uri="{BB962C8B-B14F-4D97-AF65-F5344CB8AC3E}">
        <p14:creationId xmlns:p14="http://schemas.microsoft.com/office/powerpoint/2010/main" val="284410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B3FE16-4A01-4885-9BD7-D77DE5A95161}" type="datetimeFigureOut">
              <a:rPr lang="en-US" smtClean="0"/>
              <a:pPr/>
              <a:t>25-Sep-19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3FE16-4A01-4885-9BD7-D77DE5A95161}" type="datetimeFigureOut">
              <a:rPr lang="en-US" smtClean="0"/>
              <a:pPr/>
              <a:t>25-Sep-19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3FE16-4A01-4885-9BD7-D77DE5A95161}" type="datetimeFigureOut">
              <a:rPr lang="en-US" smtClean="0"/>
              <a:pPr/>
              <a:t>25-Sep-19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0DE49-6BF9-4079-8AB5-A796065447B8}" type="datetimeFigureOut">
              <a:rPr lang="en-US" smtClean="0">
                <a:solidFill>
                  <a:prstClr val="black">
                    <a:tint val="75000"/>
                  </a:prstClr>
                </a:solidFill>
              </a:rPr>
              <a:pPr/>
              <a:t>25-Sep-19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631C-2C92-4338-871A-CD6204AA499B}" type="datetimeFigureOut">
              <a:rPr lang="en-US" smtClean="0"/>
              <a:pPr/>
              <a:t>25-Sep-19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27F0BA-37F8-4DF4-9CB0-A2E60025F7C0}" type="slidenum">
              <a:rPr lang="en-US" smtClean="0"/>
              <a:pPr/>
              <a:t>‹#›</a:t>
            </a:fld>
            <a:endParaRPr lang="en-US"/>
          </a:p>
        </p:txBody>
      </p:sp>
    </p:spTree>
    <p:extLst>
      <p:ext uri="{BB962C8B-B14F-4D97-AF65-F5344CB8AC3E}">
        <p14:creationId xmlns:p14="http://schemas.microsoft.com/office/powerpoint/2010/main" val="3931039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25-Sep-19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3FE16-4A01-4885-9BD7-D77DE5A95161}" type="datetimeFigureOut">
              <a:rPr lang="en-US" smtClean="0"/>
              <a:pPr/>
              <a:t>25-Sep-19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3FE16-4A01-4885-9BD7-D77DE5A95161}" type="datetimeFigureOut">
              <a:rPr lang="en-US" smtClean="0"/>
              <a:pPr/>
              <a:t>25-Sep-19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B3FE16-4A01-4885-9BD7-D77DE5A95161}" type="datetimeFigureOut">
              <a:rPr lang="en-US" smtClean="0"/>
              <a:pPr/>
              <a:t>25-Sep-19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3FE16-4A01-4885-9BD7-D77DE5A95161}" type="datetimeFigureOut">
              <a:rPr lang="en-US" smtClean="0"/>
              <a:pPr/>
              <a:t>25-Sep-19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B3FE16-4A01-4885-9BD7-D77DE5A95161}" type="datetimeFigureOut">
              <a:rPr lang="en-US" smtClean="0"/>
              <a:pPr/>
              <a:t>25-Sep-19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3FE16-4A01-4885-9BD7-D77DE5A95161}" type="datetimeFigureOut">
              <a:rPr lang="en-US" smtClean="0"/>
              <a:pPr/>
              <a:t>25-Sep-19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3FE16-4A01-4885-9BD7-D77DE5A95161}" type="datetimeFigureOut">
              <a:rPr lang="en-US" smtClean="0"/>
              <a:pPr/>
              <a:t>25-Sep-19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3FE16-4A01-4885-9BD7-D77DE5A95161}" type="datetimeFigureOut">
              <a:rPr lang="en-US" smtClean="0"/>
              <a:pPr/>
              <a:t>25-Sep-19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8169D-7A5C-4CAB-971A-B7469018F3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3FE16-4A01-4885-9BD7-D77DE5A95161}" type="datetimeFigureOut">
              <a:rPr lang="en-US" smtClean="0"/>
              <a:pPr/>
              <a:t>25-Sep-19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8169D-7A5C-4CAB-971A-B7469018F3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0DE49-6BF9-4079-8AB5-A796065447B8}" type="datetimeFigureOut">
              <a:rPr lang="en-US" smtClean="0">
                <a:solidFill>
                  <a:prstClr val="black">
                    <a:tint val="75000"/>
                  </a:prstClr>
                </a:solidFill>
              </a:rPr>
              <a:pPr/>
              <a:t>25-Sep-19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25-Sep-19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7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25-Sep-19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762000"/>
            <a:ext cx="7162800" cy="5029200"/>
          </a:xfrm>
          <a:prstGeom prst="roundRect">
            <a:avLst>
              <a:gd name="adj" fmla="val 0"/>
            </a:avLst>
          </a:prstGeom>
          <a:blipFill dpi="0"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3800" dirty="0">
                <a:solidFill>
                  <a:srgbClr val="FFFF00"/>
                </a:solidFill>
                <a:latin typeface="NikoshBAN" pitchFamily="2" charset="0"/>
                <a:cs typeface="NikoshBAN" pitchFamily="2" charset="0"/>
              </a:rPr>
              <a:t> </a:t>
            </a:r>
            <a:r>
              <a:rPr lang="bn-IN" sz="13800" dirty="0" smtClean="0">
                <a:solidFill>
                  <a:srgbClr val="FFFF00"/>
                </a:solidFill>
                <a:latin typeface="NikoshBAN" pitchFamily="2" charset="0"/>
                <a:cs typeface="NikoshBAN" pitchFamily="2" charset="0"/>
              </a:rPr>
              <a:t> </a:t>
            </a:r>
            <a:endParaRPr lang="en-US" sz="9600" dirty="0">
              <a:solidFill>
                <a:srgbClr val="FFFF00"/>
              </a:solidFill>
              <a:latin typeface="NikoshBAN" pitchFamily="2" charset="0"/>
              <a:cs typeface="NikoshBAN" pitchFamily="2" charset="0"/>
            </a:endParaRPr>
          </a:p>
        </p:txBody>
      </p:sp>
      <p:sp>
        <p:nvSpPr>
          <p:cNvPr id="2" name="Rectangle 1"/>
          <p:cNvSpPr/>
          <p:nvPr/>
        </p:nvSpPr>
        <p:spPr>
          <a:xfrm>
            <a:off x="3219135" y="2667000"/>
            <a:ext cx="4781865" cy="2636460"/>
          </a:xfrm>
          <a:prstGeom prst="rect">
            <a:avLst/>
          </a:prstGeom>
        </p:spPr>
        <p:txBody>
          <a:bodyPr wrap="none">
            <a:prstTxWarp prst="textSlantDown">
              <a:avLst>
                <a:gd name="adj" fmla="val 66555"/>
              </a:avLst>
            </a:prstTxWarp>
            <a:spAutoFit/>
          </a:bodyPr>
          <a:lstStyle/>
          <a:p>
            <a:pPr algn="ctr"/>
            <a:r>
              <a:rPr lang="bn-BD" sz="9600" dirty="0" smtClean="0">
                <a:solidFill>
                  <a:srgbClr val="FF00FF"/>
                </a:solidFill>
                <a:latin typeface="NikoshBAN" pitchFamily="2" charset="0"/>
                <a:cs typeface="NikoshBAN" pitchFamily="2" charset="0"/>
              </a:rPr>
              <a:t>স্বা</a:t>
            </a:r>
            <a:r>
              <a:rPr lang="bn-BD" sz="9600" dirty="0" smtClean="0">
                <a:solidFill>
                  <a:srgbClr val="0000CC"/>
                </a:solidFill>
                <a:latin typeface="NikoshBAN" pitchFamily="2" charset="0"/>
                <a:cs typeface="NikoshBAN" pitchFamily="2" charset="0"/>
              </a:rPr>
              <a:t>গ</a:t>
            </a:r>
            <a:r>
              <a:rPr lang="bn-BD" sz="9600" dirty="0" smtClean="0">
                <a:solidFill>
                  <a:srgbClr val="FF6699"/>
                </a:solidFill>
                <a:latin typeface="NikoshBAN" pitchFamily="2" charset="0"/>
                <a:cs typeface="NikoshBAN" pitchFamily="2" charset="0"/>
              </a:rPr>
              <a:t>ত</a:t>
            </a:r>
            <a:r>
              <a:rPr lang="bn-BD" sz="9600" dirty="0" smtClean="0">
                <a:solidFill>
                  <a:srgbClr val="FFFF00"/>
                </a:solidFill>
                <a:latin typeface="NikoshBAN" pitchFamily="2" charset="0"/>
                <a:cs typeface="NikoshBAN" pitchFamily="2" charset="0"/>
              </a:rPr>
              <a:t>ম</a:t>
            </a:r>
            <a:r>
              <a:rPr lang="bn-IN" sz="9600" dirty="0" smtClean="0">
                <a:solidFill>
                  <a:srgbClr val="FFFF00"/>
                </a:solidFill>
                <a:latin typeface="NikoshBAN" pitchFamily="2" charset="0"/>
                <a:cs typeface="NikoshBAN" pitchFamily="2" charset="0"/>
              </a:rPr>
              <a:t> </a:t>
            </a:r>
            <a:endParaRPr lang="en-US" sz="9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47643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 calcmode="lin" valueType="num">
                                      <p:cBhvr>
                                        <p:cTn id="9" dur="3000" fill="hold"/>
                                        <p:tgtEl>
                                          <p:spTgt spid="4"/>
                                        </p:tgtEl>
                                        <p:attrNameLst>
                                          <p:attrName>ppt_x</p:attrName>
                                        </p:attrNameLst>
                                      </p:cBhvr>
                                      <p:tavLst>
                                        <p:tav tm="0">
                                          <p:val>
                                            <p:fltVal val="0.5"/>
                                          </p:val>
                                        </p:tav>
                                        <p:tav tm="100000">
                                          <p:val>
                                            <p:strVal val="#ppt_x"/>
                                          </p:val>
                                        </p:tav>
                                      </p:tavLst>
                                    </p:anim>
                                    <p:anim calcmode="lin" valueType="num">
                                      <p:cBhvr>
                                        <p:cTn id="10" dur="30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23" presetClass="entr" presetSubtype="52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ppt_x</p:attrName>
                                        </p:attrNameLst>
                                      </p:cBhvr>
                                      <p:tavLst>
                                        <p:tav tm="0">
                                          <p:val>
                                            <p:fltVal val="0.5"/>
                                          </p:val>
                                        </p:tav>
                                        <p:tav tm="100000">
                                          <p:val>
                                            <p:strVal val="#ppt_x"/>
                                          </p:val>
                                        </p:tav>
                                      </p:tavLst>
                                    </p:anim>
                                    <p:anim calcmode="lin" valueType="num">
                                      <p:cBhvr>
                                        <p:cTn id="17" dur="3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2895600" y="381000"/>
            <a:ext cx="4070345"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প্রতিসরণের নিয়মসমূহ</a:t>
            </a:r>
            <a:endParaRPr lang="en-US" sz="3200" dirty="0">
              <a:latin typeface="NikoshBAN" pitchFamily="2" charset="0"/>
              <a:cs typeface="NikoshBAN" pitchFamily="2" charset="0"/>
            </a:endParaRPr>
          </a:p>
        </p:txBody>
      </p:sp>
      <p:sp>
        <p:nvSpPr>
          <p:cNvPr id="8" name="TextBox 7"/>
          <p:cNvSpPr txBox="1"/>
          <p:nvPr/>
        </p:nvSpPr>
        <p:spPr>
          <a:xfrm>
            <a:off x="381000" y="1295400"/>
            <a:ext cx="8347075" cy="1384995"/>
          </a:xfrm>
          <a:prstGeom prst="rect">
            <a:avLst/>
          </a:prstGeom>
          <a:solidFill>
            <a:schemeClr val="accent6">
              <a:lumMod val="40000"/>
              <a:lumOff val="60000"/>
            </a:schemeClr>
          </a:solidFill>
        </p:spPr>
        <p:txBody>
          <a:bodyPr wrap="square" rtlCol="0">
            <a:spAutoFit/>
          </a:bodyPr>
          <a:lstStyle/>
          <a:p>
            <a:pPr marL="514350" indent="-514350">
              <a:buAutoNum type="arabicPeriod"/>
            </a:pPr>
            <a:r>
              <a:rPr lang="bn-BD" sz="2800" dirty="0" smtClean="0">
                <a:latin typeface="NikoshBAN" pitchFamily="2" charset="0"/>
                <a:cs typeface="NikoshBAN" pitchFamily="2" charset="0"/>
              </a:rPr>
              <a:t>আপতিত রশ্মি, প্রতিসরিত রশ্মি ও আপতন বিন্দুতে অঙ্কিত অভিলম্ব</a:t>
            </a:r>
          </a:p>
          <a:p>
            <a:pPr marL="514350" indent="-514350"/>
            <a:r>
              <a:rPr lang="bn-BD" sz="2800" dirty="0" smtClean="0">
                <a:latin typeface="NikoshBAN" pitchFamily="2" charset="0"/>
                <a:cs typeface="NikoshBAN" pitchFamily="2" charset="0"/>
              </a:rPr>
              <a:t>    একই সমতলে অবস্থান করে।</a:t>
            </a:r>
            <a:endParaRPr lang="en-US" sz="2800" dirty="0">
              <a:latin typeface="NikoshBAN" pitchFamily="2" charset="0"/>
              <a:cs typeface="NikoshBAN" pitchFamily="2" charset="0"/>
            </a:endParaRPr>
          </a:p>
        </p:txBody>
      </p:sp>
      <p:sp>
        <p:nvSpPr>
          <p:cNvPr id="12" name="TextBox 11"/>
          <p:cNvSpPr txBox="1"/>
          <p:nvPr/>
        </p:nvSpPr>
        <p:spPr>
          <a:xfrm>
            <a:off x="381000" y="2362200"/>
            <a:ext cx="8077200" cy="1015663"/>
          </a:xfrm>
          <a:prstGeom prst="rect">
            <a:avLst/>
          </a:prstGeom>
          <a:solidFill>
            <a:schemeClr val="accent6">
              <a:lumMod val="60000"/>
              <a:lumOff val="40000"/>
            </a:schemeClr>
          </a:solidFill>
        </p:spPr>
        <p:txBody>
          <a:bodyPr wrap="square" rtlCol="0">
            <a:spAutoFit/>
          </a:bodyPr>
          <a:lstStyle/>
          <a:p>
            <a:r>
              <a:rPr lang="en-US" sz="3000" dirty="0" smtClean="0">
                <a:latin typeface="NikoshBAN" pitchFamily="2" charset="0"/>
                <a:cs typeface="NikoshBAN" pitchFamily="2" charset="0"/>
              </a:rPr>
              <a:t>2. </a:t>
            </a:r>
            <a:r>
              <a:rPr lang="bn-BD" sz="3000" dirty="0" smtClean="0">
                <a:latin typeface="NikoshBAN" pitchFamily="2" charset="0"/>
                <a:cs typeface="NikoshBAN" pitchFamily="2" charset="0"/>
              </a:rPr>
              <a:t>নির্দিষ্ট বর্ণের আলো এবং দুইটি নির্দিষ্ট মাধ্যমের জন্য আপতন </a:t>
            </a:r>
          </a:p>
          <a:p>
            <a:r>
              <a:rPr lang="bn-BD" sz="3000" dirty="0" smtClean="0">
                <a:latin typeface="NikoshBAN" pitchFamily="2" charset="0"/>
                <a:cs typeface="NikoshBAN" pitchFamily="2" charset="0"/>
              </a:rPr>
              <a:t>    কোণের সাইন ও প্রতিসরণ কোণের সাইন -এর অনুপাত সর্বদা ধ্রুব।</a:t>
            </a:r>
            <a:endParaRPr lang="en-US" sz="3000" dirty="0">
              <a:latin typeface="NikoshBAN" pitchFamily="2" charset="0"/>
              <a:cs typeface="NikoshBAN" pitchFamily="2" charset="0"/>
            </a:endParaRPr>
          </a:p>
        </p:txBody>
      </p:sp>
      <p:sp>
        <p:nvSpPr>
          <p:cNvPr id="13" name="TextBox 12"/>
          <p:cNvSpPr txBox="1"/>
          <p:nvPr/>
        </p:nvSpPr>
        <p:spPr>
          <a:xfrm>
            <a:off x="609600" y="3657600"/>
            <a:ext cx="5339923" cy="553998"/>
          </a:xfrm>
          <a:prstGeom prst="rect">
            <a:avLst/>
          </a:prstGeom>
          <a:solidFill>
            <a:schemeClr val="tx2">
              <a:lumMod val="60000"/>
              <a:lumOff val="40000"/>
            </a:schemeClr>
          </a:solidFill>
        </p:spPr>
        <p:txBody>
          <a:bodyPr wrap="none" rtlCol="0">
            <a:spAutoFit/>
          </a:bodyPr>
          <a:lstStyle/>
          <a:p>
            <a:r>
              <a:rPr lang="bn-BD" sz="3000" dirty="0" smtClean="0">
                <a:latin typeface="NikoshBAN" pitchFamily="2" charset="0"/>
                <a:cs typeface="NikoshBAN" pitchFamily="2" charset="0"/>
              </a:rPr>
              <a:t>দ্বিতীয় নিয়মটি কোন বিজ্ঞানী উদ্ভাবন করেন?</a:t>
            </a:r>
            <a:endParaRPr lang="en-US" sz="3000" dirty="0">
              <a:latin typeface="NikoshBAN" pitchFamily="2" charset="0"/>
              <a:cs typeface="NikoshBAN" pitchFamily="2" charset="0"/>
            </a:endParaRPr>
          </a:p>
        </p:txBody>
      </p:sp>
      <p:grpSp>
        <p:nvGrpSpPr>
          <p:cNvPr id="16" name="Group 15"/>
          <p:cNvGrpSpPr/>
          <p:nvPr/>
        </p:nvGrpSpPr>
        <p:grpSpPr>
          <a:xfrm>
            <a:off x="3657600" y="3429000"/>
            <a:ext cx="5070475" cy="3200400"/>
            <a:chOff x="3657600" y="3429000"/>
            <a:chExt cx="5070475" cy="3200400"/>
          </a:xfrm>
        </p:grpSpPr>
        <p:pic>
          <p:nvPicPr>
            <p:cNvPr id="14" name="Picture 4" descr="Snell"/>
            <p:cNvPicPr>
              <a:picLocks noChangeAspect="1" noChangeArrowheads="1"/>
            </p:cNvPicPr>
            <p:nvPr/>
          </p:nvPicPr>
          <p:blipFill>
            <a:blip r:embed="rId4" cstate="print"/>
            <a:srcRect/>
            <a:stretch>
              <a:fillRect/>
            </a:stretch>
          </p:blipFill>
          <p:spPr bwMode="auto">
            <a:xfrm>
              <a:off x="6096000" y="3429000"/>
              <a:ext cx="2632075" cy="3200400"/>
            </a:xfrm>
            <a:prstGeom prst="rect">
              <a:avLst/>
            </a:prstGeom>
            <a:noFill/>
            <a:ln w="9525">
              <a:noFill/>
              <a:miter lim="800000"/>
              <a:headEnd/>
              <a:tailEnd/>
            </a:ln>
          </p:spPr>
        </p:pic>
        <p:sp>
          <p:nvSpPr>
            <p:cNvPr id="15" name="Text Box 5"/>
            <p:cNvSpPr txBox="1">
              <a:spLocks noChangeArrowheads="1"/>
            </p:cNvSpPr>
            <p:nvPr/>
          </p:nvSpPr>
          <p:spPr bwMode="auto">
            <a:xfrm>
              <a:off x="3657600" y="4572000"/>
              <a:ext cx="2438400" cy="138499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eaLnBrk="0" fontAlgn="base" hangingPunct="0">
                <a:spcBef>
                  <a:spcPct val="50000"/>
                </a:spcBef>
                <a:spcAft>
                  <a:spcPct val="0"/>
                </a:spcAft>
              </a:pPr>
              <a:r>
                <a:rPr lang="en-US" sz="2800" dirty="0" err="1" smtClean="0">
                  <a:latin typeface="Times New Roman" pitchFamily="18" charset="0"/>
                  <a:cs typeface="Times New Roman" pitchFamily="18" charset="0"/>
                </a:rPr>
                <a:t>Willebrord</a:t>
              </a:r>
              <a:r>
                <a:rPr lang="en-US" sz="2800" dirty="0" smtClean="0">
                  <a:latin typeface="Times New Roman" pitchFamily="18" charset="0"/>
                  <a:cs typeface="Times New Roman" pitchFamily="18" charset="0"/>
                </a:rPr>
                <a:t> van </a:t>
              </a:r>
              <a:r>
                <a:rPr lang="en-US" sz="2800" dirty="0" err="1" smtClean="0">
                  <a:latin typeface="Times New Roman" pitchFamily="18" charset="0"/>
                  <a:cs typeface="Times New Roman" pitchFamily="18" charset="0"/>
                </a:rPr>
                <a:t>Roijen</a:t>
              </a:r>
              <a:r>
                <a:rPr lang="en-US" sz="2800" dirty="0" smtClean="0">
                  <a:latin typeface="Times New Roman" pitchFamily="18" charset="0"/>
                  <a:cs typeface="Times New Roman" pitchFamily="18" charset="0"/>
                </a:rPr>
                <a:t> Snell (1580-1626)</a:t>
              </a:r>
            </a:p>
          </p:txBody>
        </p:sp>
      </p:grpSp>
      <p:sp>
        <p:nvSpPr>
          <p:cNvPr id="17" name="Oval 16"/>
          <p:cNvSpPr/>
          <p:nvPr/>
        </p:nvSpPr>
        <p:spPr>
          <a:xfrm>
            <a:off x="4736432" y="5017168"/>
            <a:ext cx="870284"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52400" y="4724400"/>
            <a:ext cx="3271404" cy="1449916"/>
            <a:chOff x="2438400" y="2087034"/>
            <a:chExt cx="3271404" cy="1449916"/>
          </a:xfrm>
        </p:grpSpPr>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9196" name="Equation" r:id="rId5" imgW="114151" imgH="215619" progId="Equation.3">
                    <p:embed/>
                  </p:oleObj>
                </mc:Choice>
                <mc:Fallback>
                  <p:oleObj name="Equation" r:id="rId5" imgW="114151" imgH="215619" progId="Equation.3">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43350" y="2087034"/>
              <a:ext cx="1766454" cy="1007532"/>
            </a:xfrm>
            <a:prstGeom prst="rect">
              <a:avLst/>
            </a:prstGeom>
            <a:noFill/>
          </p:spPr>
        </p:pic>
        <p:sp>
          <p:nvSpPr>
            <p:cNvPr id="20" name="TextBox 19"/>
            <p:cNvSpPr txBox="1"/>
            <p:nvPr/>
          </p:nvSpPr>
          <p:spPr>
            <a:xfrm>
              <a:off x="2438400" y="2400300"/>
              <a:ext cx="1580882" cy="523220"/>
            </a:xfrm>
            <a:prstGeom prst="rect">
              <a:avLst/>
            </a:prstGeom>
            <a:noFill/>
          </p:spPr>
          <p:txBody>
            <a:bodyPr wrap="none" rtlCol="0">
              <a:spAutoFit/>
            </a:bodyPr>
            <a:lstStyle/>
            <a:p>
              <a:r>
                <a:rPr lang="bn-BD" sz="2800" dirty="0" smtClean="0">
                  <a:latin typeface="NikoshBAN" pitchFamily="2" charset="0"/>
                  <a:cs typeface="NikoshBAN" pitchFamily="2" charset="0"/>
                </a:rPr>
                <a:t>প্রতিসরণাঙ্ক,</a:t>
              </a:r>
              <a:endParaRPr lang="en-US" sz="2800" dirty="0">
                <a:latin typeface="NikoshBAN" pitchFamily="2" charset="0"/>
                <a:cs typeface="NikoshBAN" pitchFamily="2" charset="0"/>
              </a:endParaRPr>
            </a:p>
          </p:txBody>
        </p:sp>
      </p:grpSp>
    </p:spTree>
    <p:extLst>
      <p:ext uri="{BB962C8B-B14F-4D97-AF65-F5344CB8AC3E}">
        <p14:creationId xmlns:p14="http://schemas.microsoft.com/office/powerpoint/2010/main" val="149302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4)">
                                      <p:cBhvr>
                                        <p:cTn id="28" dur="2000"/>
                                        <p:tgtEl>
                                          <p:spTgt spid="17"/>
                                        </p:tgtEl>
                                      </p:cBhvr>
                                    </p:animEffect>
                                  </p:childTnLst>
                                </p:cTn>
                              </p:par>
                            </p:childTnLst>
                          </p:cTn>
                        </p:par>
                        <p:par>
                          <p:cTn id="29" fill="hold">
                            <p:stCondLst>
                              <p:cond delay="2000"/>
                            </p:stCondLst>
                            <p:childTnLst>
                              <p:par>
                                <p:cTn id="30" presetID="35" presetClass="emph" presetSubtype="0" repeatCount="3000" fill="hold" grpId="1" nodeType="afterEffect">
                                  <p:stCondLst>
                                    <p:cond delay="0"/>
                                  </p:stCondLst>
                                  <p:childTnLst>
                                    <p:anim calcmode="discrete" valueType="str">
                                      <p:cBhvr>
                                        <p:cTn id="31"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Refraction of ligh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813670" y="1162050"/>
            <a:ext cx="6096000" cy="4533900"/>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1600200" y="228600"/>
            <a:ext cx="652294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দলগত কাজের প্রস্তুতিমূলক ভিডিও প্রদর্শন</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7180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2"/>
                                        </p:tgtEl>
                                      </p:cBhvr>
                                    </p:cmd>
                                  </p:childTnLst>
                                </p:cTn>
                              </p:par>
                            </p:childTnLst>
                          </p:cTn>
                        </p:par>
                      </p:childTnLst>
                    </p:cTn>
                  </p:par>
                </p:childTnLst>
              </p:cTn>
              <p:nextCondLst>
                <p:cond evt="onClick" delay="0">
                  <p:tgtEl>
                    <p:spTgt spid="2"/>
                  </p:tgtEl>
                </p:cond>
              </p:nextCondLst>
            </p:seq>
            <p:video>
              <p:cMediaNode vol="80000">
                <p:cTn id="15" fill="hold" display="0">
                  <p:stCondLst>
                    <p:cond delay="indefinite"/>
                  </p:stCondLst>
                </p:cTn>
                <p:tgtEl>
                  <p:spTgt spid="2"/>
                </p:tgtEl>
              </p:cMediaNode>
            </p:video>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TextBox 4"/>
          <p:cNvSpPr txBox="1"/>
          <p:nvPr/>
        </p:nvSpPr>
        <p:spPr>
          <a:xfrm>
            <a:off x="3276600" y="304800"/>
            <a:ext cx="2324675"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দলগত কাজ</a:t>
            </a:r>
            <a:endParaRPr lang="en-US" sz="3200" dirty="0">
              <a:latin typeface="NikoshBAN" pitchFamily="2" charset="0"/>
              <a:cs typeface="NikoshBAN" pitchFamily="2" charset="0"/>
            </a:endParaRPr>
          </a:p>
        </p:txBody>
      </p:sp>
      <p:sp>
        <p:nvSpPr>
          <p:cNvPr id="7" name="TextBox 6"/>
          <p:cNvSpPr txBox="1"/>
          <p:nvPr/>
        </p:nvSpPr>
        <p:spPr>
          <a:xfrm>
            <a:off x="1143000" y="990600"/>
            <a:ext cx="6096000" cy="1384995"/>
          </a:xfrm>
          <a:prstGeom prst="rect">
            <a:avLst/>
          </a:prstGeom>
          <a:solidFill>
            <a:schemeClr val="accent6">
              <a:lumMod val="40000"/>
              <a:lumOff val="60000"/>
            </a:schemeClr>
          </a:solidFill>
          <a:ln>
            <a:solidFill>
              <a:schemeClr val="tx1"/>
            </a:solidFill>
          </a:ln>
        </p:spPr>
        <p:txBody>
          <a:bodyPr wrap="square" rtlCol="0">
            <a:spAutoFit/>
          </a:bodyPr>
          <a:lstStyle/>
          <a:p>
            <a:r>
              <a:rPr lang="bn-BD" sz="2800" dirty="0" smtClean="0">
                <a:latin typeface="NikoshBAN" pitchFamily="2" charset="0"/>
                <a:cs typeface="NikoshBAN" pitchFamily="2" charset="0"/>
              </a:rPr>
              <a:t>প্রয়োজনীয় উপকরণ</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p>
          <a:p>
            <a:r>
              <a:rPr lang="bn-BD" sz="2800" dirty="0" smtClean="0">
                <a:latin typeface="NikoshBAN" pitchFamily="2" charset="0"/>
                <a:cs typeface="NikoshBAN" pitchFamily="2" charset="0"/>
              </a:rPr>
              <a:t>১। কয়েকটি  আয়তাকার কাচফলক</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২। সাদা কাগজ</a:t>
            </a:r>
          </a:p>
          <a:p>
            <a:r>
              <a:rPr lang="bn-BD" sz="2800" dirty="0" smtClean="0">
                <a:latin typeface="NikoshBAN" pitchFamily="2" charset="0"/>
                <a:cs typeface="NikoshBAN" pitchFamily="2" charset="0"/>
              </a:rPr>
              <a:t>৩। কয়েকটি কাঠের বোর্ড</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৪। চাঁদা  ৫। ক্যালকুলেটর</a:t>
            </a:r>
          </a:p>
        </p:txBody>
      </p:sp>
      <p:graphicFrame>
        <p:nvGraphicFramePr>
          <p:cNvPr id="6" name="Table 5"/>
          <p:cNvGraphicFramePr>
            <a:graphicFrameLocks noGrp="1"/>
          </p:cNvGraphicFramePr>
          <p:nvPr/>
        </p:nvGraphicFramePr>
        <p:xfrm>
          <a:off x="304800" y="3048000"/>
          <a:ext cx="8382000" cy="1676400"/>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67948">
                  <a:extLst>
                    <a:ext uri="{9D8B030D-6E8A-4147-A177-3AD203B41FA5}">
                      <a16:colId xmlns:a16="http://schemas.microsoft.com/office/drawing/2014/main" val="20002"/>
                    </a:ext>
                  </a:extLst>
                </a:gridCol>
                <a:gridCol w="1384852">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1066041">
                <a:tc>
                  <a:txBody>
                    <a:bodyPr/>
                    <a:lstStyle/>
                    <a:p>
                      <a:endParaRPr lang="bn-BD" sz="2300" dirty="0" smtClean="0"/>
                    </a:p>
                    <a:p>
                      <a:endParaRPr lang="en-US" sz="2300" b="0" dirty="0"/>
                    </a:p>
                  </a:txBody>
                  <a:tcPr marL="115239" marR="115239" marT="57620" marB="57620"/>
                </a:tc>
                <a:tc>
                  <a:txBody>
                    <a:bodyPr/>
                    <a:lstStyle/>
                    <a:p>
                      <a:endParaRPr lang="en-US" sz="2300" dirty="0"/>
                    </a:p>
                  </a:txBody>
                  <a:tcPr marL="115239" marR="115239" marT="57620" marB="576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300" b="0" dirty="0" smtClean="0"/>
                    </a:p>
                  </a:txBody>
                  <a:tcPr marL="115239" marR="115239" marT="57620" marB="57620"/>
                </a:tc>
                <a:tc>
                  <a:txBody>
                    <a:bodyPr/>
                    <a:lstStyle/>
                    <a:p>
                      <a:endParaRPr lang="en-US" sz="2300" dirty="0"/>
                    </a:p>
                  </a:txBody>
                  <a:tcPr marL="115239" marR="115239" marT="57620" marB="57620"/>
                </a:tc>
                <a:tc>
                  <a:txBody>
                    <a:bodyPr/>
                    <a:lstStyle/>
                    <a:p>
                      <a:endParaRPr lang="en-US" sz="2300" dirty="0"/>
                    </a:p>
                  </a:txBody>
                  <a:tcPr marL="115239" marR="115239" marT="57620" marB="57620"/>
                </a:tc>
                <a:extLst>
                  <a:ext uri="{0D108BD9-81ED-4DB2-BD59-A6C34878D82A}">
                    <a16:rowId xmlns:a16="http://schemas.microsoft.com/office/drawing/2014/main" val="10000"/>
                  </a:ext>
                </a:extLst>
              </a:tr>
              <a:tr h="610359">
                <a:tc>
                  <a:txBody>
                    <a:bodyPr/>
                    <a:lstStyle/>
                    <a:p>
                      <a:endParaRPr lang="en-US" sz="2300" dirty="0"/>
                    </a:p>
                  </a:txBody>
                  <a:tcPr marL="115239" marR="115239" marT="57620" marB="57620"/>
                </a:tc>
                <a:tc>
                  <a:txBody>
                    <a:bodyPr/>
                    <a:lstStyle/>
                    <a:p>
                      <a:endParaRPr lang="en-US" sz="2300" dirty="0"/>
                    </a:p>
                  </a:txBody>
                  <a:tcPr marL="115239" marR="115239" marT="57620" marB="57620"/>
                </a:tc>
                <a:tc>
                  <a:txBody>
                    <a:bodyPr/>
                    <a:lstStyle/>
                    <a:p>
                      <a:endParaRPr lang="en-US" sz="2300"/>
                    </a:p>
                  </a:txBody>
                  <a:tcPr marL="115239" marR="115239" marT="57620" marB="57620"/>
                </a:tc>
                <a:tc>
                  <a:txBody>
                    <a:bodyPr/>
                    <a:lstStyle/>
                    <a:p>
                      <a:endParaRPr lang="en-US" sz="2300"/>
                    </a:p>
                  </a:txBody>
                  <a:tcPr marL="115239" marR="115239" marT="57620" marB="57620"/>
                </a:tc>
                <a:tc>
                  <a:txBody>
                    <a:bodyPr/>
                    <a:lstStyle/>
                    <a:p>
                      <a:endParaRPr lang="en-US" sz="2300" dirty="0"/>
                    </a:p>
                  </a:txBody>
                  <a:tcPr marL="115239" marR="115239" marT="57620" marB="57620"/>
                </a:tc>
                <a:extLst>
                  <a:ext uri="{0D108BD9-81ED-4DB2-BD59-A6C34878D82A}">
                    <a16:rowId xmlns:a16="http://schemas.microsoft.com/office/drawing/2014/main" val="10001"/>
                  </a:ext>
                </a:extLst>
              </a:tr>
            </a:tbl>
          </a:graphicData>
        </a:graphic>
      </p:graphicFrame>
      <p:sp>
        <p:nvSpPr>
          <p:cNvPr id="8" name="TextBox 7"/>
          <p:cNvSpPr txBox="1"/>
          <p:nvPr/>
        </p:nvSpPr>
        <p:spPr>
          <a:xfrm>
            <a:off x="3733800" y="3124200"/>
            <a:ext cx="1773242" cy="954107"/>
          </a:xfrm>
          <a:prstGeom prst="rect">
            <a:avLst/>
          </a:prstGeom>
          <a:noFill/>
        </p:spPr>
        <p:txBody>
          <a:bodyPr wrap="none" rtlCol="0">
            <a:spAutoFit/>
          </a:bodyPr>
          <a:lstStyle/>
          <a:p>
            <a:r>
              <a:rPr lang="bn-BD" sz="2800" dirty="0" smtClean="0">
                <a:latin typeface="NikoshBAN" pitchFamily="2" charset="0"/>
                <a:cs typeface="NikoshBAN" pitchFamily="2" charset="0"/>
              </a:rPr>
              <a:t>প্রতিসরণ কোণ</a:t>
            </a:r>
          </a:p>
          <a:p>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r </a:t>
            </a:r>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9" name="TextBox 8"/>
          <p:cNvSpPr txBox="1"/>
          <p:nvPr/>
        </p:nvSpPr>
        <p:spPr>
          <a:xfrm>
            <a:off x="342900" y="3086100"/>
            <a:ext cx="1641796" cy="954107"/>
          </a:xfrm>
          <a:prstGeom prst="rect">
            <a:avLst/>
          </a:prstGeom>
          <a:noFill/>
        </p:spPr>
        <p:txBody>
          <a:bodyPr wrap="none" rtlCol="0">
            <a:spAutoFit/>
          </a:bodyPr>
          <a:lstStyle/>
          <a:p>
            <a:r>
              <a:rPr lang="bn-BD" sz="2800" dirty="0" smtClean="0">
                <a:latin typeface="NikoshBAN" pitchFamily="2" charset="0"/>
                <a:cs typeface="NikoshBAN" pitchFamily="2" charset="0"/>
              </a:rPr>
              <a:t>আপতন কোণ</a:t>
            </a:r>
          </a:p>
          <a:p>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10" name="TextBox 9"/>
          <p:cNvSpPr txBox="1"/>
          <p:nvPr/>
        </p:nvSpPr>
        <p:spPr>
          <a:xfrm>
            <a:off x="2362200" y="3276600"/>
            <a:ext cx="880369"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sin </a:t>
            </a:r>
            <a:r>
              <a:rPr lang="en-US" sz="3200" dirty="0" err="1" smtClean="0">
                <a:latin typeface="Times New Roman" pitchFamily="18" charset="0"/>
                <a:cs typeface="Times New Roman" pitchFamily="18" charset="0"/>
              </a:rPr>
              <a:t>i</a:t>
            </a:r>
            <a:endParaRPr lang="en-US" sz="3200" dirty="0">
              <a:latin typeface="Times New Roman" pitchFamily="18" charset="0"/>
              <a:cs typeface="Times New Roman" pitchFamily="18" charset="0"/>
            </a:endParaRPr>
          </a:p>
        </p:txBody>
      </p:sp>
      <p:sp>
        <p:nvSpPr>
          <p:cNvPr id="11" name="TextBox 10"/>
          <p:cNvSpPr txBox="1"/>
          <p:nvPr/>
        </p:nvSpPr>
        <p:spPr>
          <a:xfrm>
            <a:off x="5867400" y="3276600"/>
            <a:ext cx="902811"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sin r</a:t>
            </a:r>
            <a:endParaRPr lang="en-US" sz="3200" dirty="0">
              <a:latin typeface="Times New Roman" pitchFamily="18" charset="0"/>
              <a:cs typeface="Times New Roman" pitchFamily="18" charset="0"/>
            </a:endParaRPr>
          </a:p>
        </p:txBody>
      </p:sp>
      <p:pic>
        <p:nvPicPr>
          <p:cNvPr id="12"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8946" y="3263336"/>
            <a:ext cx="1309254" cy="7467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TextBox 4"/>
          <p:cNvSpPr txBox="1"/>
          <p:nvPr/>
        </p:nvSpPr>
        <p:spPr>
          <a:xfrm>
            <a:off x="3276600" y="304800"/>
            <a:ext cx="358784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solidFill>
                  <a:prstClr val="white"/>
                </a:solidFill>
                <a:latin typeface="NikoshBAN" pitchFamily="2" charset="0"/>
                <a:cs typeface="NikoshBAN" pitchFamily="2" charset="0"/>
              </a:rPr>
              <a:t>প্রাপ্ত তথ্য উপস্থাপন</a:t>
            </a:r>
            <a:endParaRPr lang="en-US" sz="3200" dirty="0">
              <a:solidFill>
                <a:prstClr val="white"/>
              </a:solidFill>
              <a:latin typeface="NikoshBAN" pitchFamily="2" charset="0"/>
              <a:cs typeface="NikoshBAN" pitchFamily="2" charset="0"/>
            </a:endParaRPr>
          </a:p>
        </p:txBody>
      </p:sp>
      <p:graphicFrame>
        <p:nvGraphicFramePr>
          <p:cNvPr id="13" name="Table 12"/>
          <p:cNvGraphicFramePr>
            <a:graphicFrameLocks noGrp="1"/>
          </p:cNvGraphicFramePr>
          <p:nvPr/>
        </p:nvGraphicFramePr>
        <p:xfrm>
          <a:off x="348342" y="1066802"/>
          <a:ext cx="8382000" cy="5029198"/>
        </p:xfrm>
        <a:graphic>
          <a:graphicData uri="http://schemas.openxmlformats.org/drawingml/2006/table">
            <a:tbl>
              <a:tblPr firstRow="1" bandRow="1">
                <a:tableStyleId>{D7AC3CCA-C797-4891-BE02-D94E43425B78}</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989351">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4"/>
                  </a:ext>
                </a:extLst>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r h="57712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57712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14" name="TextBox 13"/>
          <p:cNvSpPr txBox="1"/>
          <p:nvPr/>
        </p:nvSpPr>
        <p:spPr>
          <a:xfrm>
            <a:off x="3733800" y="1104900"/>
            <a:ext cx="1773242" cy="954107"/>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প্রতিসরণ কোণ</a:t>
            </a:r>
          </a:p>
          <a:p>
            <a:r>
              <a:rPr lang="bn-BD" sz="2800" dirty="0" smtClean="0">
                <a:solidFill>
                  <a:prstClr val="black"/>
                </a:solidFill>
                <a:latin typeface="NikoshBAN" pitchFamily="2" charset="0"/>
                <a:cs typeface="NikoshBAN" pitchFamily="2" charset="0"/>
              </a:rPr>
              <a:t>     (</a:t>
            </a:r>
            <a:r>
              <a:rPr lang="en-US" sz="2800" dirty="0" smtClean="0">
                <a:solidFill>
                  <a:prstClr val="black"/>
                </a:solidFill>
                <a:latin typeface="NikoshBAN" pitchFamily="2" charset="0"/>
                <a:cs typeface="NikoshBAN" pitchFamily="2" charset="0"/>
              </a:rPr>
              <a:t> r </a:t>
            </a:r>
            <a:r>
              <a:rPr lang="bn-BD" sz="2800" dirty="0" smtClean="0">
                <a:solidFill>
                  <a:prstClr val="black"/>
                </a:solidFill>
                <a:latin typeface="NikoshBAN" pitchFamily="2" charset="0"/>
                <a:cs typeface="NikoshBAN" pitchFamily="2" charset="0"/>
              </a:rPr>
              <a:t>)</a:t>
            </a:r>
            <a:endParaRPr lang="en-US" sz="2800" dirty="0">
              <a:solidFill>
                <a:prstClr val="black"/>
              </a:solidFill>
              <a:latin typeface="NikoshBAN" pitchFamily="2" charset="0"/>
              <a:cs typeface="NikoshBAN" pitchFamily="2" charset="0"/>
            </a:endParaRPr>
          </a:p>
        </p:txBody>
      </p:sp>
      <p:sp>
        <p:nvSpPr>
          <p:cNvPr id="15" name="TextBox 14"/>
          <p:cNvSpPr txBox="1"/>
          <p:nvPr/>
        </p:nvSpPr>
        <p:spPr>
          <a:xfrm>
            <a:off x="342900" y="1066800"/>
            <a:ext cx="1641796" cy="954107"/>
          </a:xfrm>
          <a:prstGeom prst="rect">
            <a:avLst/>
          </a:prstGeom>
          <a:noFill/>
        </p:spPr>
        <p:txBody>
          <a:bodyPr wrap="none" rtlCol="0">
            <a:spAutoFit/>
          </a:bodyPr>
          <a:lstStyle/>
          <a:p>
            <a:r>
              <a:rPr lang="bn-BD" sz="2800" dirty="0" smtClean="0">
                <a:solidFill>
                  <a:prstClr val="black"/>
                </a:solidFill>
                <a:latin typeface="NikoshBAN" pitchFamily="2" charset="0"/>
                <a:cs typeface="NikoshBAN" pitchFamily="2" charset="0"/>
              </a:rPr>
              <a:t>আপতন কোণ</a:t>
            </a:r>
          </a:p>
          <a:p>
            <a:r>
              <a:rPr lang="bn-BD" sz="2800" dirty="0" smtClean="0">
                <a:solidFill>
                  <a:prstClr val="black"/>
                </a:solidFill>
                <a:latin typeface="NikoshBAN" pitchFamily="2" charset="0"/>
                <a:cs typeface="NikoshBAN" pitchFamily="2" charset="0"/>
              </a:rPr>
              <a:t>     (</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i</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a:t>
            </a:r>
            <a:endParaRPr lang="en-US" sz="2800" dirty="0">
              <a:solidFill>
                <a:prstClr val="black"/>
              </a:solidFill>
              <a:latin typeface="NikoshBAN" pitchFamily="2" charset="0"/>
              <a:cs typeface="NikoshBAN" pitchFamily="2" charset="0"/>
            </a:endParaRPr>
          </a:p>
        </p:txBody>
      </p:sp>
      <p:sp>
        <p:nvSpPr>
          <p:cNvPr id="16" name="TextBox 15"/>
          <p:cNvSpPr txBox="1"/>
          <p:nvPr/>
        </p:nvSpPr>
        <p:spPr>
          <a:xfrm>
            <a:off x="2362200" y="1257300"/>
            <a:ext cx="880369" cy="584775"/>
          </a:xfrm>
          <a:prstGeom prst="rect">
            <a:avLst/>
          </a:prstGeom>
          <a:noFill/>
        </p:spPr>
        <p:txBody>
          <a:bodyPr wrap="none" rtlCol="0">
            <a:spAutoFit/>
          </a:bodyPr>
          <a:lstStyle/>
          <a:p>
            <a:r>
              <a:rPr lang="en-US" sz="3200" dirty="0" smtClean="0">
                <a:solidFill>
                  <a:prstClr val="black"/>
                </a:solidFill>
                <a:latin typeface="Times New Roman" pitchFamily="18" charset="0"/>
                <a:cs typeface="Times New Roman" pitchFamily="18" charset="0"/>
              </a:rPr>
              <a:t>sin </a:t>
            </a:r>
            <a:r>
              <a:rPr lang="en-US" sz="3200" dirty="0" err="1" smtClean="0">
                <a:solidFill>
                  <a:prstClr val="black"/>
                </a:solidFill>
                <a:latin typeface="Times New Roman" pitchFamily="18" charset="0"/>
                <a:cs typeface="Times New Roman" pitchFamily="18" charset="0"/>
              </a:rPr>
              <a:t>i</a:t>
            </a:r>
            <a:endParaRPr lang="en-US" sz="3200" dirty="0">
              <a:solidFill>
                <a:prstClr val="black"/>
              </a:solidFill>
              <a:latin typeface="Times New Roman" pitchFamily="18" charset="0"/>
              <a:cs typeface="Times New Roman" pitchFamily="18" charset="0"/>
            </a:endParaRPr>
          </a:p>
        </p:txBody>
      </p:sp>
      <p:sp>
        <p:nvSpPr>
          <p:cNvPr id="17" name="TextBox 16"/>
          <p:cNvSpPr txBox="1"/>
          <p:nvPr/>
        </p:nvSpPr>
        <p:spPr>
          <a:xfrm>
            <a:off x="5867400" y="1257300"/>
            <a:ext cx="902811" cy="584775"/>
          </a:xfrm>
          <a:prstGeom prst="rect">
            <a:avLst/>
          </a:prstGeom>
          <a:noFill/>
        </p:spPr>
        <p:txBody>
          <a:bodyPr wrap="none" rtlCol="0">
            <a:spAutoFit/>
          </a:bodyPr>
          <a:lstStyle/>
          <a:p>
            <a:r>
              <a:rPr lang="en-US" sz="3200" dirty="0" smtClean="0">
                <a:solidFill>
                  <a:prstClr val="black"/>
                </a:solidFill>
                <a:latin typeface="Times New Roman" pitchFamily="18" charset="0"/>
                <a:cs typeface="Times New Roman" pitchFamily="18" charset="0"/>
              </a:rPr>
              <a:t>sin r</a:t>
            </a:r>
            <a:endParaRPr lang="en-US" sz="3200" dirty="0">
              <a:solidFill>
                <a:prstClr val="black"/>
              </a:solidFill>
              <a:latin typeface="Times New Roman" pitchFamily="18" charset="0"/>
              <a:cs typeface="Times New Roman" pitchFamily="18" charset="0"/>
            </a:endParaRPr>
          </a:p>
        </p:txBody>
      </p:sp>
      <p:pic>
        <p:nvPicPr>
          <p:cNvPr id="1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8946" y="1244036"/>
            <a:ext cx="1309254" cy="74675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10" name="Picture 9" descr="refra.png"/>
          <p:cNvPicPr>
            <a:picLocks noChangeAspect="1"/>
          </p:cNvPicPr>
          <p:nvPr/>
        </p:nvPicPr>
        <p:blipFill>
          <a:blip r:embed="rId3" cstate="print"/>
          <a:stretch>
            <a:fillRect/>
          </a:stretch>
        </p:blipFill>
        <p:spPr>
          <a:xfrm>
            <a:off x="381000" y="457200"/>
            <a:ext cx="5549207" cy="3441270"/>
          </a:xfrm>
          <a:prstGeom prst="rect">
            <a:avLst/>
          </a:prstGeom>
        </p:spPr>
      </p:pic>
      <p:sp>
        <p:nvSpPr>
          <p:cNvPr id="11" name="TextBox 10"/>
          <p:cNvSpPr txBox="1"/>
          <p:nvPr/>
        </p:nvSpPr>
        <p:spPr>
          <a:xfrm>
            <a:off x="1371600" y="3962400"/>
            <a:ext cx="5057795" cy="954107"/>
          </a:xfrm>
          <a:prstGeom prst="rect">
            <a:avLst/>
          </a:prstGeom>
          <a:solidFill>
            <a:schemeClr val="accent2">
              <a:lumMod val="60000"/>
              <a:lumOff val="40000"/>
            </a:schemeClr>
          </a:solidFill>
        </p:spPr>
        <p:txBody>
          <a:bodyPr wrap="none" rtlCol="0">
            <a:spAutoFit/>
          </a:bodyPr>
          <a:lstStyle/>
          <a:p>
            <a:r>
              <a:rPr lang="bn-BD" sz="2800" dirty="0" smtClean="0">
                <a:solidFill>
                  <a:prstClr val="black"/>
                </a:solidFill>
                <a:latin typeface="NikoshBAN" pitchFamily="2" charset="0"/>
                <a:cs typeface="NikoshBAN" pitchFamily="2" charset="0"/>
              </a:rPr>
              <a:t>আলোক রশ্মি বায়ু মাধ্যম থেকে কাঁচ মাধ্যমে </a:t>
            </a:r>
          </a:p>
          <a:p>
            <a:r>
              <a:rPr lang="bn-BD" sz="2800" dirty="0" smtClean="0">
                <a:solidFill>
                  <a:prstClr val="black"/>
                </a:solidFill>
                <a:latin typeface="NikoshBAN" pitchFamily="2" charset="0"/>
                <a:cs typeface="NikoshBAN" pitchFamily="2" charset="0"/>
              </a:rPr>
              <a:t>প্রবেশের সময় বেঁকে যাচ্ছে কেনো?</a:t>
            </a:r>
            <a:endParaRPr lang="en-US" sz="2800" dirty="0">
              <a:solidFill>
                <a:prstClr val="black"/>
              </a:solidFill>
              <a:latin typeface="NikoshBAN" pitchFamily="2" charset="0"/>
              <a:cs typeface="NikoshBAN" pitchFamily="2" charset="0"/>
            </a:endParaRPr>
          </a:p>
        </p:txBody>
      </p:sp>
      <p:sp>
        <p:nvSpPr>
          <p:cNvPr id="12" name="TextBox 11"/>
          <p:cNvSpPr txBox="1"/>
          <p:nvPr/>
        </p:nvSpPr>
        <p:spPr>
          <a:xfrm>
            <a:off x="2971800" y="4191000"/>
            <a:ext cx="3175869" cy="523220"/>
          </a:xfrm>
          <a:prstGeom prst="rect">
            <a:avLst/>
          </a:prstGeom>
          <a:solidFill>
            <a:schemeClr val="tx2">
              <a:lumMod val="40000"/>
              <a:lumOff val="60000"/>
            </a:schemeClr>
          </a:solidFill>
        </p:spPr>
        <p:txBody>
          <a:bodyPr wrap="none" rtlCol="0">
            <a:spAutoFit/>
          </a:bodyPr>
          <a:lstStyle/>
          <a:p>
            <a:r>
              <a:rPr lang="bn-BD" sz="2800" dirty="0" smtClean="0">
                <a:solidFill>
                  <a:prstClr val="black"/>
                </a:solidFill>
                <a:latin typeface="NikoshBAN" pitchFamily="2" charset="0"/>
                <a:cs typeface="NikoshBAN" pitchFamily="2" charset="0"/>
              </a:rPr>
              <a:t>কোন মাধ্যমের ঘনত্ব বেশি?</a:t>
            </a:r>
            <a:endParaRPr lang="en-US" sz="2800" dirty="0">
              <a:solidFill>
                <a:prstClr val="black"/>
              </a:solidFill>
              <a:latin typeface="NikoshBAN" pitchFamily="2" charset="0"/>
              <a:cs typeface="NikoshBAN" pitchFamily="2" charset="0"/>
            </a:endParaRPr>
          </a:p>
        </p:txBody>
      </p:sp>
      <p:sp>
        <p:nvSpPr>
          <p:cNvPr id="19" name="TextBox 18"/>
          <p:cNvSpPr txBox="1"/>
          <p:nvPr/>
        </p:nvSpPr>
        <p:spPr>
          <a:xfrm>
            <a:off x="2895600" y="4191000"/>
            <a:ext cx="3802644" cy="523220"/>
          </a:xfrm>
          <a:prstGeom prst="rect">
            <a:avLst/>
          </a:prstGeom>
          <a:solidFill>
            <a:schemeClr val="tx2">
              <a:lumMod val="40000"/>
              <a:lumOff val="60000"/>
            </a:schemeClr>
          </a:solidFill>
        </p:spPr>
        <p:txBody>
          <a:bodyPr wrap="none" rtlCol="0">
            <a:spAutoFit/>
          </a:bodyPr>
          <a:lstStyle/>
          <a:p>
            <a:r>
              <a:rPr lang="bn-BD" sz="2800" dirty="0" smtClean="0">
                <a:solidFill>
                  <a:prstClr val="black"/>
                </a:solidFill>
                <a:latin typeface="NikoshBAN" pitchFamily="2" charset="0"/>
                <a:cs typeface="NikoshBAN" pitchFamily="2" charset="0"/>
              </a:rPr>
              <a:t>কোন মাধ্যমে আলোর বেগ বেশি?</a:t>
            </a:r>
            <a:endParaRPr lang="en-US" sz="2800" dirty="0">
              <a:solidFill>
                <a:prstClr val="black"/>
              </a:solidFill>
              <a:latin typeface="NikoshBAN" pitchFamily="2" charset="0"/>
              <a:cs typeface="NikoshBAN" pitchFamily="2" charset="0"/>
            </a:endParaRPr>
          </a:p>
        </p:txBody>
      </p:sp>
      <p:sp>
        <p:nvSpPr>
          <p:cNvPr id="20" name="TextBox 19"/>
          <p:cNvSpPr txBox="1"/>
          <p:nvPr/>
        </p:nvSpPr>
        <p:spPr>
          <a:xfrm>
            <a:off x="2514600" y="4114800"/>
            <a:ext cx="4895892" cy="523220"/>
          </a:xfrm>
          <a:prstGeom prst="rect">
            <a:avLst/>
          </a:prstGeom>
          <a:solidFill>
            <a:schemeClr val="accent6">
              <a:lumMod val="60000"/>
              <a:lumOff val="40000"/>
            </a:schemeClr>
          </a:solidFill>
        </p:spPr>
        <p:txBody>
          <a:bodyPr wrap="none" rtlCol="0">
            <a:spAutoFit/>
          </a:bodyPr>
          <a:lstStyle/>
          <a:p>
            <a:r>
              <a:rPr lang="bn-BD" sz="2800" dirty="0" smtClean="0">
                <a:solidFill>
                  <a:prstClr val="black"/>
                </a:solidFill>
                <a:latin typeface="NikoshBAN" pitchFamily="2" charset="0"/>
                <a:cs typeface="NikoshBAN" pitchFamily="2" charset="0"/>
              </a:rPr>
              <a:t>তাহলে প্রতিসরণাঙ্ক কার উপর নির্ভর করে?</a:t>
            </a:r>
            <a:endParaRPr lang="en-US" sz="2800" dirty="0">
              <a:solidFill>
                <a:prstClr val="black"/>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429000" y="304800"/>
            <a:ext cx="1045479" cy="400110"/>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sz="2000" dirty="0" smtClean="0">
                <a:solidFill>
                  <a:prstClr val="white"/>
                </a:solidFill>
                <a:latin typeface="NikoshBAN" pitchFamily="2" charset="0"/>
                <a:cs typeface="NikoshBAN" pitchFamily="2" charset="0"/>
              </a:rPr>
              <a:t>মূল্যায়ন</a:t>
            </a:r>
            <a:endParaRPr lang="en-US" sz="2000" dirty="0">
              <a:solidFill>
                <a:prstClr val="white"/>
              </a:solidFill>
              <a:latin typeface="NikoshBAN" pitchFamily="2" charset="0"/>
              <a:cs typeface="NikoshBAN" pitchFamily="2" charset="0"/>
            </a:endParaRPr>
          </a:p>
        </p:txBody>
      </p:sp>
      <p:sp>
        <p:nvSpPr>
          <p:cNvPr id="6" name="TextBox 5"/>
          <p:cNvSpPr txBox="1"/>
          <p:nvPr/>
        </p:nvSpPr>
        <p:spPr>
          <a:xfrm>
            <a:off x="762000" y="1076980"/>
            <a:ext cx="2903359" cy="400110"/>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sym typeface="Webdings"/>
              </a:rPr>
              <a:t>১। আলোর প্রতিসরণ কী ?</a:t>
            </a:r>
            <a:endParaRPr lang="en-US" sz="2000" dirty="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black"/>
              </a:solidFill>
            </a:endParaRPr>
          </a:p>
        </p:txBody>
      </p:sp>
      <p:grpSp>
        <p:nvGrpSpPr>
          <p:cNvPr id="2" name="Group 17"/>
          <p:cNvGrpSpPr/>
          <p:nvPr/>
        </p:nvGrpSpPr>
        <p:grpSpPr>
          <a:xfrm>
            <a:off x="725705" y="2133600"/>
            <a:ext cx="5864106" cy="2848690"/>
            <a:chOff x="685800" y="1200542"/>
            <a:chExt cx="5864106" cy="1976631"/>
          </a:xfrm>
        </p:grpSpPr>
        <p:sp>
          <p:nvSpPr>
            <p:cNvPr id="11" name="TextBox 10"/>
            <p:cNvSpPr txBox="1"/>
            <p:nvPr/>
          </p:nvSpPr>
          <p:spPr>
            <a:xfrm>
              <a:off x="685800" y="1200542"/>
              <a:ext cx="5864106" cy="491184"/>
            </a:xfrm>
            <a:prstGeom prst="rect">
              <a:avLst/>
            </a:prstGeom>
            <a:noFill/>
          </p:spPr>
          <p:txBody>
            <a:bodyPr wrap="none" rtlCol="0">
              <a:spAutoFit/>
            </a:bodyPr>
            <a:lstStyle/>
            <a:p>
              <a:r>
                <a:rPr lang="bn-BD" sz="2000" dirty="0" smtClean="0">
                  <a:solidFill>
                    <a:srgbClr val="1F497D">
                      <a:lumMod val="75000"/>
                    </a:srgbClr>
                  </a:solidFill>
                  <a:latin typeface="NikoshBAN" pitchFamily="2" charset="0"/>
                  <a:cs typeface="NikoshBAN" pitchFamily="2" charset="0"/>
                  <a:sym typeface="Webdings"/>
                </a:rPr>
                <a:t>২। </a:t>
              </a:r>
              <a:r>
                <a:rPr lang="bn-BD" sz="2000" dirty="0" smtClean="0">
                  <a:solidFill>
                    <a:prstClr val="black"/>
                  </a:solidFill>
                  <a:latin typeface="NikoshBAN" pitchFamily="2" charset="0"/>
                  <a:cs typeface="NikoshBAN" pitchFamily="2" charset="0"/>
                </a:rPr>
                <a:t>আলো হালকা মাধ্যম থেকে ঘন মাধ্যমে প্রতিসরিত </a:t>
              </a:r>
              <a:endParaRPr lang="en-US" sz="2000" dirty="0" smtClean="0">
                <a:solidFill>
                  <a:prstClr val="black"/>
                </a:solidFill>
                <a:latin typeface="NikoshBAN" pitchFamily="2" charset="0"/>
                <a:cs typeface="NikoshBAN" pitchFamily="2" charset="0"/>
              </a:endParaRPr>
            </a:p>
            <a:p>
              <a:r>
                <a:rPr lang="bn-BD" sz="2000" dirty="0" smtClean="0">
                  <a:solidFill>
                    <a:prstClr val="black"/>
                  </a:solidFill>
                  <a:latin typeface="NikoshBAN" pitchFamily="2" charset="0"/>
                  <a:cs typeface="NikoshBAN" pitchFamily="2" charset="0"/>
                </a:rPr>
                <a:t>    হলে নিচের কোন সম্পর্কটি সঠিক?</a:t>
              </a:r>
              <a:endParaRPr lang="en-US" sz="2000" dirty="0">
                <a:solidFill>
                  <a:prstClr val="black"/>
                </a:solidFill>
                <a:latin typeface="NikoshBAN" pitchFamily="2" charset="0"/>
                <a:cs typeface="NikoshBAN" pitchFamily="2" charset="0"/>
              </a:endParaRPr>
            </a:p>
          </p:txBody>
        </p:sp>
        <p:grpSp>
          <p:nvGrpSpPr>
            <p:cNvPr id="3" name="Group 11"/>
            <p:cNvGrpSpPr/>
            <p:nvPr/>
          </p:nvGrpSpPr>
          <p:grpSpPr>
            <a:xfrm>
              <a:off x="798295" y="1835020"/>
              <a:ext cx="4166525" cy="1342153"/>
              <a:chOff x="1026895" y="4044820"/>
              <a:chExt cx="4166525" cy="1342153"/>
            </a:xfrm>
          </p:grpSpPr>
          <p:sp>
            <p:nvSpPr>
              <p:cNvPr id="13" name="TextBox 12"/>
              <p:cNvSpPr txBox="1"/>
              <p:nvPr/>
            </p:nvSpPr>
            <p:spPr>
              <a:xfrm>
                <a:off x="1026895" y="4044820"/>
                <a:ext cx="4166525" cy="277626"/>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(ক) আপতন কোণ = প্রতিসরিত কোণ</a:t>
                </a:r>
                <a:endParaRPr lang="en-US" sz="2000" dirty="0">
                  <a:solidFill>
                    <a:prstClr val="black"/>
                  </a:solidFill>
                  <a:latin typeface="NikoshBAN" pitchFamily="2" charset="0"/>
                  <a:cs typeface="NikoshBAN" pitchFamily="2" charset="0"/>
                </a:endParaRPr>
              </a:p>
            </p:txBody>
          </p:sp>
          <p:sp>
            <p:nvSpPr>
              <p:cNvPr id="14" name="TextBox 13"/>
              <p:cNvSpPr txBox="1"/>
              <p:nvPr/>
            </p:nvSpPr>
            <p:spPr>
              <a:xfrm>
                <a:off x="1070437" y="4396050"/>
                <a:ext cx="4017446" cy="277626"/>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(খ) আপতন কোণ &gt; প্রতিসরণ কোণ</a:t>
                </a:r>
                <a:endParaRPr lang="en-US" sz="2000" dirty="0">
                  <a:solidFill>
                    <a:prstClr val="black"/>
                  </a:solidFill>
                  <a:latin typeface="NikoshBAN" pitchFamily="2" charset="0"/>
                  <a:cs typeface="NikoshBAN" pitchFamily="2" charset="0"/>
                </a:endParaRPr>
              </a:p>
            </p:txBody>
          </p:sp>
          <p:sp>
            <p:nvSpPr>
              <p:cNvPr id="15" name="TextBox 14"/>
              <p:cNvSpPr txBox="1"/>
              <p:nvPr/>
            </p:nvSpPr>
            <p:spPr>
              <a:xfrm>
                <a:off x="1064938" y="4739235"/>
                <a:ext cx="4025461" cy="277626"/>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(গ) আপতন কোণ &lt; প্রতিসরণ কোণ</a:t>
                </a:r>
                <a:endParaRPr lang="en-US" sz="2000" dirty="0">
                  <a:solidFill>
                    <a:prstClr val="black"/>
                  </a:solidFill>
                  <a:latin typeface="NikoshBAN" pitchFamily="2" charset="0"/>
                  <a:cs typeface="NikoshBAN" pitchFamily="2" charset="0"/>
                </a:endParaRPr>
              </a:p>
            </p:txBody>
          </p:sp>
          <p:sp>
            <p:nvSpPr>
              <p:cNvPr id="16" name="TextBox 15"/>
              <p:cNvSpPr txBox="1"/>
              <p:nvPr/>
            </p:nvSpPr>
            <p:spPr>
              <a:xfrm>
                <a:off x="1026895" y="5109347"/>
                <a:ext cx="3962944" cy="277626"/>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(ঘ) আপতন কোণ </a:t>
                </a:r>
                <a:r>
                  <a:rPr lang="en-US" sz="2000" dirty="0" smtClean="0">
                    <a:solidFill>
                      <a:prstClr val="black"/>
                    </a:solidFill>
                  </a:rPr>
                  <a:t>≥</a:t>
                </a:r>
                <a:r>
                  <a:rPr lang="bn-BD" sz="2000" dirty="0" smtClean="0">
                    <a:solidFill>
                      <a:prstClr val="black"/>
                    </a:solidFill>
                  </a:rPr>
                  <a:t> </a:t>
                </a:r>
                <a:r>
                  <a:rPr lang="bn-BD" sz="2000" dirty="0" smtClean="0">
                    <a:solidFill>
                      <a:prstClr val="black"/>
                    </a:solidFill>
                    <a:latin typeface="NikoshBAN" pitchFamily="2" charset="0"/>
                    <a:cs typeface="NikoshBAN" pitchFamily="2" charset="0"/>
                  </a:rPr>
                  <a:t>প্রতিসরণ কোণ</a:t>
                </a:r>
                <a:endParaRPr lang="en-US" sz="2000" dirty="0">
                  <a:solidFill>
                    <a:prstClr val="black"/>
                  </a:solidFill>
                  <a:latin typeface="NikoshBAN" pitchFamily="2" charset="0"/>
                  <a:cs typeface="NikoshBAN" pitchFamily="2" charset="0"/>
                </a:endParaRPr>
              </a:p>
            </p:txBody>
          </p:sp>
        </p:grpSp>
      </p:grpSp>
      <p:sp>
        <p:nvSpPr>
          <p:cNvPr id="17" name="Freeform 16"/>
          <p:cNvSpPr/>
          <p:nvPr/>
        </p:nvSpPr>
        <p:spPr>
          <a:xfrm>
            <a:off x="914400" y="36576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prstClr val="black"/>
              </a:solidFill>
            </a:endParaRPr>
          </a:p>
        </p:txBody>
      </p:sp>
      <p:grpSp>
        <p:nvGrpSpPr>
          <p:cNvPr id="4" name="Group 14"/>
          <p:cNvGrpSpPr/>
          <p:nvPr/>
        </p:nvGrpSpPr>
        <p:grpSpPr>
          <a:xfrm>
            <a:off x="838200" y="1752600"/>
            <a:ext cx="6739443" cy="2838510"/>
            <a:chOff x="824714" y="914400"/>
            <a:chExt cx="6739443" cy="2838510"/>
          </a:xfrm>
        </p:grpSpPr>
        <p:sp>
          <p:nvSpPr>
            <p:cNvPr id="19" name="TextBox 18"/>
            <p:cNvSpPr txBox="1"/>
            <p:nvPr/>
          </p:nvSpPr>
          <p:spPr>
            <a:xfrm>
              <a:off x="838200" y="914400"/>
              <a:ext cx="2775119" cy="400110"/>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প্রতিসরণাঙ্ক নির্ভর করে-</a:t>
              </a:r>
              <a:endParaRPr lang="en-US" sz="2000" dirty="0">
                <a:solidFill>
                  <a:prstClr val="black"/>
                </a:solidFill>
                <a:latin typeface="NikoshBAN" pitchFamily="2" charset="0"/>
                <a:cs typeface="NikoshBAN" pitchFamily="2" charset="0"/>
              </a:endParaRPr>
            </a:p>
          </p:txBody>
        </p:sp>
        <p:sp>
          <p:nvSpPr>
            <p:cNvPr id="20" name="TextBox 19"/>
            <p:cNvSpPr txBox="1"/>
            <p:nvPr/>
          </p:nvSpPr>
          <p:spPr>
            <a:xfrm>
              <a:off x="900914" y="1371600"/>
              <a:ext cx="2896947" cy="400110"/>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a:t>
              </a:r>
              <a:r>
                <a:rPr lang="en-US" sz="2000" dirty="0" err="1" smtClean="0">
                  <a:solidFill>
                    <a:prstClr val="black"/>
                  </a:solidFill>
                  <a:latin typeface="NikoshBAN" pitchFamily="2" charset="0"/>
                  <a:cs typeface="NikoshBAN" pitchFamily="2" charset="0"/>
                </a:rPr>
                <a:t>i</a:t>
              </a:r>
              <a:r>
                <a:rPr lang="bn-BD" sz="2000" dirty="0" smtClean="0">
                  <a:solidFill>
                    <a:prstClr val="black"/>
                  </a:solidFill>
                  <a:latin typeface="NikoshBAN" pitchFamily="2" charset="0"/>
                  <a:cs typeface="NikoshBAN" pitchFamily="2" charset="0"/>
                </a:rPr>
                <a:t>) মাধ্যমের ঘনত্বের ওপর</a:t>
              </a:r>
              <a:endParaRPr lang="en-US" sz="2000" dirty="0">
                <a:solidFill>
                  <a:prstClr val="black"/>
                </a:solidFill>
                <a:latin typeface="NikoshBAN" pitchFamily="2" charset="0"/>
                <a:cs typeface="NikoshBAN" pitchFamily="2" charset="0"/>
              </a:endParaRPr>
            </a:p>
          </p:txBody>
        </p:sp>
        <p:sp>
          <p:nvSpPr>
            <p:cNvPr id="21" name="TextBox 20"/>
            <p:cNvSpPr txBox="1"/>
            <p:nvPr/>
          </p:nvSpPr>
          <p:spPr>
            <a:xfrm>
              <a:off x="849247" y="1828800"/>
              <a:ext cx="3467616" cy="400110"/>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a:t>
              </a:r>
              <a:r>
                <a:rPr lang="en-US" sz="2000" dirty="0" smtClean="0">
                  <a:solidFill>
                    <a:prstClr val="black"/>
                  </a:solidFill>
                  <a:latin typeface="NikoshBAN" pitchFamily="2" charset="0"/>
                  <a:cs typeface="NikoshBAN" pitchFamily="2" charset="0"/>
                </a:rPr>
                <a:t>ii</a:t>
              </a:r>
              <a:r>
                <a:rPr lang="bn-BD" sz="2000" dirty="0" smtClean="0">
                  <a:solidFill>
                    <a:prstClr val="black"/>
                  </a:solidFill>
                  <a:latin typeface="NikoshBAN" pitchFamily="2" charset="0"/>
                  <a:cs typeface="NikoshBAN" pitchFamily="2" charset="0"/>
                </a:rPr>
                <a:t>)</a:t>
              </a:r>
              <a:r>
                <a:rPr lang="en-US" sz="2000" dirty="0" smtClean="0">
                  <a:solidFill>
                    <a:prstClr val="black"/>
                  </a:solidFill>
                  <a:latin typeface="NikoshBAN" pitchFamily="2" charset="0"/>
                  <a:cs typeface="NikoshBAN" pitchFamily="2" charset="0"/>
                </a:rPr>
                <a:t> </a:t>
              </a:r>
              <a:r>
                <a:rPr lang="bn-BD" sz="2000" dirty="0" smtClean="0">
                  <a:solidFill>
                    <a:prstClr val="black"/>
                  </a:solidFill>
                  <a:latin typeface="NikoshBAN" pitchFamily="2" charset="0"/>
                  <a:cs typeface="NikoshBAN" pitchFamily="2" charset="0"/>
                </a:rPr>
                <a:t>আলোর তরঙ্গ দৈর্ঘ্যের ওপর</a:t>
              </a:r>
              <a:endParaRPr lang="en-US" sz="2000" dirty="0">
                <a:solidFill>
                  <a:prstClr val="black"/>
                </a:solidFill>
                <a:latin typeface="NikoshBAN" pitchFamily="2" charset="0"/>
                <a:cs typeface="NikoshBAN" pitchFamily="2" charset="0"/>
              </a:endParaRPr>
            </a:p>
          </p:txBody>
        </p:sp>
        <p:sp>
          <p:nvSpPr>
            <p:cNvPr id="22" name="TextBox 21"/>
            <p:cNvSpPr txBox="1"/>
            <p:nvPr/>
          </p:nvSpPr>
          <p:spPr>
            <a:xfrm>
              <a:off x="824714" y="2362200"/>
              <a:ext cx="2768707" cy="707886"/>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a:t>
              </a:r>
              <a:r>
                <a:rPr lang="en-US" sz="2000" dirty="0" smtClean="0">
                  <a:solidFill>
                    <a:prstClr val="black"/>
                  </a:solidFill>
                  <a:latin typeface="NikoshBAN" pitchFamily="2" charset="0"/>
                  <a:cs typeface="NikoshBAN" pitchFamily="2" charset="0"/>
                </a:rPr>
                <a:t>iii</a:t>
              </a:r>
              <a:r>
                <a:rPr lang="bn-BD" sz="2000" dirty="0" smtClean="0">
                  <a:solidFill>
                    <a:prstClr val="black"/>
                  </a:solidFill>
                  <a:latin typeface="NikoshBAN" pitchFamily="2" charset="0"/>
                  <a:cs typeface="NikoshBAN" pitchFamily="2" charset="0"/>
                </a:rPr>
                <a:t>)</a:t>
              </a:r>
              <a:r>
                <a:rPr lang="en-US" sz="2000" dirty="0" smtClean="0">
                  <a:solidFill>
                    <a:prstClr val="black"/>
                  </a:solidFill>
                  <a:latin typeface="NikoshBAN" pitchFamily="2" charset="0"/>
                  <a:cs typeface="NikoshBAN" pitchFamily="2" charset="0"/>
                </a:rPr>
                <a:t> </a:t>
              </a:r>
              <a:r>
                <a:rPr lang="bn-BD" sz="2000" dirty="0" smtClean="0">
                  <a:solidFill>
                    <a:prstClr val="black"/>
                  </a:solidFill>
                  <a:latin typeface="NikoshBAN" pitchFamily="2" charset="0"/>
                  <a:cs typeface="NikoshBAN" pitchFamily="2" charset="0"/>
                </a:rPr>
                <a:t>আলোর বর্ণের উপর </a:t>
              </a:r>
            </a:p>
            <a:p>
              <a:endParaRPr lang="en-US" sz="2000" dirty="0">
                <a:solidFill>
                  <a:prstClr val="black"/>
                </a:solidFill>
                <a:latin typeface="NikoshBAN" pitchFamily="2" charset="0"/>
                <a:cs typeface="NikoshBAN" pitchFamily="2" charset="0"/>
              </a:endParaRPr>
            </a:p>
          </p:txBody>
        </p:sp>
        <p:grpSp>
          <p:nvGrpSpPr>
            <p:cNvPr id="7" name="Group 13"/>
            <p:cNvGrpSpPr/>
            <p:nvPr/>
          </p:nvGrpSpPr>
          <p:grpSpPr>
            <a:xfrm>
              <a:off x="838200" y="2895600"/>
              <a:ext cx="6725957" cy="857310"/>
              <a:chOff x="838200" y="3124200"/>
              <a:chExt cx="6725957" cy="857310"/>
            </a:xfrm>
          </p:grpSpPr>
          <p:sp>
            <p:nvSpPr>
              <p:cNvPr id="24" name="TextBox 23"/>
              <p:cNvSpPr txBox="1"/>
              <p:nvPr/>
            </p:nvSpPr>
            <p:spPr>
              <a:xfrm>
                <a:off x="838200" y="3124200"/>
                <a:ext cx="2534668" cy="400110"/>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নিচের কোনটি সঠিক?</a:t>
                </a:r>
                <a:endParaRPr lang="en-US" sz="2000" dirty="0">
                  <a:solidFill>
                    <a:prstClr val="black"/>
                  </a:solidFill>
                  <a:latin typeface="NikoshBAN" pitchFamily="2" charset="0"/>
                  <a:cs typeface="NikoshBAN" pitchFamily="2" charset="0"/>
                </a:endParaRPr>
              </a:p>
            </p:txBody>
          </p:sp>
          <p:grpSp>
            <p:nvGrpSpPr>
              <p:cNvPr id="8" name="Group 24"/>
              <p:cNvGrpSpPr/>
              <p:nvPr/>
            </p:nvGrpSpPr>
            <p:grpSpPr>
              <a:xfrm>
                <a:off x="914400" y="3581400"/>
                <a:ext cx="6649757" cy="400110"/>
                <a:chOff x="914400" y="3886200"/>
                <a:chExt cx="6649757" cy="400110"/>
              </a:xfrm>
            </p:grpSpPr>
            <p:sp>
              <p:nvSpPr>
                <p:cNvPr id="26" name="TextBox 8"/>
                <p:cNvSpPr txBox="1"/>
                <p:nvPr/>
              </p:nvSpPr>
              <p:spPr>
                <a:xfrm>
                  <a:off x="914400" y="3886200"/>
                  <a:ext cx="1082348" cy="400110"/>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(ক) </a:t>
                  </a:r>
                  <a:r>
                    <a:rPr lang="en-US" sz="2000" dirty="0" smtClean="0">
                      <a:solidFill>
                        <a:prstClr val="black"/>
                      </a:solidFill>
                      <a:latin typeface="NikoshBAN" pitchFamily="2" charset="0"/>
                      <a:cs typeface="NikoshBAN" pitchFamily="2" charset="0"/>
                    </a:rPr>
                    <a:t>i , iii</a:t>
                  </a:r>
                  <a:endParaRPr lang="en-US" sz="2000" dirty="0">
                    <a:solidFill>
                      <a:prstClr val="black"/>
                    </a:solidFill>
                    <a:latin typeface="NikoshBAN" pitchFamily="2" charset="0"/>
                    <a:cs typeface="NikoshBAN" pitchFamily="2" charset="0"/>
                  </a:endParaRPr>
                </a:p>
              </p:txBody>
            </p:sp>
            <p:sp>
              <p:nvSpPr>
                <p:cNvPr id="27" name="TextBox 26"/>
                <p:cNvSpPr txBox="1"/>
                <p:nvPr/>
              </p:nvSpPr>
              <p:spPr>
                <a:xfrm>
                  <a:off x="2791143" y="3886200"/>
                  <a:ext cx="970137" cy="400110"/>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(খ) </a:t>
                  </a:r>
                  <a:r>
                    <a:rPr lang="en-US" sz="2000" dirty="0" err="1" smtClean="0">
                      <a:solidFill>
                        <a:prstClr val="black"/>
                      </a:solidFill>
                      <a:latin typeface="NikoshBAN" pitchFamily="2" charset="0"/>
                      <a:cs typeface="NikoshBAN" pitchFamily="2" charset="0"/>
                    </a:rPr>
                    <a:t>i</a:t>
                  </a:r>
                  <a:r>
                    <a:rPr lang="en-US" sz="2000" dirty="0" smtClean="0">
                      <a:solidFill>
                        <a:prstClr val="black"/>
                      </a:solidFill>
                      <a:latin typeface="NikoshBAN" pitchFamily="2" charset="0"/>
                      <a:cs typeface="NikoshBAN" pitchFamily="2" charset="0"/>
                    </a:rPr>
                    <a:t> </a:t>
                  </a:r>
                  <a:r>
                    <a:rPr lang="bn-BD" sz="2000" dirty="0" smtClean="0">
                      <a:solidFill>
                        <a:prstClr val="black"/>
                      </a:solidFill>
                      <a:latin typeface="NikoshBAN" pitchFamily="2" charset="0"/>
                      <a:cs typeface="NikoshBAN" pitchFamily="2" charset="0"/>
                    </a:rPr>
                    <a:t>, </a:t>
                  </a:r>
                  <a:r>
                    <a:rPr lang="en-US" sz="2000" dirty="0" smtClean="0">
                      <a:solidFill>
                        <a:prstClr val="black"/>
                      </a:solidFill>
                      <a:latin typeface="NikoshBAN" pitchFamily="2" charset="0"/>
                      <a:cs typeface="NikoshBAN" pitchFamily="2" charset="0"/>
                    </a:rPr>
                    <a:t>ii</a:t>
                  </a:r>
                  <a:endParaRPr lang="en-US" sz="2000" dirty="0">
                    <a:solidFill>
                      <a:prstClr val="black"/>
                    </a:solidFill>
                    <a:latin typeface="NikoshBAN" pitchFamily="2" charset="0"/>
                    <a:cs typeface="NikoshBAN" pitchFamily="2" charset="0"/>
                  </a:endParaRPr>
                </a:p>
              </p:txBody>
            </p:sp>
            <p:sp>
              <p:nvSpPr>
                <p:cNvPr id="28" name="TextBox 27"/>
                <p:cNvSpPr txBox="1"/>
                <p:nvPr/>
              </p:nvSpPr>
              <p:spPr>
                <a:xfrm>
                  <a:off x="4343400" y="3886200"/>
                  <a:ext cx="1362874" cy="400110"/>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(গ) </a:t>
                  </a:r>
                  <a:r>
                    <a:rPr lang="en-US" sz="2000" dirty="0" err="1" smtClean="0">
                      <a:solidFill>
                        <a:prstClr val="black"/>
                      </a:solidFill>
                      <a:latin typeface="NikoshBAN" pitchFamily="2" charset="0"/>
                      <a:cs typeface="NikoshBAN" pitchFamily="2" charset="0"/>
                    </a:rPr>
                    <a:t>i</a:t>
                  </a:r>
                  <a:r>
                    <a:rPr lang="en-US" sz="2000" dirty="0" smtClean="0">
                      <a:solidFill>
                        <a:prstClr val="black"/>
                      </a:solidFill>
                      <a:latin typeface="NikoshBAN" pitchFamily="2" charset="0"/>
                      <a:cs typeface="NikoshBAN" pitchFamily="2" charset="0"/>
                    </a:rPr>
                    <a:t> , ii, iii </a:t>
                  </a:r>
                  <a:endParaRPr lang="en-US" sz="2000" dirty="0">
                    <a:solidFill>
                      <a:prstClr val="black"/>
                    </a:solidFill>
                    <a:latin typeface="NikoshBAN" pitchFamily="2" charset="0"/>
                    <a:cs typeface="NikoshBAN" pitchFamily="2" charset="0"/>
                  </a:endParaRPr>
                </a:p>
              </p:txBody>
            </p:sp>
            <p:sp>
              <p:nvSpPr>
                <p:cNvPr id="29" name="TextBox 28"/>
                <p:cNvSpPr txBox="1"/>
                <p:nvPr/>
              </p:nvSpPr>
              <p:spPr>
                <a:xfrm>
                  <a:off x="6477000" y="3886200"/>
                  <a:ext cx="1087157" cy="400110"/>
                </a:xfrm>
                <a:prstGeom prst="rect">
                  <a:avLst/>
                </a:prstGeom>
                <a:noFill/>
              </p:spPr>
              <p:txBody>
                <a:bodyPr wrap="none" rtlCol="0">
                  <a:spAutoFit/>
                </a:bodyPr>
                <a:lstStyle/>
                <a:p>
                  <a:r>
                    <a:rPr lang="bn-BD" sz="2000" dirty="0" smtClean="0">
                      <a:solidFill>
                        <a:prstClr val="black"/>
                      </a:solidFill>
                      <a:latin typeface="NikoshBAN" pitchFamily="2" charset="0"/>
                      <a:cs typeface="NikoshBAN" pitchFamily="2" charset="0"/>
                    </a:rPr>
                    <a:t>(ঘ) </a:t>
                  </a:r>
                  <a:r>
                    <a:rPr lang="en-US" sz="2000" dirty="0" smtClean="0">
                      <a:solidFill>
                        <a:prstClr val="black"/>
                      </a:solidFill>
                      <a:latin typeface="NikoshBAN" pitchFamily="2" charset="0"/>
                      <a:cs typeface="NikoshBAN" pitchFamily="2" charset="0"/>
                    </a:rPr>
                    <a:t>ii , iii</a:t>
                  </a:r>
                  <a:endParaRPr lang="en-US" sz="2000" dirty="0">
                    <a:solidFill>
                      <a:prstClr val="black"/>
                    </a:solidFill>
                    <a:latin typeface="NikoshBAN" pitchFamily="2" charset="0"/>
                    <a:cs typeface="NikoshBAN" pitchFamily="2" charset="0"/>
                  </a:endParaRPr>
                </a:p>
              </p:txBody>
            </p:sp>
          </p:grpSp>
        </p:grpSp>
      </p:grpSp>
      <p:sp>
        <p:nvSpPr>
          <p:cNvPr id="30" name="Freeform 29"/>
          <p:cNvSpPr/>
          <p:nvPr/>
        </p:nvSpPr>
        <p:spPr>
          <a:xfrm>
            <a:off x="4343400" y="42672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up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strips(upRigh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7" grpId="1"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6" name="Picture 25" descr="refraction basics_1431767452039 copy.png"/>
          <p:cNvPicPr>
            <a:picLocks noChangeAspect="1"/>
          </p:cNvPicPr>
          <p:nvPr/>
        </p:nvPicPr>
        <p:blipFill>
          <a:blip r:embed="rId3" cstate="print"/>
          <a:stretch>
            <a:fillRect/>
          </a:stretch>
        </p:blipFill>
        <p:spPr>
          <a:xfrm>
            <a:off x="685800" y="457200"/>
            <a:ext cx="7620000" cy="5721414"/>
          </a:xfrm>
          <a:prstGeom prst="rect">
            <a:avLst/>
          </a:prstGeom>
        </p:spPr>
      </p:pic>
      <p:pic>
        <p:nvPicPr>
          <p:cNvPr id="25" name="Picture 24" descr="Fish.png"/>
          <p:cNvPicPr>
            <a:picLocks noChangeAspect="1"/>
          </p:cNvPicPr>
          <p:nvPr/>
        </p:nvPicPr>
        <p:blipFill>
          <a:blip r:embed="rId4" cstate="print"/>
          <a:stretch>
            <a:fillRect/>
          </a:stretch>
        </p:blipFill>
        <p:spPr>
          <a:xfrm>
            <a:off x="4980863" y="4572000"/>
            <a:ext cx="886537" cy="533400"/>
          </a:xfrm>
          <a:prstGeom prst="rect">
            <a:avLst/>
          </a:prstGeom>
        </p:spPr>
      </p:pic>
      <p:pic>
        <p:nvPicPr>
          <p:cNvPr id="28" name="Picture 27" descr="Fish.png"/>
          <p:cNvPicPr>
            <a:picLocks noChangeAspect="1"/>
          </p:cNvPicPr>
          <p:nvPr/>
        </p:nvPicPr>
        <p:blipFill>
          <a:blip r:embed="rId4" cstate="print"/>
          <a:stretch>
            <a:fillRect/>
          </a:stretch>
        </p:blipFill>
        <p:spPr>
          <a:xfrm>
            <a:off x="4953000" y="5105400"/>
            <a:ext cx="886537" cy="533400"/>
          </a:xfrm>
          <a:prstGeom prst="rect">
            <a:avLst/>
          </a:prstGeom>
        </p:spPr>
      </p:pic>
      <p:pic>
        <p:nvPicPr>
          <p:cNvPr id="29" name="Picture 28" descr="boy.png"/>
          <p:cNvPicPr>
            <a:picLocks noChangeAspect="1"/>
          </p:cNvPicPr>
          <p:nvPr/>
        </p:nvPicPr>
        <p:blipFill>
          <a:blip r:embed="rId5" cstate="print"/>
          <a:stretch>
            <a:fillRect/>
          </a:stretch>
        </p:blipFill>
        <p:spPr>
          <a:xfrm>
            <a:off x="914400" y="1600200"/>
            <a:ext cx="606790" cy="1371600"/>
          </a:xfrm>
          <a:prstGeom prst="rect">
            <a:avLst/>
          </a:prstGeom>
        </p:spPr>
      </p:pic>
      <p:sp>
        <p:nvSpPr>
          <p:cNvPr id="21" name="TextBox 20"/>
          <p:cNvSpPr txBox="1"/>
          <p:nvPr/>
        </p:nvSpPr>
        <p:spPr>
          <a:xfrm>
            <a:off x="2020675" y="228600"/>
            <a:ext cx="4913525"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পানির মধ্যে মাছের সঠিক অবস্থান কোথায়?</a:t>
            </a:r>
            <a:endParaRPr lang="en-US" sz="2800" dirty="0" smtClean="0">
              <a:latin typeface="NikoshBAN" pitchFamily="2" charset="0"/>
              <a:cs typeface="NikoshBAN" pitchFamily="2" charset="0"/>
            </a:endParaRPr>
          </a:p>
        </p:txBody>
      </p:sp>
      <p:cxnSp>
        <p:nvCxnSpPr>
          <p:cNvPr id="31" name="Straight Arrow Connector 30"/>
          <p:cNvCxnSpPr/>
          <p:nvPr/>
        </p:nvCxnSpPr>
        <p:spPr>
          <a:xfrm>
            <a:off x="1371600" y="1828800"/>
            <a:ext cx="3810000" cy="28956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4953000" y="5029200"/>
            <a:ext cx="1143000" cy="830997"/>
            <a:chOff x="10287000" y="3810000"/>
            <a:chExt cx="1143000" cy="830997"/>
          </a:xfrm>
        </p:grpSpPr>
        <p:pic>
          <p:nvPicPr>
            <p:cNvPr id="35" name="Picture 34" descr="refraction basics_1431767452039 copy.png"/>
            <p:cNvPicPr>
              <a:picLocks noChangeAspect="1"/>
            </p:cNvPicPr>
            <p:nvPr/>
          </p:nvPicPr>
          <p:blipFill>
            <a:blip r:embed="rId3" cstate="print"/>
            <a:srcRect l="54000" t="81242" r="31000" b="9435"/>
            <a:stretch>
              <a:fillRect/>
            </a:stretch>
          </p:blipFill>
          <p:spPr>
            <a:xfrm>
              <a:off x="10287000" y="3886200"/>
              <a:ext cx="1143000" cy="609600"/>
            </a:xfrm>
            <a:prstGeom prst="rect">
              <a:avLst/>
            </a:prstGeom>
          </p:spPr>
        </p:pic>
        <p:sp>
          <p:nvSpPr>
            <p:cNvPr id="36" name="TextBox 35"/>
            <p:cNvSpPr txBox="1"/>
            <p:nvPr/>
          </p:nvSpPr>
          <p:spPr>
            <a:xfrm>
              <a:off x="10591800" y="3810000"/>
              <a:ext cx="441146" cy="830997"/>
            </a:xfrm>
            <a:prstGeom prst="rect">
              <a:avLst/>
            </a:prstGeom>
            <a:noFill/>
          </p:spPr>
          <p:txBody>
            <a:bodyPr wrap="none" rtlCol="0">
              <a:spAutoFit/>
            </a:bodyPr>
            <a:lstStyle/>
            <a:p>
              <a:r>
                <a:rPr lang="bn-BD" sz="4800" b="1" dirty="0" smtClean="0">
                  <a:solidFill>
                    <a:srgbClr val="FF0000"/>
                  </a:solidFill>
                  <a:latin typeface="Times New Roman" pitchFamily="18" charset="0"/>
                </a:rPr>
                <a:t>?</a:t>
              </a:r>
              <a:endParaRPr lang="en-US" sz="4800" b="1" dirty="0">
                <a:solidFill>
                  <a:srgbClr val="FF0000"/>
                </a:solidFill>
                <a:latin typeface="Times New Roman" pitchFamily="18" charset="0"/>
                <a:cs typeface="Times New Roman" pitchFamily="18" charset="0"/>
              </a:endParaRPr>
            </a:p>
          </p:txBody>
        </p:sp>
      </p:grpSp>
      <p:grpSp>
        <p:nvGrpSpPr>
          <p:cNvPr id="38" name="Group 37"/>
          <p:cNvGrpSpPr/>
          <p:nvPr/>
        </p:nvGrpSpPr>
        <p:grpSpPr>
          <a:xfrm>
            <a:off x="4724400" y="3893403"/>
            <a:ext cx="1295400" cy="830997"/>
            <a:chOff x="9601200" y="2091266"/>
            <a:chExt cx="1295400" cy="830997"/>
          </a:xfrm>
        </p:grpSpPr>
        <p:pic>
          <p:nvPicPr>
            <p:cNvPr id="34" name="Picture 33" descr="refraction basics_1431767452039 copy.png"/>
            <p:cNvPicPr>
              <a:picLocks noChangeAspect="1"/>
            </p:cNvPicPr>
            <p:nvPr/>
          </p:nvPicPr>
          <p:blipFill>
            <a:blip r:embed="rId3" cstate="print"/>
            <a:srcRect l="54000" t="61264" r="29000" b="28081"/>
            <a:stretch>
              <a:fillRect/>
            </a:stretch>
          </p:blipFill>
          <p:spPr>
            <a:xfrm>
              <a:off x="9601200" y="2133600"/>
              <a:ext cx="1295400" cy="609600"/>
            </a:xfrm>
            <a:prstGeom prst="ellipse">
              <a:avLst/>
            </a:prstGeom>
          </p:spPr>
        </p:pic>
        <p:sp>
          <p:nvSpPr>
            <p:cNvPr id="37" name="TextBox 36"/>
            <p:cNvSpPr txBox="1"/>
            <p:nvPr/>
          </p:nvSpPr>
          <p:spPr>
            <a:xfrm>
              <a:off x="10058400" y="2091266"/>
              <a:ext cx="441146" cy="830997"/>
            </a:xfrm>
            <a:prstGeom prst="rect">
              <a:avLst/>
            </a:prstGeom>
            <a:noFill/>
          </p:spPr>
          <p:txBody>
            <a:bodyPr wrap="none" rtlCol="0">
              <a:spAutoFit/>
            </a:bodyPr>
            <a:lstStyle/>
            <a:p>
              <a:r>
                <a:rPr lang="bn-BD" sz="4800" b="1" dirty="0" smtClean="0">
                  <a:solidFill>
                    <a:srgbClr val="FF0000"/>
                  </a:solidFill>
                  <a:latin typeface="Times New Roman" pitchFamily="18" charset="0"/>
                </a:rPr>
                <a:t>?</a:t>
              </a:r>
              <a:endParaRPr lang="en-US" sz="4800" b="1" dirty="0">
                <a:solidFill>
                  <a:srgbClr val="FF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 restart="whenNotActive" fill="hold" evtFilter="cancelBubble" nodeType="interactiveSeq">
                <p:stCondLst>
                  <p:cond evt="onClick" delay="0">
                    <p:tgtEl>
                      <p:spTgt spid="3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429000" y="609600"/>
            <a:ext cx="2686954"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solidFill>
                  <a:prstClr val="black"/>
                </a:solidFill>
                <a:latin typeface="NikoshBAN" pitchFamily="2" charset="0"/>
                <a:cs typeface="NikoshBAN" pitchFamily="2" charset="0"/>
              </a:rPr>
              <a:t>বাড়ির কাজ</a:t>
            </a:r>
            <a:endParaRPr lang="en-US" sz="4000" dirty="0">
              <a:solidFill>
                <a:prstClr val="black"/>
              </a:solidFill>
              <a:latin typeface="NikoshBAN" pitchFamily="2" charset="0"/>
              <a:cs typeface="NikoshBAN" pitchFamily="2" charset="0"/>
            </a:endParaRPr>
          </a:p>
        </p:txBody>
      </p:sp>
      <p:sp>
        <p:nvSpPr>
          <p:cNvPr id="6" name="Frame 5"/>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1066800" y="2743200"/>
            <a:ext cx="7936788" cy="1077218"/>
          </a:xfrm>
          <a:prstGeom prst="rect">
            <a:avLst/>
          </a:prstGeom>
          <a:solidFill>
            <a:schemeClr val="tx2">
              <a:lumMod val="40000"/>
              <a:lumOff val="60000"/>
            </a:schemeClr>
          </a:solidFill>
        </p:spPr>
        <p:txBody>
          <a:bodyPr wrap="none" rtlCol="0">
            <a:spAutoFit/>
          </a:bodyPr>
          <a:lstStyle/>
          <a:p>
            <a:r>
              <a:rPr lang="bn-BD" sz="3200" dirty="0" smtClean="0">
                <a:solidFill>
                  <a:prstClr val="black"/>
                </a:solidFill>
                <a:latin typeface="NikoshBAN" pitchFamily="2" charset="0"/>
                <a:cs typeface="NikoshBAN" pitchFamily="2" charset="0"/>
              </a:rPr>
              <a:t>বায়ুর সাপেক্ষে পানির প্রতিসরণাঙ্ক ১</a:t>
            </a:r>
            <a:r>
              <a:rPr lang="en-US" sz="3200" dirty="0" smtClean="0">
                <a:solidFill>
                  <a:prstClr val="black"/>
                </a:solidFill>
                <a:latin typeface="NikoshBAN" pitchFamily="2" charset="0"/>
                <a:cs typeface="NikoshBAN" pitchFamily="2" charset="0"/>
              </a:rPr>
              <a:t>.</a:t>
            </a:r>
            <a:r>
              <a:rPr lang="bn-BD" sz="3200" dirty="0" smtClean="0">
                <a:solidFill>
                  <a:prstClr val="black"/>
                </a:solidFill>
                <a:latin typeface="NikoshBAN" pitchFamily="2" charset="0"/>
                <a:cs typeface="NikoshBAN" pitchFamily="2" charset="0"/>
              </a:rPr>
              <a:t>৩৩ হলে </a:t>
            </a:r>
          </a:p>
          <a:p>
            <a:r>
              <a:rPr lang="bn-BD" sz="3200" dirty="0" smtClean="0">
                <a:solidFill>
                  <a:prstClr val="black"/>
                </a:solidFill>
                <a:latin typeface="NikoshBAN" pitchFamily="2" charset="0"/>
                <a:cs typeface="NikoshBAN" pitchFamily="2" charset="0"/>
              </a:rPr>
              <a:t>পানির সাপেক্ষে বায়ুর প্রতিসরণাঙ্ক  কত ?</a:t>
            </a:r>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descr="convex_glass_lenses_by_joaoyates-d34qp24.png"/>
          <p:cNvPicPr>
            <a:picLocks noChangeAspect="1"/>
          </p:cNvPicPr>
          <p:nvPr/>
        </p:nvPicPr>
        <p:blipFill>
          <a:blip r:embed="rId2" cstate="print"/>
          <a:stretch>
            <a:fillRect/>
          </a:stretch>
        </p:blipFill>
        <p:spPr>
          <a:xfrm>
            <a:off x="0" y="838200"/>
            <a:ext cx="9144000" cy="5143500"/>
          </a:xfrm>
          <a:prstGeom prst="rect">
            <a:avLst/>
          </a:prstGeom>
        </p:spPr>
      </p:pic>
      <p:pic>
        <p:nvPicPr>
          <p:cNvPr id="3" name="Picture 2" descr="Thanks.png"/>
          <p:cNvPicPr>
            <a:picLocks noChangeAspect="1"/>
          </p:cNvPicPr>
          <p:nvPr/>
        </p:nvPicPr>
        <p:blipFill>
          <a:blip r:embed="rId3" cstate="print"/>
          <a:stretch>
            <a:fillRect/>
          </a:stretch>
        </p:blipFill>
        <p:spPr>
          <a:xfrm>
            <a:off x="2527646" y="2286000"/>
            <a:ext cx="4863754" cy="13240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14694" y="2268464"/>
            <a:ext cx="3408931" cy="1877717"/>
          </a:xfrm>
          <a:prstGeom prst="rect">
            <a:avLst/>
          </a:prstGeom>
          <a:noFill/>
        </p:spPr>
        <p:txBody>
          <a:bodyPr wrap="none" rtlCol="0">
            <a:prstTxWarp prst="textWave2">
              <a:avLst/>
            </a:prstTxWarp>
            <a:spAutoFit/>
          </a:bodyPr>
          <a:lstStyle/>
          <a:p>
            <a:pPr algn="ctr"/>
            <a:r>
              <a:rPr lang="bn-IN" sz="2800" dirty="0" smtClean="0">
                <a:solidFill>
                  <a:prstClr val="black"/>
                </a:solidFill>
                <a:latin typeface="NikoshBAN" pitchFamily="2" charset="0"/>
                <a:cs typeface="NikoshBAN" pitchFamily="2" charset="0"/>
              </a:rPr>
              <a:t>মো মোজাফফর হোসেন</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a:t>
            </a:r>
            <a:r>
              <a:rPr lang="bn-IN" sz="2800" dirty="0" smtClean="0">
                <a:solidFill>
                  <a:prstClr val="black"/>
                </a:solidFill>
                <a:latin typeface="NikoshBAN" pitchFamily="2" charset="0"/>
                <a:cs typeface="NikoshBAN" pitchFamily="2" charset="0"/>
              </a:rPr>
              <a:t>ক (বিজ্ঞান)</a:t>
            </a:r>
          </a:p>
          <a:p>
            <a:pPr algn="ctr"/>
            <a:r>
              <a:rPr lang="bn-IN" sz="2800" dirty="0" smtClean="0">
                <a:solidFill>
                  <a:srgbClr val="FF0000"/>
                </a:solidFill>
                <a:latin typeface="NikoshBAN" pitchFamily="2" charset="0"/>
                <a:cs typeface="NikoshBAN" pitchFamily="2" charset="0"/>
              </a:rPr>
              <a:t>বি,এস সি(অনার্স)এম এস সি (পদার্থ</a:t>
            </a:r>
            <a:r>
              <a:rPr lang="bn-IN" sz="2800" dirty="0" smtClean="0">
                <a:solidFill>
                  <a:prstClr val="black"/>
                </a:solidFill>
                <a:latin typeface="NikoshBAN" pitchFamily="2" charset="0"/>
                <a:cs typeface="NikoshBAN" pitchFamily="2" charset="0"/>
              </a:rPr>
              <a:t>)</a:t>
            </a:r>
            <a:endParaRPr lang="en-US" sz="2800" dirty="0" smtClean="0">
              <a:solidFill>
                <a:prstClr val="black"/>
              </a:solidFill>
              <a:latin typeface="NikoshBAN" pitchFamily="2" charset="0"/>
              <a:cs typeface="NikoshBAN" pitchFamily="2" charset="0"/>
            </a:endParaRPr>
          </a:p>
          <a:p>
            <a:pPr algn="ctr"/>
            <a:r>
              <a:rPr lang="bn-IN" sz="2800" spc="-150" dirty="0" smtClean="0">
                <a:solidFill>
                  <a:prstClr val="black"/>
                </a:solidFill>
                <a:latin typeface="NikoshBAN" pitchFamily="2" charset="0"/>
                <a:cs typeface="NikoshBAN" pitchFamily="2" charset="0"/>
              </a:rPr>
              <a:t>শিবগঞ্জ পাইলট বালিকা উচ্চ বিদ্যালয়</a:t>
            </a:r>
          </a:p>
          <a:p>
            <a:pPr algn="r"/>
            <a:r>
              <a:rPr lang="bn-IN" sz="2800" spc="-150" dirty="0" smtClean="0">
                <a:solidFill>
                  <a:prstClr val="black"/>
                </a:solidFill>
                <a:latin typeface="NikoshBAN" pitchFamily="2" charset="0"/>
              </a:rPr>
              <a:t>শিবগঞ্জ,বগুড়া</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নবম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আলোর প্রতিসরণ</a:t>
            </a:r>
            <a:endParaRPr lang="en-US" sz="2800" dirty="0" smtClean="0">
              <a:solidFill>
                <a:prstClr val="black"/>
              </a:solidFill>
              <a:latin typeface="NikoshBAN" pitchFamily="2" charset="0"/>
              <a:cs typeface="NikoshBAN" pitchFamily="2" charset="0"/>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1110499"/>
            <a:ext cx="1676400" cy="11555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80">
                                          <p:stCondLst>
                                            <p:cond delay="0"/>
                                          </p:stCondLst>
                                        </p:cTn>
                                        <p:tgtEl>
                                          <p:spTgt spid="5">
                                            <p:txEl>
                                              <p:pRg st="0" end="0"/>
                                            </p:txEl>
                                          </p:spTgt>
                                        </p:tgtEl>
                                      </p:cBhvr>
                                    </p:animEffect>
                                    <p:anim calcmode="lin" valueType="num">
                                      <p:cBhvr>
                                        <p:cTn id="2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xEl>
                                              <p:pRg st="0" end="0"/>
                                            </p:txEl>
                                          </p:spTgt>
                                        </p:tgtEl>
                                      </p:cBhvr>
                                      <p:to x="100000" y="60000"/>
                                    </p:animScale>
                                    <p:animScale>
                                      <p:cBhvr>
                                        <p:cTn id="28" dur="166" decel="50000">
                                          <p:stCondLst>
                                            <p:cond delay="676"/>
                                          </p:stCondLst>
                                        </p:cTn>
                                        <p:tgtEl>
                                          <p:spTgt spid="5">
                                            <p:txEl>
                                              <p:pRg st="0" end="0"/>
                                            </p:txEl>
                                          </p:spTgt>
                                        </p:tgtEl>
                                      </p:cBhvr>
                                      <p:to x="100000" y="100000"/>
                                    </p:animScale>
                                    <p:animScale>
                                      <p:cBhvr>
                                        <p:cTn id="29" dur="26">
                                          <p:stCondLst>
                                            <p:cond delay="1312"/>
                                          </p:stCondLst>
                                        </p:cTn>
                                        <p:tgtEl>
                                          <p:spTgt spid="5">
                                            <p:txEl>
                                              <p:pRg st="0" end="0"/>
                                            </p:txEl>
                                          </p:spTgt>
                                        </p:tgtEl>
                                      </p:cBhvr>
                                      <p:to x="100000" y="80000"/>
                                    </p:animScale>
                                    <p:animScale>
                                      <p:cBhvr>
                                        <p:cTn id="30" dur="166" decel="50000">
                                          <p:stCondLst>
                                            <p:cond delay="1338"/>
                                          </p:stCondLst>
                                        </p:cTn>
                                        <p:tgtEl>
                                          <p:spTgt spid="5">
                                            <p:txEl>
                                              <p:pRg st="0" end="0"/>
                                            </p:txEl>
                                          </p:spTgt>
                                        </p:tgtEl>
                                      </p:cBhvr>
                                      <p:to x="100000" y="100000"/>
                                    </p:animScale>
                                    <p:animScale>
                                      <p:cBhvr>
                                        <p:cTn id="31" dur="26">
                                          <p:stCondLst>
                                            <p:cond delay="1642"/>
                                          </p:stCondLst>
                                        </p:cTn>
                                        <p:tgtEl>
                                          <p:spTgt spid="5">
                                            <p:txEl>
                                              <p:pRg st="0" end="0"/>
                                            </p:txEl>
                                          </p:spTgt>
                                        </p:tgtEl>
                                      </p:cBhvr>
                                      <p:to x="100000" y="90000"/>
                                    </p:animScale>
                                    <p:animScale>
                                      <p:cBhvr>
                                        <p:cTn id="32" dur="166" decel="50000">
                                          <p:stCondLst>
                                            <p:cond delay="1668"/>
                                          </p:stCondLst>
                                        </p:cTn>
                                        <p:tgtEl>
                                          <p:spTgt spid="5">
                                            <p:txEl>
                                              <p:pRg st="0" end="0"/>
                                            </p:txEl>
                                          </p:spTgt>
                                        </p:tgtEl>
                                      </p:cBhvr>
                                      <p:to x="100000" y="100000"/>
                                    </p:animScale>
                                    <p:animScale>
                                      <p:cBhvr>
                                        <p:cTn id="33" dur="26">
                                          <p:stCondLst>
                                            <p:cond delay="1808"/>
                                          </p:stCondLst>
                                        </p:cTn>
                                        <p:tgtEl>
                                          <p:spTgt spid="5">
                                            <p:txEl>
                                              <p:pRg st="0" end="0"/>
                                            </p:txEl>
                                          </p:spTgt>
                                        </p:tgtEl>
                                      </p:cBhvr>
                                      <p:to x="100000" y="95000"/>
                                    </p:animScale>
                                    <p:animScale>
                                      <p:cBhvr>
                                        <p:cTn id="34" dur="166" decel="50000">
                                          <p:stCondLst>
                                            <p:cond delay="1834"/>
                                          </p:stCondLst>
                                        </p:cTn>
                                        <p:tgtEl>
                                          <p:spTgt spid="5">
                                            <p:txEl>
                                              <p:pRg st="0" end="0"/>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additive="base">
                                        <p:cTn id="3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barn(inVertical)">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wipe(down)">
                                      <p:cBhvr>
                                        <p:cTn id="50" dur="580">
                                          <p:stCondLst>
                                            <p:cond delay="0"/>
                                          </p:stCondLst>
                                        </p:cTn>
                                        <p:tgtEl>
                                          <p:spTgt spid="5">
                                            <p:txEl>
                                              <p:pRg st="3" end="3"/>
                                            </p:txEl>
                                          </p:spTgt>
                                        </p:tgtEl>
                                      </p:cBhvr>
                                    </p:animEffect>
                                    <p:anim calcmode="lin" valueType="num">
                                      <p:cBhvr>
                                        <p:cTn id="51"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5">
                                            <p:txEl>
                                              <p:pRg st="3" end="3"/>
                                            </p:txEl>
                                          </p:spTgt>
                                        </p:tgtEl>
                                      </p:cBhvr>
                                      <p:to x="100000" y="60000"/>
                                    </p:animScale>
                                    <p:animScale>
                                      <p:cBhvr>
                                        <p:cTn id="57" dur="166" decel="50000">
                                          <p:stCondLst>
                                            <p:cond delay="676"/>
                                          </p:stCondLst>
                                        </p:cTn>
                                        <p:tgtEl>
                                          <p:spTgt spid="5">
                                            <p:txEl>
                                              <p:pRg st="3" end="3"/>
                                            </p:txEl>
                                          </p:spTgt>
                                        </p:tgtEl>
                                      </p:cBhvr>
                                      <p:to x="100000" y="100000"/>
                                    </p:animScale>
                                    <p:animScale>
                                      <p:cBhvr>
                                        <p:cTn id="58" dur="26">
                                          <p:stCondLst>
                                            <p:cond delay="1312"/>
                                          </p:stCondLst>
                                        </p:cTn>
                                        <p:tgtEl>
                                          <p:spTgt spid="5">
                                            <p:txEl>
                                              <p:pRg st="3" end="3"/>
                                            </p:txEl>
                                          </p:spTgt>
                                        </p:tgtEl>
                                      </p:cBhvr>
                                      <p:to x="100000" y="80000"/>
                                    </p:animScale>
                                    <p:animScale>
                                      <p:cBhvr>
                                        <p:cTn id="59" dur="166" decel="50000">
                                          <p:stCondLst>
                                            <p:cond delay="1338"/>
                                          </p:stCondLst>
                                        </p:cTn>
                                        <p:tgtEl>
                                          <p:spTgt spid="5">
                                            <p:txEl>
                                              <p:pRg st="3" end="3"/>
                                            </p:txEl>
                                          </p:spTgt>
                                        </p:tgtEl>
                                      </p:cBhvr>
                                      <p:to x="100000" y="100000"/>
                                    </p:animScale>
                                    <p:animScale>
                                      <p:cBhvr>
                                        <p:cTn id="60" dur="26">
                                          <p:stCondLst>
                                            <p:cond delay="1642"/>
                                          </p:stCondLst>
                                        </p:cTn>
                                        <p:tgtEl>
                                          <p:spTgt spid="5">
                                            <p:txEl>
                                              <p:pRg st="3" end="3"/>
                                            </p:txEl>
                                          </p:spTgt>
                                        </p:tgtEl>
                                      </p:cBhvr>
                                      <p:to x="100000" y="90000"/>
                                    </p:animScale>
                                    <p:animScale>
                                      <p:cBhvr>
                                        <p:cTn id="61" dur="166" decel="50000">
                                          <p:stCondLst>
                                            <p:cond delay="1668"/>
                                          </p:stCondLst>
                                        </p:cTn>
                                        <p:tgtEl>
                                          <p:spTgt spid="5">
                                            <p:txEl>
                                              <p:pRg st="3" end="3"/>
                                            </p:txEl>
                                          </p:spTgt>
                                        </p:tgtEl>
                                      </p:cBhvr>
                                      <p:to x="100000" y="100000"/>
                                    </p:animScale>
                                    <p:animScale>
                                      <p:cBhvr>
                                        <p:cTn id="62" dur="26">
                                          <p:stCondLst>
                                            <p:cond delay="1808"/>
                                          </p:stCondLst>
                                        </p:cTn>
                                        <p:tgtEl>
                                          <p:spTgt spid="5">
                                            <p:txEl>
                                              <p:pRg st="3" end="3"/>
                                            </p:txEl>
                                          </p:spTgt>
                                        </p:tgtEl>
                                      </p:cBhvr>
                                      <p:to x="100000" y="95000"/>
                                    </p:animScale>
                                    <p:animScale>
                                      <p:cBhvr>
                                        <p:cTn id="63" dur="166" decel="50000">
                                          <p:stCondLst>
                                            <p:cond delay="1834"/>
                                          </p:stCondLst>
                                        </p:cTn>
                                        <p:tgtEl>
                                          <p:spTgt spid="5">
                                            <p:txEl>
                                              <p:pRg st="3" end="3"/>
                                            </p:txEl>
                                          </p:spTgt>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animEffect transition="in" filter="wipe(down)">
                                      <p:cBhvr>
                                        <p:cTn id="66" dur="580">
                                          <p:stCondLst>
                                            <p:cond delay="0"/>
                                          </p:stCondLst>
                                        </p:cTn>
                                        <p:tgtEl>
                                          <p:spTgt spid="5">
                                            <p:txEl>
                                              <p:pRg st="4" end="4"/>
                                            </p:txEl>
                                          </p:spTgt>
                                        </p:tgtEl>
                                      </p:cBhvr>
                                    </p:animEffect>
                                    <p:anim calcmode="lin" valueType="num">
                                      <p:cBhvr>
                                        <p:cTn id="67"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5">
                                            <p:txEl>
                                              <p:pRg st="4" end="4"/>
                                            </p:txEl>
                                          </p:spTgt>
                                        </p:tgtEl>
                                      </p:cBhvr>
                                      <p:to x="100000" y="60000"/>
                                    </p:animScale>
                                    <p:animScale>
                                      <p:cBhvr>
                                        <p:cTn id="73" dur="166" decel="50000">
                                          <p:stCondLst>
                                            <p:cond delay="676"/>
                                          </p:stCondLst>
                                        </p:cTn>
                                        <p:tgtEl>
                                          <p:spTgt spid="5">
                                            <p:txEl>
                                              <p:pRg st="4" end="4"/>
                                            </p:txEl>
                                          </p:spTgt>
                                        </p:tgtEl>
                                      </p:cBhvr>
                                      <p:to x="100000" y="100000"/>
                                    </p:animScale>
                                    <p:animScale>
                                      <p:cBhvr>
                                        <p:cTn id="74" dur="26">
                                          <p:stCondLst>
                                            <p:cond delay="1312"/>
                                          </p:stCondLst>
                                        </p:cTn>
                                        <p:tgtEl>
                                          <p:spTgt spid="5">
                                            <p:txEl>
                                              <p:pRg st="4" end="4"/>
                                            </p:txEl>
                                          </p:spTgt>
                                        </p:tgtEl>
                                      </p:cBhvr>
                                      <p:to x="100000" y="80000"/>
                                    </p:animScale>
                                    <p:animScale>
                                      <p:cBhvr>
                                        <p:cTn id="75" dur="166" decel="50000">
                                          <p:stCondLst>
                                            <p:cond delay="1338"/>
                                          </p:stCondLst>
                                        </p:cTn>
                                        <p:tgtEl>
                                          <p:spTgt spid="5">
                                            <p:txEl>
                                              <p:pRg st="4" end="4"/>
                                            </p:txEl>
                                          </p:spTgt>
                                        </p:tgtEl>
                                      </p:cBhvr>
                                      <p:to x="100000" y="100000"/>
                                    </p:animScale>
                                    <p:animScale>
                                      <p:cBhvr>
                                        <p:cTn id="76" dur="26">
                                          <p:stCondLst>
                                            <p:cond delay="1642"/>
                                          </p:stCondLst>
                                        </p:cTn>
                                        <p:tgtEl>
                                          <p:spTgt spid="5">
                                            <p:txEl>
                                              <p:pRg st="4" end="4"/>
                                            </p:txEl>
                                          </p:spTgt>
                                        </p:tgtEl>
                                      </p:cBhvr>
                                      <p:to x="100000" y="90000"/>
                                    </p:animScale>
                                    <p:animScale>
                                      <p:cBhvr>
                                        <p:cTn id="77" dur="166" decel="50000">
                                          <p:stCondLst>
                                            <p:cond delay="1668"/>
                                          </p:stCondLst>
                                        </p:cTn>
                                        <p:tgtEl>
                                          <p:spTgt spid="5">
                                            <p:txEl>
                                              <p:pRg st="4" end="4"/>
                                            </p:txEl>
                                          </p:spTgt>
                                        </p:tgtEl>
                                      </p:cBhvr>
                                      <p:to x="100000" y="100000"/>
                                    </p:animScale>
                                    <p:animScale>
                                      <p:cBhvr>
                                        <p:cTn id="78" dur="26">
                                          <p:stCondLst>
                                            <p:cond delay="1808"/>
                                          </p:stCondLst>
                                        </p:cTn>
                                        <p:tgtEl>
                                          <p:spTgt spid="5">
                                            <p:txEl>
                                              <p:pRg st="4" end="4"/>
                                            </p:txEl>
                                          </p:spTgt>
                                        </p:tgtEl>
                                      </p:cBhvr>
                                      <p:to x="100000" y="95000"/>
                                    </p:animScale>
                                    <p:animScale>
                                      <p:cBhvr>
                                        <p:cTn id="79"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Refraction-fina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371600" y="1714500"/>
            <a:ext cx="6096000" cy="3429000"/>
          </a:xfrm>
          <a:prstGeom prst="rect">
            <a:avLst/>
          </a:prstGeom>
        </p:spPr>
      </p:pic>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TextBox 4"/>
          <p:cNvSpPr txBox="1"/>
          <p:nvPr/>
        </p:nvSpPr>
        <p:spPr>
          <a:xfrm>
            <a:off x="914400" y="381000"/>
            <a:ext cx="6152646"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sz="3200" dirty="0" smtClean="0">
                <a:latin typeface="NikoshBAN" pitchFamily="2" charset="0"/>
                <a:cs typeface="NikoshBAN" pitchFamily="2" charset="0"/>
              </a:rPr>
              <a:t>কাপের মধ্যে কোনো বস্তু আছে কী?</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7931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39" fill="hold" display="0">
                  <p:stCondLst>
                    <p:cond delay="indefinite"/>
                  </p:stCondLst>
                </p:cTn>
                <p:tgtEl>
                  <p:spTgt spid="2"/>
                </p:tgtEl>
              </p:cMediaNode>
            </p:video>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44" name="Group 43"/>
          <p:cNvGrpSpPr/>
          <p:nvPr/>
        </p:nvGrpSpPr>
        <p:grpSpPr>
          <a:xfrm>
            <a:off x="508000" y="431800"/>
            <a:ext cx="8128000" cy="5994400"/>
            <a:chOff x="508000" y="431800"/>
            <a:chExt cx="8128000" cy="5994400"/>
          </a:xfrm>
        </p:grpSpPr>
        <p:pic>
          <p:nvPicPr>
            <p:cNvPr id="42" name="Picture 41" descr="classroom.jpg"/>
            <p:cNvPicPr>
              <a:picLocks noChangeAspect="1"/>
            </p:cNvPicPr>
            <p:nvPr/>
          </p:nvPicPr>
          <p:blipFill>
            <a:blip r:embed="rId3" cstate="print"/>
            <a:stretch>
              <a:fillRect/>
            </a:stretch>
          </p:blipFill>
          <p:spPr>
            <a:xfrm>
              <a:off x="508000" y="431800"/>
              <a:ext cx="8128000" cy="5994400"/>
            </a:xfrm>
            <a:prstGeom prst="rect">
              <a:avLst/>
            </a:prstGeom>
          </p:spPr>
        </p:pic>
        <p:pic>
          <p:nvPicPr>
            <p:cNvPr id="41" name="Picture 2"/>
            <p:cNvPicPr>
              <a:picLocks noChangeAspect="1" noChangeArrowheads="1"/>
            </p:cNvPicPr>
            <p:nvPr/>
          </p:nvPicPr>
          <p:blipFill>
            <a:blip r:embed="rId4" cstate="print"/>
            <a:srcRect/>
            <a:stretch>
              <a:fillRect/>
            </a:stretch>
          </p:blipFill>
          <p:spPr bwMode="auto">
            <a:xfrm>
              <a:off x="1905000" y="914400"/>
              <a:ext cx="4800600" cy="2361834"/>
            </a:xfrm>
            <a:prstGeom prst="rect">
              <a:avLst/>
            </a:prstGeom>
            <a:noFill/>
            <a:ln w="9525">
              <a:noFill/>
              <a:miter lim="800000"/>
              <a:headEnd/>
              <a:tailEnd/>
            </a:ln>
            <a:effectLst>
              <a:softEdge rad="127000"/>
            </a:effectLst>
          </p:spPr>
        </p:pic>
        <p:sp>
          <p:nvSpPr>
            <p:cNvPr id="43" name="TextBox 42"/>
            <p:cNvSpPr txBox="1"/>
            <p:nvPr/>
          </p:nvSpPr>
          <p:spPr>
            <a:xfrm>
              <a:off x="3183767" y="2035314"/>
              <a:ext cx="2836033" cy="707886"/>
            </a:xfrm>
            <a:prstGeom prst="rect">
              <a:avLst/>
            </a:prstGeom>
            <a:noFill/>
          </p:spPr>
          <p:txBody>
            <a:bodyPr wrap="none" rtlCol="0">
              <a:spAutoFit/>
            </a:bodyPr>
            <a:lstStyle/>
            <a:p>
              <a:r>
                <a:rPr lang="bn-BD" sz="4000" dirty="0" smtClean="0">
                  <a:latin typeface="NikoshBAN" pitchFamily="2" charset="0"/>
                  <a:cs typeface="NikoshBAN" pitchFamily="2" charset="0"/>
                </a:rPr>
                <a:t>আলোর প্রতিসরণ</a:t>
              </a:r>
              <a:endParaRPr lang="en-US" sz="40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Freeform 3"/>
          <p:cNvSpPr/>
          <p:nvPr/>
        </p:nvSpPr>
        <p:spPr>
          <a:xfrm>
            <a:off x="0" y="5207000"/>
            <a:ext cx="9144000" cy="21082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1981200"/>
              <a:gd name="connsiteX1" fmla="*/ 9144000 w 9144000"/>
              <a:gd name="connsiteY1" fmla="*/ 990600 h 1981200"/>
              <a:gd name="connsiteX2" fmla="*/ 9144000 w 9144000"/>
              <a:gd name="connsiteY2" fmla="*/ 1981200 h 1981200"/>
              <a:gd name="connsiteX3" fmla="*/ 0 w 9144000"/>
              <a:gd name="connsiteY3" fmla="*/ 1981200 h 1981200"/>
              <a:gd name="connsiteX4" fmla="*/ 0 w 9144000"/>
              <a:gd name="connsiteY4" fmla="*/ 0 h 19812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108200"/>
              <a:gd name="connsiteX1" fmla="*/ 9144000 w 9144000"/>
              <a:gd name="connsiteY1" fmla="*/ 685800 h 2108200"/>
              <a:gd name="connsiteX2" fmla="*/ 9144000 w 9144000"/>
              <a:gd name="connsiteY2" fmla="*/ 1676400 h 2108200"/>
              <a:gd name="connsiteX3" fmla="*/ 0 w 9144000"/>
              <a:gd name="connsiteY3" fmla="*/ 1676400 h 2108200"/>
              <a:gd name="connsiteX4" fmla="*/ 0 w 91440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08200">
                <a:moveTo>
                  <a:pt x="0" y="0"/>
                </a:moveTo>
                <a:cubicBezTo>
                  <a:pt x="1885950" y="673100"/>
                  <a:pt x="2914650" y="2108200"/>
                  <a:pt x="9144000" y="685800"/>
                </a:cubicBezTo>
                <a:lnTo>
                  <a:pt x="9144000" y="1676400"/>
                </a:lnTo>
                <a:lnTo>
                  <a:pt x="0" y="1676400"/>
                </a:lnTo>
                <a:lnTo>
                  <a:pt x="0" y="0"/>
                </a:lnTo>
                <a:close/>
              </a:path>
            </a:pathLst>
          </a:cu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0"/>
            <a:ext cx="9144000" cy="13716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904700" y="1905000"/>
            <a:ext cx="3635932" cy="584775"/>
          </a:xfrm>
          <a:prstGeom prst="rect">
            <a:avLst/>
          </a:prstGeom>
          <a:solidFill>
            <a:schemeClr val="tx2">
              <a:lumMod val="20000"/>
              <a:lumOff val="80000"/>
            </a:schemeClr>
          </a:solidFill>
        </p:spPr>
        <p:txBody>
          <a:bodyPr wrap="none" rtlCol="0">
            <a:spAutoFit/>
          </a:bodyPr>
          <a:lstStyle/>
          <a:p>
            <a:r>
              <a:rPr lang="en-US" sz="3200" dirty="0" smtClean="0">
                <a:solidFill>
                  <a:srgbClr val="1F497D">
                    <a:lumMod val="75000"/>
                  </a:srgbClr>
                </a:solidFill>
                <a:latin typeface="NikoshBAN" pitchFamily="2" charset="0"/>
                <a:cs typeface="NikoshBAN" pitchFamily="2" charset="0"/>
              </a:rPr>
              <a:t>এ </a:t>
            </a:r>
            <a:r>
              <a:rPr lang="en-US" sz="3200" dirty="0" err="1" smtClean="0">
                <a:solidFill>
                  <a:srgbClr val="1F497D">
                    <a:lumMod val="75000"/>
                  </a:srgbClr>
                </a:solidFill>
                <a:latin typeface="NikoshBAN" pitchFamily="2" charset="0"/>
                <a:cs typeface="NikoshBAN" pitchFamily="2" charset="0"/>
              </a:rPr>
              <a:t>পাঠ</a:t>
            </a:r>
            <a:r>
              <a:rPr lang="en-US" sz="3200" dirty="0" smtClean="0">
                <a:solidFill>
                  <a:srgbClr val="1F497D">
                    <a:lumMod val="75000"/>
                  </a:srgbClr>
                </a:solidFill>
                <a:latin typeface="NikoshBAN" pitchFamily="2" charset="0"/>
                <a:cs typeface="NikoshBAN" pitchFamily="2" charset="0"/>
              </a:rPr>
              <a:t> </a:t>
            </a:r>
            <a:r>
              <a:rPr lang="en-US" sz="3200" dirty="0" err="1" smtClean="0">
                <a:solidFill>
                  <a:srgbClr val="1F497D">
                    <a:lumMod val="75000"/>
                  </a:srgbClr>
                </a:solidFill>
                <a:latin typeface="NikoshBAN" pitchFamily="2" charset="0"/>
                <a:cs typeface="NikoshBAN" pitchFamily="2" charset="0"/>
              </a:rPr>
              <a:t>শেষে</a:t>
            </a:r>
            <a:r>
              <a:rPr lang="en-US" sz="3200" dirty="0" smtClean="0">
                <a:solidFill>
                  <a:srgbClr val="1F497D">
                    <a:lumMod val="75000"/>
                  </a:srgbClr>
                </a:solidFill>
                <a:latin typeface="NikoshBAN" pitchFamily="2" charset="0"/>
                <a:cs typeface="NikoshBAN" pitchFamily="2" charset="0"/>
              </a:rPr>
              <a:t> </a:t>
            </a:r>
            <a:r>
              <a:rPr lang="en-US" sz="3200" dirty="0" err="1" smtClean="0">
                <a:solidFill>
                  <a:srgbClr val="1F497D">
                    <a:lumMod val="75000"/>
                  </a:srgbClr>
                </a:solidFill>
                <a:latin typeface="NikoshBAN" pitchFamily="2" charset="0"/>
                <a:cs typeface="NikoshBAN" pitchFamily="2" charset="0"/>
              </a:rPr>
              <a:t>শিক্ষার্থীরা</a:t>
            </a:r>
            <a:r>
              <a:rPr lang="en-US" sz="3200" dirty="0" smtClean="0">
                <a:solidFill>
                  <a:srgbClr val="1F497D">
                    <a:lumMod val="75000"/>
                  </a:srgbClr>
                </a:solidFill>
                <a:latin typeface="NikoshBAN" pitchFamily="2" charset="0"/>
                <a:cs typeface="NikoshBAN" pitchFamily="2" charset="0"/>
                <a:sym typeface="Webdings"/>
              </a:rPr>
              <a:t> …</a:t>
            </a:r>
            <a:endParaRPr lang="en-US" sz="3200" dirty="0">
              <a:solidFill>
                <a:srgbClr val="1F497D">
                  <a:lumMod val="75000"/>
                </a:srgbClr>
              </a:solidFill>
              <a:latin typeface="NikoshBAN" pitchFamily="2" charset="0"/>
              <a:cs typeface="NikoshBAN" pitchFamily="2" charset="0"/>
            </a:endParaRPr>
          </a:p>
        </p:txBody>
      </p:sp>
      <p:sp>
        <p:nvSpPr>
          <p:cNvPr id="7" name="TextBox 6"/>
          <p:cNvSpPr txBox="1"/>
          <p:nvPr/>
        </p:nvSpPr>
        <p:spPr>
          <a:xfrm>
            <a:off x="904700" y="4292025"/>
            <a:ext cx="4865434" cy="584775"/>
          </a:xfrm>
          <a:prstGeom prst="rect">
            <a:avLst/>
          </a:prstGeom>
          <a:solidFill>
            <a:schemeClr val="accent5">
              <a:lumMod val="60000"/>
              <a:lumOff val="40000"/>
            </a:schemeClr>
          </a:solidFill>
        </p:spPr>
        <p:txBody>
          <a:bodyPr wrap="none" rtlCol="0">
            <a:spAutoFit/>
          </a:bodyPr>
          <a:lstStyle/>
          <a:p>
            <a:r>
              <a:rPr lang="en-US" sz="3200" dirty="0" smtClean="0">
                <a:solidFill>
                  <a:srgbClr val="1F497D">
                    <a:lumMod val="75000"/>
                  </a:srgbClr>
                </a:solidFill>
                <a:latin typeface="NikoshBAN" pitchFamily="2" charset="0"/>
                <a:cs typeface="NikoshBAN" pitchFamily="2" charset="0"/>
                <a:sym typeface="Webdings"/>
              </a:rPr>
              <a:t></a:t>
            </a:r>
            <a:r>
              <a:rPr lang="bn-BD" sz="3200" dirty="0" smtClean="0">
                <a:solidFill>
                  <a:srgbClr val="1F497D">
                    <a:lumMod val="75000"/>
                  </a:srgbClr>
                </a:solidFill>
                <a:latin typeface="NikoshBAN" pitchFamily="2" charset="0"/>
                <a:cs typeface="NikoshBAN" pitchFamily="2" charset="0"/>
                <a:sym typeface="Webdings"/>
              </a:rPr>
              <a:t>প্রতিসরণাঙ্ক ব্যাখ্যা করতে</a:t>
            </a:r>
            <a:r>
              <a:rPr lang="en-US" sz="3200" dirty="0" smtClean="0">
                <a:solidFill>
                  <a:srgbClr val="1F497D">
                    <a:lumMod val="75000"/>
                  </a:srgbClr>
                </a:solidFill>
                <a:latin typeface="NikoshBAN" pitchFamily="2" charset="0"/>
                <a:cs typeface="NikoshBAN" pitchFamily="2" charset="0"/>
                <a:sym typeface="Webdings"/>
              </a:rPr>
              <a:t> </a:t>
            </a:r>
            <a:r>
              <a:rPr lang="en-US" sz="3200" dirty="0" err="1" smtClean="0">
                <a:solidFill>
                  <a:srgbClr val="1F497D">
                    <a:lumMod val="75000"/>
                  </a:srgbClr>
                </a:solidFill>
                <a:latin typeface="NikoshBAN" pitchFamily="2" charset="0"/>
                <a:cs typeface="NikoshBAN" pitchFamily="2" charset="0"/>
                <a:sym typeface="Webdings"/>
              </a:rPr>
              <a:t>পারবে</a:t>
            </a:r>
            <a:r>
              <a:rPr lang="en-US" sz="3200" dirty="0" smtClean="0">
                <a:solidFill>
                  <a:srgbClr val="1F497D">
                    <a:lumMod val="75000"/>
                  </a:srgbClr>
                </a:solidFill>
                <a:latin typeface="NikoshBAN" pitchFamily="2" charset="0"/>
                <a:cs typeface="NikoshBAN" pitchFamily="2" charset="0"/>
                <a:sym typeface="Webdings"/>
              </a:rPr>
              <a:t>।</a:t>
            </a:r>
            <a:endParaRPr lang="en-US" sz="3200" dirty="0">
              <a:solidFill>
                <a:srgbClr val="1F497D">
                  <a:lumMod val="75000"/>
                </a:srgbClr>
              </a:solidFill>
              <a:latin typeface="NikoshBAN" pitchFamily="2" charset="0"/>
              <a:cs typeface="NikoshBAN" pitchFamily="2" charset="0"/>
            </a:endParaRPr>
          </a:p>
        </p:txBody>
      </p:sp>
      <p:sp>
        <p:nvSpPr>
          <p:cNvPr id="11" name="TextBox 10"/>
          <p:cNvSpPr txBox="1"/>
          <p:nvPr/>
        </p:nvSpPr>
        <p:spPr>
          <a:xfrm>
            <a:off x="904700" y="2667000"/>
            <a:ext cx="5432898" cy="584775"/>
          </a:xfrm>
          <a:prstGeom prst="rect">
            <a:avLst/>
          </a:prstGeom>
          <a:solidFill>
            <a:schemeClr val="tx2">
              <a:lumMod val="20000"/>
              <a:lumOff val="80000"/>
            </a:schemeClr>
          </a:solidFill>
        </p:spPr>
        <p:txBody>
          <a:bodyPr wrap="none" rtlCol="0">
            <a:spAutoFit/>
          </a:bodyPr>
          <a:lstStyle/>
          <a:p>
            <a:r>
              <a:rPr lang="en-US" sz="3200" dirty="0" smtClean="0">
                <a:solidFill>
                  <a:srgbClr val="1F497D">
                    <a:lumMod val="75000"/>
                  </a:srgbClr>
                </a:solidFill>
                <a:latin typeface="NikoshBAN" pitchFamily="2" charset="0"/>
                <a:cs typeface="NikoshBAN" pitchFamily="2" charset="0"/>
                <a:sym typeface="Webdings"/>
              </a:rPr>
              <a:t></a:t>
            </a:r>
            <a:r>
              <a:rPr lang="bn-BD" sz="3200" dirty="0" smtClean="0">
                <a:solidFill>
                  <a:srgbClr val="1F497D">
                    <a:lumMod val="75000"/>
                  </a:srgbClr>
                </a:solidFill>
                <a:latin typeface="NikoshBAN" pitchFamily="2" charset="0"/>
                <a:cs typeface="NikoshBAN" pitchFamily="2" charset="0"/>
                <a:sym typeface="Webdings"/>
              </a:rPr>
              <a:t>আলোর প্রতিসরণ কী তা বলতে</a:t>
            </a:r>
            <a:r>
              <a:rPr lang="en-US" sz="3200" dirty="0" smtClean="0">
                <a:solidFill>
                  <a:srgbClr val="1F497D">
                    <a:lumMod val="75000"/>
                  </a:srgbClr>
                </a:solidFill>
                <a:latin typeface="NikoshBAN" pitchFamily="2" charset="0"/>
                <a:cs typeface="NikoshBAN" pitchFamily="2" charset="0"/>
                <a:sym typeface="Webdings"/>
              </a:rPr>
              <a:t> </a:t>
            </a:r>
            <a:r>
              <a:rPr lang="en-US" sz="3200" dirty="0" err="1" smtClean="0">
                <a:solidFill>
                  <a:srgbClr val="1F497D">
                    <a:lumMod val="75000"/>
                  </a:srgbClr>
                </a:solidFill>
                <a:latin typeface="NikoshBAN" pitchFamily="2" charset="0"/>
                <a:cs typeface="NikoshBAN" pitchFamily="2" charset="0"/>
                <a:sym typeface="Webdings"/>
              </a:rPr>
              <a:t>পারবে</a:t>
            </a:r>
            <a:r>
              <a:rPr lang="en-US" sz="3200" dirty="0" smtClean="0">
                <a:solidFill>
                  <a:srgbClr val="1F497D">
                    <a:lumMod val="75000"/>
                  </a:srgbClr>
                </a:solidFill>
                <a:latin typeface="NikoshBAN" pitchFamily="2" charset="0"/>
                <a:cs typeface="NikoshBAN" pitchFamily="2" charset="0"/>
                <a:sym typeface="Webdings"/>
              </a:rPr>
              <a:t>।</a:t>
            </a:r>
            <a:endParaRPr lang="en-US" sz="3200" dirty="0">
              <a:solidFill>
                <a:srgbClr val="1F497D">
                  <a:lumMod val="75000"/>
                </a:srgbClr>
              </a:solidFill>
              <a:latin typeface="NikoshBAN" pitchFamily="2" charset="0"/>
              <a:cs typeface="NikoshBAN" pitchFamily="2" charset="0"/>
            </a:endParaRPr>
          </a:p>
        </p:txBody>
      </p:sp>
      <p:sp>
        <p:nvSpPr>
          <p:cNvPr id="12" name="TextBox 11"/>
          <p:cNvSpPr txBox="1"/>
          <p:nvPr/>
        </p:nvSpPr>
        <p:spPr>
          <a:xfrm>
            <a:off x="904700" y="3479513"/>
            <a:ext cx="6216766" cy="584775"/>
          </a:xfrm>
          <a:prstGeom prst="rect">
            <a:avLst/>
          </a:prstGeom>
          <a:solidFill>
            <a:schemeClr val="accent5">
              <a:lumMod val="40000"/>
              <a:lumOff val="60000"/>
            </a:schemeClr>
          </a:solidFill>
        </p:spPr>
        <p:txBody>
          <a:bodyPr wrap="none" rtlCol="0">
            <a:spAutoFit/>
          </a:bodyPr>
          <a:lstStyle/>
          <a:p>
            <a:r>
              <a:rPr lang="en-US" sz="3200" dirty="0" smtClean="0">
                <a:solidFill>
                  <a:srgbClr val="1F497D">
                    <a:lumMod val="75000"/>
                  </a:srgbClr>
                </a:solidFill>
                <a:latin typeface="NikoshBAN" pitchFamily="2" charset="0"/>
                <a:cs typeface="NikoshBAN" pitchFamily="2" charset="0"/>
                <a:sym typeface="Webdings"/>
              </a:rPr>
              <a:t></a:t>
            </a:r>
            <a:r>
              <a:rPr lang="bn-BD" sz="3200" dirty="0" smtClean="0">
                <a:solidFill>
                  <a:srgbClr val="1F497D">
                    <a:lumMod val="75000"/>
                  </a:srgbClr>
                </a:solidFill>
                <a:latin typeface="NikoshBAN" pitchFamily="2" charset="0"/>
                <a:cs typeface="NikoshBAN" pitchFamily="2" charset="0"/>
                <a:sym typeface="Webdings"/>
              </a:rPr>
              <a:t> প্রতিসরণের নিয়মসমূহ ব্যাখ্যা করতে</a:t>
            </a:r>
            <a:r>
              <a:rPr lang="en-US" sz="3200" dirty="0" smtClean="0">
                <a:solidFill>
                  <a:srgbClr val="1F497D">
                    <a:lumMod val="75000"/>
                  </a:srgbClr>
                </a:solidFill>
                <a:latin typeface="NikoshBAN" pitchFamily="2" charset="0"/>
                <a:cs typeface="NikoshBAN" pitchFamily="2" charset="0"/>
                <a:sym typeface="Webdings"/>
              </a:rPr>
              <a:t> </a:t>
            </a:r>
            <a:r>
              <a:rPr lang="en-US" sz="3200" dirty="0" err="1" smtClean="0">
                <a:solidFill>
                  <a:srgbClr val="1F497D">
                    <a:lumMod val="75000"/>
                  </a:srgbClr>
                </a:solidFill>
                <a:latin typeface="NikoshBAN" pitchFamily="2" charset="0"/>
                <a:cs typeface="NikoshBAN" pitchFamily="2" charset="0"/>
                <a:sym typeface="Webdings"/>
              </a:rPr>
              <a:t>পারবে</a:t>
            </a:r>
            <a:r>
              <a:rPr lang="en-US" sz="3200" dirty="0" smtClean="0">
                <a:solidFill>
                  <a:srgbClr val="1F497D">
                    <a:lumMod val="75000"/>
                  </a:srgbClr>
                </a:solidFill>
                <a:latin typeface="NikoshBAN" pitchFamily="2" charset="0"/>
                <a:cs typeface="NikoshBAN" pitchFamily="2" charset="0"/>
                <a:sym typeface="Webdings"/>
              </a:rPr>
              <a:t>।</a:t>
            </a:r>
            <a:endParaRPr lang="en-US" sz="3200" dirty="0">
              <a:solidFill>
                <a:srgbClr val="1F497D">
                  <a:lumMod val="75000"/>
                </a:srgb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80">
                                          <p:stCondLst>
                                            <p:cond delay="0"/>
                                          </p:stCondLst>
                                        </p:cTn>
                                        <p:tgtEl>
                                          <p:spTgt spid="12"/>
                                        </p:tgtEl>
                                      </p:cBhvr>
                                    </p:animEffect>
                                    <p:anim calcmode="lin" valueType="num">
                                      <p:cBhvr>
                                        <p:cTn id="2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7" dur="26">
                                          <p:stCondLst>
                                            <p:cond delay="650"/>
                                          </p:stCondLst>
                                        </p:cTn>
                                        <p:tgtEl>
                                          <p:spTgt spid="12"/>
                                        </p:tgtEl>
                                      </p:cBhvr>
                                      <p:to x="100000" y="60000"/>
                                    </p:animScale>
                                    <p:animScale>
                                      <p:cBhvr>
                                        <p:cTn id="28" dur="166" decel="50000">
                                          <p:stCondLst>
                                            <p:cond delay="676"/>
                                          </p:stCondLst>
                                        </p:cTn>
                                        <p:tgtEl>
                                          <p:spTgt spid="12"/>
                                        </p:tgtEl>
                                      </p:cBhvr>
                                      <p:to x="100000" y="100000"/>
                                    </p:animScale>
                                    <p:animScale>
                                      <p:cBhvr>
                                        <p:cTn id="29" dur="26">
                                          <p:stCondLst>
                                            <p:cond delay="1312"/>
                                          </p:stCondLst>
                                        </p:cTn>
                                        <p:tgtEl>
                                          <p:spTgt spid="12"/>
                                        </p:tgtEl>
                                      </p:cBhvr>
                                      <p:to x="100000" y="80000"/>
                                    </p:animScale>
                                    <p:animScale>
                                      <p:cBhvr>
                                        <p:cTn id="30" dur="166" decel="50000">
                                          <p:stCondLst>
                                            <p:cond delay="1338"/>
                                          </p:stCondLst>
                                        </p:cTn>
                                        <p:tgtEl>
                                          <p:spTgt spid="12"/>
                                        </p:tgtEl>
                                      </p:cBhvr>
                                      <p:to x="100000" y="100000"/>
                                    </p:animScale>
                                    <p:animScale>
                                      <p:cBhvr>
                                        <p:cTn id="31" dur="26">
                                          <p:stCondLst>
                                            <p:cond delay="1642"/>
                                          </p:stCondLst>
                                        </p:cTn>
                                        <p:tgtEl>
                                          <p:spTgt spid="12"/>
                                        </p:tgtEl>
                                      </p:cBhvr>
                                      <p:to x="100000" y="90000"/>
                                    </p:animScale>
                                    <p:animScale>
                                      <p:cBhvr>
                                        <p:cTn id="32" dur="166" decel="50000">
                                          <p:stCondLst>
                                            <p:cond delay="1668"/>
                                          </p:stCondLst>
                                        </p:cTn>
                                        <p:tgtEl>
                                          <p:spTgt spid="12"/>
                                        </p:tgtEl>
                                      </p:cBhvr>
                                      <p:to x="100000" y="100000"/>
                                    </p:animScale>
                                    <p:animScale>
                                      <p:cBhvr>
                                        <p:cTn id="33" dur="26">
                                          <p:stCondLst>
                                            <p:cond delay="1808"/>
                                          </p:stCondLst>
                                        </p:cTn>
                                        <p:tgtEl>
                                          <p:spTgt spid="12"/>
                                        </p:tgtEl>
                                      </p:cBhvr>
                                      <p:to x="100000" y="95000"/>
                                    </p:animScale>
                                    <p:animScale>
                                      <p:cBhvr>
                                        <p:cTn id="34" dur="166" decel="50000">
                                          <p:stCondLst>
                                            <p:cond delay="1834"/>
                                          </p:stCondLst>
                                        </p:cTn>
                                        <p:tgtEl>
                                          <p:spTgt spid="1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6" name="Picture 5" descr="Glass Slabe.jpg"/>
          <p:cNvPicPr>
            <a:picLocks noChangeAspect="1"/>
          </p:cNvPicPr>
          <p:nvPr/>
        </p:nvPicPr>
        <p:blipFill>
          <a:blip r:embed="rId3" cstate="print"/>
          <a:stretch>
            <a:fillRect/>
          </a:stretch>
        </p:blipFill>
        <p:spPr>
          <a:xfrm>
            <a:off x="404446" y="1981200"/>
            <a:ext cx="8206154" cy="4267200"/>
          </a:xfrm>
          <a:prstGeom prst="rect">
            <a:avLst/>
          </a:prstGeom>
        </p:spPr>
      </p:pic>
      <p:sp>
        <p:nvSpPr>
          <p:cNvPr id="5" name="TextBox 4"/>
          <p:cNvSpPr txBox="1"/>
          <p:nvPr/>
        </p:nvSpPr>
        <p:spPr>
          <a:xfrm>
            <a:off x="3276600" y="304800"/>
            <a:ext cx="223971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বিশেষ কাজ</a:t>
            </a:r>
            <a:endParaRPr lang="en-US" sz="3200" dirty="0">
              <a:latin typeface="NikoshBAN" pitchFamily="2" charset="0"/>
              <a:cs typeface="NikoshBAN" pitchFamily="2" charset="0"/>
            </a:endParaRPr>
          </a:p>
        </p:txBody>
      </p:sp>
      <p:sp>
        <p:nvSpPr>
          <p:cNvPr id="7" name="TextBox 6"/>
          <p:cNvSpPr txBox="1"/>
          <p:nvPr/>
        </p:nvSpPr>
        <p:spPr>
          <a:xfrm>
            <a:off x="2438400" y="990600"/>
            <a:ext cx="4676280" cy="1200329"/>
          </a:xfrm>
          <a:prstGeom prst="rect">
            <a:avLst/>
          </a:prstGeom>
          <a:solidFill>
            <a:schemeClr val="accent6">
              <a:lumMod val="40000"/>
              <a:lumOff val="60000"/>
            </a:schemeClr>
          </a:solidFill>
          <a:ln>
            <a:solidFill>
              <a:schemeClr val="tx1"/>
            </a:solidFill>
          </a:ln>
        </p:spPr>
        <p:txBody>
          <a:bodyPr wrap="none" rtlCol="0">
            <a:spAutoFit/>
          </a:bodyPr>
          <a:lstStyle/>
          <a:p>
            <a:r>
              <a:rPr lang="bn-BD" sz="2400" dirty="0" smtClean="0">
                <a:latin typeface="NikoshBAN" pitchFamily="2" charset="0"/>
                <a:cs typeface="NikoshBAN" pitchFamily="2" charset="0"/>
              </a:rPr>
              <a:t>প্রয়োজনীয় উপকরণ</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a:t>
            </a:r>
          </a:p>
          <a:p>
            <a:r>
              <a:rPr lang="bn-BD" sz="2400" dirty="0" smtClean="0">
                <a:latin typeface="NikoshBAN" pitchFamily="2" charset="0"/>
                <a:cs typeface="NikoshBAN" pitchFamily="2" charset="0"/>
              </a:rPr>
              <a:t>১। কয়েকটি  আয়তাকার কাঁচফলক</a:t>
            </a:r>
          </a:p>
          <a:p>
            <a:r>
              <a:rPr lang="bn-BD" sz="2400" dirty="0" smtClean="0">
                <a:latin typeface="NikoshBAN" pitchFamily="2" charset="0"/>
                <a:cs typeface="NikoshBAN" pitchFamily="2" charset="0"/>
              </a:rPr>
              <a:t>২। সাদা কাগজ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Cube 8"/>
          <p:cNvSpPr/>
          <p:nvPr/>
        </p:nvSpPr>
        <p:spPr>
          <a:xfrm>
            <a:off x="1676400" y="2286000"/>
            <a:ext cx="5638800" cy="2514600"/>
          </a:xfrm>
          <a:prstGeom prst="cub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43400" y="4800600"/>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59442" y="4146332"/>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676400" y="4343400"/>
            <a:ext cx="5029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499498" y="4956698"/>
            <a:ext cx="3169025" cy="534167"/>
            <a:chOff x="4499498" y="4956698"/>
            <a:chExt cx="3169025" cy="534167"/>
          </a:xfrm>
        </p:grpSpPr>
        <p:sp>
          <p:nvSpPr>
            <p:cNvPr id="16" name="TextBox 15"/>
            <p:cNvSpPr txBox="1"/>
            <p:nvPr/>
          </p:nvSpPr>
          <p:spPr>
            <a:xfrm>
              <a:off x="5638800" y="5029200"/>
              <a:ext cx="2029723" cy="461665"/>
            </a:xfrm>
            <a:prstGeom prst="rect">
              <a:avLst/>
            </a:prstGeom>
            <a:solidFill>
              <a:schemeClr val="accent1">
                <a:lumMod val="60000"/>
                <a:lumOff val="40000"/>
              </a:schemeClr>
            </a:solidFill>
          </p:spPr>
          <p:txBody>
            <a:bodyPr wrap="none" rtlCol="0">
              <a:spAutoFit/>
            </a:bodyPr>
            <a:lstStyle/>
            <a:p>
              <a:r>
                <a:rPr lang="bn-BD" sz="2400" dirty="0" smtClean="0">
                  <a:latin typeface="NikoshBAN" pitchFamily="2" charset="0"/>
                  <a:cs typeface="NikoshBAN" pitchFamily="2" charset="0"/>
                </a:rPr>
                <a:t>প্রকৃত অবস্থান</a:t>
              </a:r>
              <a:endParaRPr lang="en-US" sz="2400" dirty="0">
                <a:latin typeface="NikoshBAN" pitchFamily="2" charset="0"/>
                <a:cs typeface="NikoshBAN" pitchFamily="2" charset="0"/>
              </a:endParaRPr>
            </a:p>
          </p:txBody>
        </p:sp>
        <p:cxnSp>
          <p:nvCxnSpPr>
            <p:cNvPr id="18" name="Straight Arrow Connector 17"/>
            <p:cNvCxnSpPr>
              <a:stCxn id="16" idx="1"/>
              <a:endCxn id="10" idx="5"/>
            </p:cNvCxnSpPr>
            <p:nvPr/>
          </p:nvCxnSpPr>
          <p:spPr>
            <a:xfrm flipH="1" flipV="1">
              <a:off x="4499498" y="4956698"/>
              <a:ext cx="1139302" cy="3033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5181600" y="1447800"/>
            <a:ext cx="0" cy="27432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rot="20815912">
            <a:off x="4232029" y="3004362"/>
            <a:ext cx="1155308" cy="1687475"/>
            <a:chOff x="4434841" y="2895600"/>
            <a:chExt cx="1127760" cy="1904996"/>
          </a:xfrm>
        </p:grpSpPr>
        <p:cxnSp>
          <p:nvCxnSpPr>
            <p:cNvPr id="25" name="Straight Connector 24"/>
            <p:cNvCxnSpPr>
              <a:stCxn id="10" idx="0"/>
            </p:cNvCxnSpPr>
            <p:nvPr/>
          </p:nvCxnSpPr>
          <p:spPr>
            <a:xfrm flipV="1">
              <a:off x="4434841" y="2895600"/>
              <a:ext cx="1127760" cy="19049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4913587" y="3541987"/>
              <a:ext cx="283779" cy="268013"/>
            </a:xfrm>
            <a:custGeom>
              <a:avLst/>
              <a:gdLst>
                <a:gd name="connsiteX0" fmla="*/ 0 w 283779"/>
                <a:gd name="connsiteY0" fmla="*/ 173420 h 268013"/>
                <a:gd name="connsiteX1" fmla="*/ 283779 w 283779"/>
                <a:gd name="connsiteY1" fmla="*/ 0 h 268013"/>
                <a:gd name="connsiteX2" fmla="*/ 283779 w 283779"/>
                <a:gd name="connsiteY2" fmla="*/ 268013 h 268013"/>
              </a:gdLst>
              <a:ahLst/>
              <a:cxnLst>
                <a:cxn ang="0">
                  <a:pos x="connsiteX0" y="connsiteY0"/>
                </a:cxn>
                <a:cxn ang="0">
                  <a:pos x="connsiteX1" y="connsiteY1"/>
                </a:cxn>
                <a:cxn ang="0">
                  <a:pos x="connsiteX2" y="connsiteY2"/>
                </a:cxn>
              </a:cxnLst>
              <a:rect l="l" t="t" r="r" b="b"/>
              <a:pathLst>
                <a:path w="283779" h="268013">
                  <a:moveTo>
                    <a:pt x="0" y="173420"/>
                  </a:moveTo>
                  <a:lnTo>
                    <a:pt x="283779" y="0"/>
                  </a:lnTo>
                  <a:lnTo>
                    <a:pt x="283779" y="26801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rot="383377">
            <a:off x="5305576" y="1058449"/>
            <a:ext cx="1082040" cy="1905000"/>
            <a:chOff x="4480560" y="2895600"/>
            <a:chExt cx="1082040" cy="1905000"/>
          </a:xfrm>
        </p:grpSpPr>
        <p:cxnSp>
          <p:nvCxnSpPr>
            <p:cNvPr id="32" name="Straight Connector 31"/>
            <p:cNvCxnSpPr/>
            <p:nvPr/>
          </p:nvCxnSpPr>
          <p:spPr>
            <a:xfrm flipV="1">
              <a:off x="4480560" y="2895600"/>
              <a:ext cx="1082040" cy="1905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4913587" y="3541987"/>
              <a:ext cx="283779" cy="268013"/>
            </a:xfrm>
            <a:custGeom>
              <a:avLst/>
              <a:gdLst>
                <a:gd name="connsiteX0" fmla="*/ 0 w 283779"/>
                <a:gd name="connsiteY0" fmla="*/ 173420 h 268013"/>
                <a:gd name="connsiteX1" fmla="*/ 283779 w 283779"/>
                <a:gd name="connsiteY1" fmla="*/ 0 h 268013"/>
                <a:gd name="connsiteX2" fmla="*/ 283779 w 283779"/>
                <a:gd name="connsiteY2" fmla="*/ 268013 h 268013"/>
              </a:gdLst>
              <a:ahLst/>
              <a:cxnLst>
                <a:cxn ang="0">
                  <a:pos x="connsiteX0" y="connsiteY0"/>
                </a:cxn>
                <a:cxn ang="0">
                  <a:pos x="connsiteX1" y="connsiteY1"/>
                </a:cxn>
                <a:cxn ang="0">
                  <a:pos x="connsiteX2" y="connsiteY2"/>
                </a:cxn>
              </a:cxnLst>
              <a:rect l="l" t="t" r="r" b="b"/>
              <a:pathLst>
                <a:path w="283779" h="268013">
                  <a:moveTo>
                    <a:pt x="0" y="173420"/>
                  </a:moveTo>
                  <a:lnTo>
                    <a:pt x="283779" y="0"/>
                  </a:lnTo>
                  <a:lnTo>
                    <a:pt x="283779" y="26801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rot="830059" flipH="1">
            <a:off x="3578946" y="2997792"/>
            <a:ext cx="1073393" cy="1802352"/>
            <a:chOff x="4480560" y="2895600"/>
            <a:chExt cx="1082040" cy="1905000"/>
          </a:xfrm>
        </p:grpSpPr>
        <p:cxnSp>
          <p:nvCxnSpPr>
            <p:cNvPr id="35" name="Straight Connector 34"/>
            <p:cNvCxnSpPr/>
            <p:nvPr/>
          </p:nvCxnSpPr>
          <p:spPr>
            <a:xfrm flipV="1">
              <a:off x="4480560" y="2895600"/>
              <a:ext cx="1082040" cy="1905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4913587" y="3541987"/>
              <a:ext cx="283779" cy="268013"/>
            </a:xfrm>
            <a:custGeom>
              <a:avLst/>
              <a:gdLst>
                <a:gd name="connsiteX0" fmla="*/ 0 w 283779"/>
                <a:gd name="connsiteY0" fmla="*/ 173420 h 268013"/>
                <a:gd name="connsiteX1" fmla="*/ 283779 w 283779"/>
                <a:gd name="connsiteY1" fmla="*/ 0 h 268013"/>
                <a:gd name="connsiteX2" fmla="*/ 283779 w 283779"/>
                <a:gd name="connsiteY2" fmla="*/ 268013 h 268013"/>
              </a:gdLst>
              <a:ahLst/>
              <a:cxnLst>
                <a:cxn ang="0">
                  <a:pos x="connsiteX0" y="connsiteY0"/>
                </a:cxn>
                <a:cxn ang="0">
                  <a:pos x="connsiteX1" y="connsiteY1"/>
                </a:cxn>
                <a:cxn ang="0">
                  <a:pos x="connsiteX2" y="connsiteY2"/>
                </a:cxn>
              </a:cxnLst>
              <a:rect l="l" t="t" r="r" b="b"/>
              <a:pathLst>
                <a:path w="283779" h="268013">
                  <a:moveTo>
                    <a:pt x="0" y="173420"/>
                  </a:moveTo>
                  <a:lnTo>
                    <a:pt x="283779" y="0"/>
                  </a:lnTo>
                  <a:lnTo>
                    <a:pt x="283779" y="26801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8" name="Straight Arrow Connector 37"/>
          <p:cNvCxnSpPr/>
          <p:nvPr/>
        </p:nvCxnSpPr>
        <p:spPr>
          <a:xfrm>
            <a:off x="3810000" y="1447800"/>
            <a:ext cx="0" cy="27432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rot="21320218" flipH="1">
            <a:off x="2662129" y="1076530"/>
            <a:ext cx="1082040" cy="1905000"/>
            <a:chOff x="4480560" y="2895600"/>
            <a:chExt cx="1082040" cy="1905000"/>
          </a:xfrm>
        </p:grpSpPr>
        <p:cxnSp>
          <p:nvCxnSpPr>
            <p:cNvPr id="40" name="Straight Connector 39"/>
            <p:cNvCxnSpPr/>
            <p:nvPr/>
          </p:nvCxnSpPr>
          <p:spPr>
            <a:xfrm flipV="1">
              <a:off x="4480560" y="2895600"/>
              <a:ext cx="1082040" cy="1905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4913587" y="3541987"/>
              <a:ext cx="283779" cy="268013"/>
            </a:xfrm>
            <a:custGeom>
              <a:avLst/>
              <a:gdLst>
                <a:gd name="connsiteX0" fmla="*/ 0 w 283779"/>
                <a:gd name="connsiteY0" fmla="*/ 173420 h 268013"/>
                <a:gd name="connsiteX1" fmla="*/ 283779 w 283779"/>
                <a:gd name="connsiteY1" fmla="*/ 0 h 268013"/>
                <a:gd name="connsiteX2" fmla="*/ 283779 w 283779"/>
                <a:gd name="connsiteY2" fmla="*/ 268013 h 268013"/>
              </a:gdLst>
              <a:ahLst/>
              <a:cxnLst>
                <a:cxn ang="0">
                  <a:pos x="connsiteX0" y="connsiteY0"/>
                </a:cxn>
                <a:cxn ang="0">
                  <a:pos x="connsiteX1" y="connsiteY1"/>
                </a:cxn>
                <a:cxn ang="0">
                  <a:pos x="connsiteX2" y="connsiteY2"/>
                </a:cxn>
              </a:cxnLst>
              <a:rect l="l" t="t" r="r" b="b"/>
              <a:pathLst>
                <a:path w="283779" h="268013">
                  <a:moveTo>
                    <a:pt x="0" y="173420"/>
                  </a:moveTo>
                  <a:lnTo>
                    <a:pt x="283779" y="0"/>
                  </a:lnTo>
                  <a:lnTo>
                    <a:pt x="283779" y="26801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6324601" y="3505200"/>
            <a:ext cx="2171366" cy="461665"/>
            <a:chOff x="4958548" y="5029200"/>
            <a:chExt cx="2171366" cy="461665"/>
          </a:xfrm>
        </p:grpSpPr>
        <p:sp>
          <p:nvSpPr>
            <p:cNvPr id="43" name="TextBox 42"/>
            <p:cNvSpPr txBox="1"/>
            <p:nvPr/>
          </p:nvSpPr>
          <p:spPr>
            <a:xfrm>
              <a:off x="5638800" y="5029200"/>
              <a:ext cx="1491114" cy="461665"/>
            </a:xfrm>
            <a:prstGeom prst="rect">
              <a:avLst/>
            </a:prstGeom>
            <a:solidFill>
              <a:schemeClr val="tx2">
                <a:lumMod val="40000"/>
                <a:lumOff val="60000"/>
              </a:schemeClr>
            </a:solidFill>
          </p:spPr>
          <p:txBody>
            <a:bodyPr wrap="none" rtlCol="0">
              <a:spAutoFit/>
            </a:bodyPr>
            <a:lstStyle/>
            <a:p>
              <a:r>
                <a:rPr lang="bn-BD" sz="2400" dirty="0" smtClean="0">
                  <a:latin typeface="NikoshBAN" pitchFamily="2" charset="0"/>
                  <a:cs typeface="NikoshBAN" pitchFamily="2" charset="0"/>
                </a:rPr>
                <a:t>ঘন মাধ্যম</a:t>
              </a:r>
              <a:endParaRPr lang="en-US" sz="2400" dirty="0">
                <a:latin typeface="NikoshBAN" pitchFamily="2" charset="0"/>
                <a:cs typeface="NikoshBAN" pitchFamily="2" charset="0"/>
              </a:endParaRPr>
            </a:p>
          </p:txBody>
        </p:sp>
        <p:cxnSp>
          <p:nvCxnSpPr>
            <p:cNvPr id="44" name="Straight Arrow Connector 43"/>
            <p:cNvCxnSpPr>
              <a:stCxn id="43" idx="1"/>
            </p:cNvCxnSpPr>
            <p:nvPr/>
          </p:nvCxnSpPr>
          <p:spPr>
            <a:xfrm flipH="1">
              <a:off x="4958548" y="5260033"/>
              <a:ext cx="680252" cy="96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248400" y="1524000"/>
            <a:ext cx="2597765" cy="461665"/>
            <a:chOff x="4887896" y="5029200"/>
            <a:chExt cx="2597765" cy="461665"/>
          </a:xfrm>
        </p:grpSpPr>
        <p:sp>
          <p:nvSpPr>
            <p:cNvPr id="48" name="TextBox 47"/>
            <p:cNvSpPr txBox="1"/>
            <p:nvPr/>
          </p:nvSpPr>
          <p:spPr>
            <a:xfrm>
              <a:off x="5568148" y="5029200"/>
              <a:ext cx="1917513" cy="461665"/>
            </a:xfrm>
            <a:prstGeom prst="rect">
              <a:avLst/>
            </a:prstGeom>
            <a:solidFill>
              <a:schemeClr val="tx2">
                <a:lumMod val="40000"/>
                <a:lumOff val="60000"/>
              </a:schemeClr>
            </a:solidFill>
          </p:spPr>
          <p:txBody>
            <a:bodyPr wrap="none" rtlCol="0">
              <a:spAutoFit/>
            </a:bodyPr>
            <a:lstStyle/>
            <a:p>
              <a:r>
                <a:rPr lang="bn-BD" sz="2400" dirty="0" smtClean="0">
                  <a:latin typeface="NikoshBAN" pitchFamily="2" charset="0"/>
                  <a:cs typeface="NikoshBAN" pitchFamily="2" charset="0"/>
                </a:rPr>
                <a:t>হালকা মাধ্যম</a:t>
              </a:r>
              <a:endParaRPr lang="en-US" sz="2400" dirty="0">
                <a:latin typeface="NikoshBAN" pitchFamily="2" charset="0"/>
                <a:cs typeface="NikoshBAN" pitchFamily="2" charset="0"/>
              </a:endParaRPr>
            </a:p>
          </p:txBody>
        </p:sp>
        <p:cxnSp>
          <p:nvCxnSpPr>
            <p:cNvPr id="49" name="Straight Arrow Connector 48"/>
            <p:cNvCxnSpPr>
              <a:stCxn id="48" idx="1"/>
            </p:cNvCxnSpPr>
            <p:nvPr/>
          </p:nvCxnSpPr>
          <p:spPr>
            <a:xfrm flipH="1">
              <a:off x="4887896" y="5260033"/>
              <a:ext cx="680252" cy="96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rot="-420000" flipH="1">
            <a:off x="4347410" y="2622884"/>
            <a:ext cx="1184044" cy="147920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720000">
            <a:off x="3315249" y="2529860"/>
            <a:ext cx="1317167" cy="149799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533650" y="219075"/>
            <a:ext cx="3981450" cy="1152525"/>
            <a:chOff x="2533650" y="219075"/>
            <a:chExt cx="3981450" cy="1152525"/>
          </a:xfrm>
        </p:grpSpPr>
        <p:grpSp>
          <p:nvGrpSpPr>
            <p:cNvPr id="55" name="Group 54"/>
            <p:cNvGrpSpPr/>
            <p:nvPr/>
          </p:nvGrpSpPr>
          <p:grpSpPr>
            <a:xfrm>
              <a:off x="2590800" y="768350"/>
              <a:ext cx="3886200" cy="603250"/>
              <a:chOff x="2590800" y="768350"/>
              <a:chExt cx="3886200" cy="603250"/>
            </a:xfrm>
          </p:grpSpPr>
          <p:sp>
            <p:nvSpPr>
              <p:cNvPr id="46" name="Oval 45"/>
              <p:cNvSpPr/>
              <p:nvPr/>
            </p:nvSpPr>
            <p:spPr>
              <a:xfrm>
                <a:off x="2590800" y="800100"/>
                <a:ext cx="3886200" cy="5715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152775" y="768350"/>
                <a:ext cx="2587625" cy="346075"/>
              </a:xfrm>
              <a:custGeom>
                <a:avLst/>
                <a:gdLst>
                  <a:gd name="connsiteX0" fmla="*/ 28575 w 2587625"/>
                  <a:gd name="connsiteY0" fmla="*/ 107950 h 346075"/>
                  <a:gd name="connsiteX1" fmla="*/ 371475 w 2587625"/>
                  <a:gd name="connsiteY1" fmla="*/ 260350 h 346075"/>
                  <a:gd name="connsiteX2" fmla="*/ 1076325 w 2587625"/>
                  <a:gd name="connsiteY2" fmla="*/ 336550 h 346075"/>
                  <a:gd name="connsiteX3" fmla="*/ 1647825 w 2587625"/>
                  <a:gd name="connsiteY3" fmla="*/ 317500 h 346075"/>
                  <a:gd name="connsiteX4" fmla="*/ 2124075 w 2587625"/>
                  <a:gd name="connsiteY4" fmla="*/ 279400 h 346075"/>
                  <a:gd name="connsiteX5" fmla="*/ 2524125 w 2587625"/>
                  <a:gd name="connsiteY5" fmla="*/ 88900 h 346075"/>
                  <a:gd name="connsiteX6" fmla="*/ 1743075 w 2587625"/>
                  <a:gd name="connsiteY6" fmla="*/ 12700 h 346075"/>
                  <a:gd name="connsiteX7" fmla="*/ 1209675 w 2587625"/>
                  <a:gd name="connsiteY7" fmla="*/ 12700 h 346075"/>
                  <a:gd name="connsiteX8" fmla="*/ 542925 w 2587625"/>
                  <a:gd name="connsiteY8" fmla="*/ 50800 h 346075"/>
                  <a:gd name="connsiteX9" fmla="*/ 28575 w 2587625"/>
                  <a:gd name="connsiteY9" fmla="*/ 10795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7625" h="346075">
                    <a:moveTo>
                      <a:pt x="28575" y="107950"/>
                    </a:moveTo>
                    <a:cubicBezTo>
                      <a:pt x="0" y="142875"/>
                      <a:pt x="196850" y="222250"/>
                      <a:pt x="371475" y="260350"/>
                    </a:cubicBezTo>
                    <a:cubicBezTo>
                      <a:pt x="546100" y="298450"/>
                      <a:pt x="863600" y="327025"/>
                      <a:pt x="1076325" y="336550"/>
                    </a:cubicBezTo>
                    <a:cubicBezTo>
                      <a:pt x="1289050" y="346075"/>
                      <a:pt x="1473200" y="327025"/>
                      <a:pt x="1647825" y="317500"/>
                    </a:cubicBezTo>
                    <a:cubicBezTo>
                      <a:pt x="1822450" y="307975"/>
                      <a:pt x="1978025" y="317500"/>
                      <a:pt x="2124075" y="279400"/>
                    </a:cubicBezTo>
                    <a:cubicBezTo>
                      <a:pt x="2270125" y="241300"/>
                      <a:pt x="2587625" y="133350"/>
                      <a:pt x="2524125" y="88900"/>
                    </a:cubicBezTo>
                    <a:cubicBezTo>
                      <a:pt x="2460625" y="44450"/>
                      <a:pt x="1962150" y="25400"/>
                      <a:pt x="1743075" y="12700"/>
                    </a:cubicBezTo>
                    <a:cubicBezTo>
                      <a:pt x="1524000" y="0"/>
                      <a:pt x="1409700" y="6350"/>
                      <a:pt x="1209675" y="12700"/>
                    </a:cubicBezTo>
                    <a:cubicBezTo>
                      <a:pt x="1009650" y="19050"/>
                      <a:pt x="736600" y="38100"/>
                      <a:pt x="542925" y="50800"/>
                    </a:cubicBezTo>
                    <a:cubicBezTo>
                      <a:pt x="349250" y="63500"/>
                      <a:pt x="57150" y="73025"/>
                      <a:pt x="28575" y="10795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Freeform 55"/>
            <p:cNvSpPr/>
            <p:nvPr/>
          </p:nvSpPr>
          <p:spPr>
            <a:xfrm>
              <a:off x="4381500" y="266700"/>
              <a:ext cx="2133600" cy="762000"/>
            </a:xfrm>
            <a:custGeom>
              <a:avLst/>
              <a:gdLst>
                <a:gd name="connsiteX0" fmla="*/ 0 w 2133600"/>
                <a:gd name="connsiteY0" fmla="*/ 0 h 762000"/>
                <a:gd name="connsiteX1" fmla="*/ 457200 w 2133600"/>
                <a:gd name="connsiteY1" fmla="*/ 209550 h 762000"/>
                <a:gd name="connsiteX2" fmla="*/ 2133600 w 2133600"/>
                <a:gd name="connsiteY2" fmla="*/ 762000 h 762000"/>
              </a:gdLst>
              <a:ahLst/>
              <a:cxnLst>
                <a:cxn ang="0">
                  <a:pos x="connsiteX0" y="connsiteY0"/>
                </a:cxn>
                <a:cxn ang="0">
                  <a:pos x="connsiteX1" y="connsiteY1"/>
                </a:cxn>
                <a:cxn ang="0">
                  <a:pos x="connsiteX2" y="connsiteY2"/>
                </a:cxn>
              </a:cxnLst>
              <a:rect l="l" t="t" r="r" b="b"/>
              <a:pathLst>
                <a:path w="2133600" h="762000">
                  <a:moveTo>
                    <a:pt x="0" y="0"/>
                  </a:moveTo>
                  <a:cubicBezTo>
                    <a:pt x="50800" y="41275"/>
                    <a:pt x="101600" y="82550"/>
                    <a:pt x="457200" y="209550"/>
                  </a:cubicBezTo>
                  <a:cubicBezTo>
                    <a:pt x="812800" y="336550"/>
                    <a:pt x="1860550" y="666750"/>
                    <a:pt x="2133600" y="762000"/>
                  </a:cubicBezTo>
                </a:path>
              </a:pathLst>
            </a:cu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609850" y="285750"/>
              <a:ext cx="1828800" cy="704850"/>
            </a:xfrm>
            <a:custGeom>
              <a:avLst/>
              <a:gdLst>
                <a:gd name="connsiteX0" fmla="*/ 1828800 w 1828800"/>
                <a:gd name="connsiteY0" fmla="*/ 0 h 704850"/>
                <a:gd name="connsiteX1" fmla="*/ 1409700 w 1828800"/>
                <a:gd name="connsiteY1" fmla="*/ 209550 h 704850"/>
                <a:gd name="connsiteX2" fmla="*/ 0 w 1828800"/>
                <a:gd name="connsiteY2" fmla="*/ 704850 h 704850"/>
              </a:gdLst>
              <a:ahLst/>
              <a:cxnLst>
                <a:cxn ang="0">
                  <a:pos x="connsiteX0" y="connsiteY0"/>
                </a:cxn>
                <a:cxn ang="0">
                  <a:pos x="connsiteX1" y="connsiteY1"/>
                </a:cxn>
                <a:cxn ang="0">
                  <a:pos x="connsiteX2" y="connsiteY2"/>
                </a:cxn>
              </a:cxnLst>
              <a:rect l="l" t="t" r="r" b="b"/>
              <a:pathLst>
                <a:path w="1828800" h="704850">
                  <a:moveTo>
                    <a:pt x="1828800" y="0"/>
                  </a:moveTo>
                  <a:cubicBezTo>
                    <a:pt x="1771650" y="46037"/>
                    <a:pt x="1714500" y="92075"/>
                    <a:pt x="1409700" y="209550"/>
                  </a:cubicBezTo>
                  <a:cubicBezTo>
                    <a:pt x="1104900" y="327025"/>
                    <a:pt x="298450" y="654050"/>
                    <a:pt x="0" y="70485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533650" y="219075"/>
              <a:ext cx="1866900" cy="692150"/>
            </a:xfrm>
            <a:custGeom>
              <a:avLst/>
              <a:gdLst>
                <a:gd name="connsiteX0" fmla="*/ 1866900 w 1866900"/>
                <a:gd name="connsiteY0" fmla="*/ 66675 h 692150"/>
                <a:gd name="connsiteX1" fmla="*/ 1733550 w 1866900"/>
                <a:gd name="connsiteY1" fmla="*/ 28575 h 692150"/>
                <a:gd name="connsiteX2" fmla="*/ 1257300 w 1866900"/>
                <a:gd name="connsiteY2" fmla="*/ 238125 h 692150"/>
                <a:gd name="connsiteX3" fmla="*/ 323850 w 1866900"/>
                <a:gd name="connsiteY3" fmla="*/ 619125 h 692150"/>
                <a:gd name="connsiteX4" fmla="*/ 0 w 1866900"/>
                <a:gd name="connsiteY4" fmla="*/ 676275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0" h="692150">
                  <a:moveTo>
                    <a:pt x="1866900" y="66675"/>
                  </a:moveTo>
                  <a:cubicBezTo>
                    <a:pt x="1851025" y="33337"/>
                    <a:pt x="1835150" y="0"/>
                    <a:pt x="1733550" y="28575"/>
                  </a:cubicBezTo>
                  <a:cubicBezTo>
                    <a:pt x="1631950" y="57150"/>
                    <a:pt x="1492250" y="139700"/>
                    <a:pt x="1257300" y="238125"/>
                  </a:cubicBezTo>
                  <a:cubicBezTo>
                    <a:pt x="1022350" y="336550"/>
                    <a:pt x="533400" y="546100"/>
                    <a:pt x="323850" y="619125"/>
                  </a:cubicBezTo>
                  <a:cubicBezTo>
                    <a:pt x="114300" y="692150"/>
                    <a:pt x="57150" y="684212"/>
                    <a:pt x="0" y="67627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500"/>
                                        <p:tgtEl>
                                          <p:spTgt spid="30"/>
                                        </p:tgtEl>
                                      </p:cBhvr>
                                    </p:animEffect>
                                  </p:childTnLst>
                                </p:cTn>
                              </p:par>
                              <p:par>
                                <p:cTn id="13" presetID="18" presetClass="entr" presetSubtype="9"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trips(upLef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outHorizontal)">
                                      <p:cBhvr>
                                        <p:cTn id="20" dur="500"/>
                                        <p:tgtEl>
                                          <p:spTgt spid="21"/>
                                        </p:tgtEl>
                                      </p:cBhvr>
                                    </p:animEffect>
                                  </p:childTnLst>
                                </p:cTn>
                              </p:par>
                              <p:par>
                                <p:cTn id="21" presetID="16" presetClass="entr" presetSubtype="4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outHorizont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right)">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strips(upRight)">
                                      <p:cBhvr>
                                        <p:cTn id="38" dur="500"/>
                                        <p:tgtEl>
                                          <p:spTgt spid="31"/>
                                        </p:tgtEl>
                                      </p:cBhvr>
                                    </p:animEffect>
                                  </p:childTnLst>
                                </p:cTn>
                              </p:par>
                              <p:par>
                                <p:cTn id="39" presetID="18" presetClass="entr" presetSubtype="9"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strips(upLeft)">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9"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strips(upLeft)">
                                      <p:cBhvr>
                                        <p:cTn id="46" dur="500"/>
                                        <p:tgtEl>
                                          <p:spTgt spid="53"/>
                                        </p:tgtEl>
                                      </p:cBhvr>
                                    </p:animEffect>
                                  </p:childTnLst>
                                </p:cTn>
                              </p:par>
                              <p:par>
                                <p:cTn id="47" presetID="18" presetClass="entr" presetSubtype="3"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strips(upRight)">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par>
                          <p:cTn id="54" fill="hold">
                            <p:stCondLst>
                              <p:cond delay="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up)">
                                      <p:cBhvr>
                                        <p:cTn id="6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Refraction-law">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219200" y="1383030"/>
            <a:ext cx="6705600" cy="4091940"/>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3124200" y="381000"/>
            <a:ext cx="3546164"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কয়েকটি ঘটনা দেখ</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49302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2"/>
                                        </p:tgtEl>
                                      </p:cBhvr>
                                    </p:cmd>
                                  </p:childTnLst>
                                </p:cTn>
                              </p:par>
                            </p:childTnLst>
                          </p:cTn>
                        </p:par>
                      </p:childTnLst>
                    </p:cTn>
                  </p:par>
                </p:childTnLst>
              </p:cTn>
              <p:nextCondLst>
                <p:cond evt="onClick" delay="0">
                  <p:tgtEl>
                    <p:spTgt spid="2"/>
                  </p:tgtEl>
                </p:cond>
              </p:nextCondLst>
            </p:seq>
            <p:video>
              <p:cMediaNode vol="80000">
                <p:cTn id="15" fill="hold" display="0">
                  <p:stCondLst>
                    <p:cond delay="indefinite"/>
                  </p:stCondLst>
                </p:cTn>
                <p:tgtEl>
                  <p:spTgt spid="2"/>
                </p:tgtEl>
              </p:cMediaNode>
            </p:video>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2971800" y="381000"/>
            <a:ext cx="449353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ভিডিও বিষয়ক আলোচনা</a:t>
            </a:r>
            <a:endParaRPr lang="en-US" sz="3200" dirty="0">
              <a:latin typeface="NikoshBAN" pitchFamily="2" charset="0"/>
              <a:cs typeface="NikoshBAN" pitchFamily="2" charset="0"/>
            </a:endParaRPr>
          </a:p>
        </p:txBody>
      </p:sp>
      <p:sp>
        <p:nvSpPr>
          <p:cNvPr id="7" name="TextBox 6"/>
          <p:cNvSpPr txBox="1"/>
          <p:nvPr/>
        </p:nvSpPr>
        <p:spPr>
          <a:xfrm>
            <a:off x="228601" y="1524000"/>
            <a:ext cx="8686800" cy="830997"/>
          </a:xfrm>
          <a:prstGeom prst="rect">
            <a:avLst/>
          </a:prstGeom>
          <a:solidFill>
            <a:schemeClr val="accent2">
              <a:lumMod val="40000"/>
              <a:lumOff val="60000"/>
            </a:schemeClr>
          </a:solidFill>
        </p:spPr>
        <p:txBody>
          <a:bodyPr wrap="square" rtlCol="0">
            <a:spAutoFit/>
          </a:bodyPr>
          <a:lstStyle/>
          <a:p>
            <a:r>
              <a:rPr lang="bn-BD" sz="2400" dirty="0" smtClean="0">
                <a:latin typeface="NikoshBAN" pitchFamily="2" charset="0"/>
                <a:cs typeface="NikoshBAN" pitchFamily="2" charset="0"/>
              </a:rPr>
              <a:t>আলো এক মাধ্যম থেকে অন্য মাধ্যমে প্রবেশের সময় কী একই তলে থাকছে?</a:t>
            </a:r>
            <a:endParaRPr lang="en-US" sz="2400" dirty="0">
              <a:latin typeface="NikoshBAN" pitchFamily="2" charset="0"/>
              <a:cs typeface="NikoshBAN" pitchFamily="2" charset="0"/>
            </a:endParaRPr>
          </a:p>
        </p:txBody>
      </p:sp>
      <p:sp>
        <p:nvSpPr>
          <p:cNvPr id="8" name="TextBox 7"/>
          <p:cNvSpPr txBox="1"/>
          <p:nvPr/>
        </p:nvSpPr>
        <p:spPr>
          <a:xfrm>
            <a:off x="228600" y="2209800"/>
            <a:ext cx="8411277" cy="461665"/>
          </a:xfrm>
          <a:prstGeom prst="rect">
            <a:avLst/>
          </a:prstGeom>
          <a:solidFill>
            <a:schemeClr val="accent6">
              <a:lumMod val="40000"/>
              <a:lumOff val="60000"/>
            </a:schemeClr>
          </a:solidFill>
        </p:spPr>
        <p:txBody>
          <a:bodyPr wrap="none" rtlCol="0">
            <a:spAutoFit/>
          </a:bodyPr>
          <a:lstStyle/>
          <a:p>
            <a:r>
              <a:rPr lang="bn-BD" sz="2400" dirty="0" smtClean="0">
                <a:latin typeface="NikoshBAN" pitchFamily="2" charset="0"/>
                <a:cs typeface="NikoshBAN" pitchFamily="2" charset="0"/>
              </a:rPr>
              <a:t>আপতিত রশ্মি,অভিলম্ব ও প্রতিসরিত রশ্মি কী একই তলে রয়েছে?</a:t>
            </a:r>
            <a:endParaRPr lang="en-US" sz="2400" dirty="0">
              <a:latin typeface="NikoshBAN" pitchFamily="2" charset="0"/>
              <a:cs typeface="NikoshBAN" pitchFamily="2" charset="0"/>
            </a:endParaRPr>
          </a:p>
        </p:txBody>
      </p:sp>
      <p:sp>
        <p:nvSpPr>
          <p:cNvPr id="9" name="TextBox 8"/>
          <p:cNvSpPr txBox="1"/>
          <p:nvPr/>
        </p:nvSpPr>
        <p:spPr>
          <a:xfrm>
            <a:off x="228600" y="2895600"/>
            <a:ext cx="7696200" cy="523220"/>
          </a:xfrm>
          <a:prstGeom prst="rect">
            <a:avLst/>
          </a:prstGeom>
          <a:solidFill>
            <a:schemeClr val="accent2">
              <a:lumMod val="60000"/>
              <a:lumOff val="40000"/>
            </a:schemeClr>
          </a:solidFill>
        </p:spPr>
        <p:txBody>
          <a:bodyPr wrap="square" rtlCol="0">
            <a:spAutoFit/>
          </a:bodyPr>
          <a:lstStyle/>
          <a:p>
            <a:r>
              <a:rPr lang="bn-BD" sz="2800" dirty="0" smtClean="0">
                <a:latin typeface="NikoshBAN" pitchFamily="2" charset="0"/>
                <a:cs typeface="NikoshBAN" pitchFamily="2" charset="0"/>
              </a:rPr>
              <a:t>আলোক রশ্মি এক মাধ্যম থেকে অন্য মাধ্যমে কী একই রেখায় চলছে?</a:t>
            </a:r>
            <a:endParaRPr lang="en-US" sz="2800" dirty="0">
              <a:latin typeface="NikoshBAN" pitchFamily="2" charset="0"/>
              <a:cs typeface="NikoshBAN" pitchFamily="2" charset="0"/>
            </a:endParaRPr>
          </a:p>
        </p:txBody>
      </p:sp>
      <p:sp>
        <p:nvSpPr>
          <p:cNvPr id="10" name="TextBox 9"/>
          <p:cNvSpPr txBox="1"/>
          <p:nvPr/>
        </p:nvSpPr>
        <p:spPr>
          <a:xfrm>
            <a:off x="228600" y="3581400"/>
            <a:ext cx="8686800" cy="523220"/>
          </a:xfrm>
          <a:prstGeom prst="rect">
            <a:avLst/>
          </a:prstGeom>
          <a:solidFill>
            <a:schemeClr val="accent4">
              <a:lumMod val="60000"/>
              <a:lumOff val="40000"/>
            </a:schemeClr>
          </a:solidFill>
        </p:spPr>
        <p:txBody>
          <a:bodyPr wrap="square" rtlCol="0">
            <a:spAutoFit/>
          </a:bodyPr>
          <a:lstStyle/>
          <a:p>
            <a:r>
              <a:rPr lang="bn-BD" sz="2800" dirty="0" smtClean="0">
                <a:latin typeface="NikoshBAN" pitchFamily="2" charset="0"/>
                <a:cs typeface="NikoshBAN" pitchFamily="2" charset="0"/>
              </a:rPr>
              <a:t>হালকা মাধ্যম থেকে ঘন মাধ্যমে যাবার সময় আলোক কোন দিকে বেঁকে যাচ্ছে?</a:t>
            </a:r>
            <a:endParaRPr lang="en-US" sz="2800" dirty="0">
              <a:latin typeface="NikoshBAN" pitchFamily="2" charset="0"/>
              <a:cs typeface="NikoshBAN" pitchFamily="2" charset="0"/>
            </a:endParaRPr>
          </a:p>
        </p:txBody>
      </p:sp>
      <p:sp>
        <p:nvSpPr>
          <p:cNvPr id="11" name="TextBox 10"/>
          <p:cNvSpPr txBox="1"/>
          <p:nvPr/>
        </p:nvSpPr>
        <p:spPr>
          <a:xfrm>
            <a:off x="228600" y="4267200"/>
            <a:ext cx="5334000" cy="523220"/>
          </a:xfrm>
          <a:prstGeom prst="rect">
            <a:avLst/>
          </a:prstGeom>
          <a:solidFill>
            <a:schemeClr val="accent5">
              <a:lumMod val="60000"/>
              <a:lumOff val="40000"/>
            </a:schemeClr>
          </a:solidFill>
        </p:spPr>
        <p:txBody>
          <a:bodyPr wrap="square" rtlCol="0">
            <a:spAutoFit/>
          </a:bodyPr>
          <a:lstStyle/>
          <a:p>
            <a:r>
              <a:rPr lang="bn-BD" sz="2800" dirty="0" smtClean="0">
                <a:latin typeface="NikoshBAN" pitchFamily="2" charset="0"/>
                <a:cs typeface="NikoshBAN" pitchFamily="2" charset="0"/>
              </a:rPr>
              <a:t>দুই মাধ্যমে উৎপন্ন কোণের পরিমাপ কী সমান?</a:t>
            </a:r>
            <a:endParaRPr lang="en-US" sz="2800" dirty="0">
              <a:latin typeface="NikoshBAN" pitchFamily="2" charset="0"/>
              <a:cs typeface="NikoshBAN" pitchFamily="2" charset="0"/>
            </a:endParaRPr>
          </a:p>
        </p:txBody>
      </p:sp>
      <p:sp>
        <p:nvSpPr>
          <p:cNvPr id="12" name="TextBox 11"/>
          <p:cNvSpPr txBox="1"/>
          <p:nvPr/>
        </p:nvSpPr>
        <p:spPr>
          <a:xfrm>
            <a:off x="228600" y="4953000"/>
            <a:ext cx="8001000" cy="954107"/>
          </a:xfrm>
          <a:prstGeom prst="rect">
            <a:avLst/>
          </a:prstGeom>
          <a:solidFill>
            <a:schemeClr val="accent6">
              <a:lumMod val="60000"/>
              <a:lumOff val="40000"/>
            </a:schemeClr>
          </a:solidFill>
        </p:spPr>
        <p:txBody>
          <a:bodyPr wrap="square" rtlCol="0">
            <a:spAutoFit/>
          </a:bodyPr>
          <a:lstStyle/>
          <a:p>
            <a:r>
              <a:rPr lang="bn-BD" sz="2800" dirty="0" smtClean="0">
                <a:latin typeface="NikoshBAN" pitchFamily="2" charset="0"/>
                <a:cs typeface="NikoshBAN" pitchFamily="2" charset="0"/>
              </a:rPr>
              <a:t>নির্দিষ্ট বর্ণের আলোর জন্য দুইটি মাধ্যমের আপতন ও প্রতিসরণ কোণের মধ্যে কী কোনো সম্পর্ক রয়েছে?</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49302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1152</Words>
  <Application>Microsoft Office PowerPoint</Application>
  <PresentationFormat>On-screen Show (4:3)</PresentationFormat>
  <Paragraphs>121</Paragraphs>
  <Slides>18</Slides>
  <Notes>16</Notes>
  <HiddenSlides>0</HiddenSlides>
  <MMClips>3</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29" baseType="lpstr">
      <vt:lpstr>Arial</vt:lpstr>
      <vt:lpstr>Calibri</vt:lpstr>
      <vt:lpstr>NikoshBAN</vt:lpstr>
      <vt:lpstr>Times New Roman</vt:lpstr>
      <vt:lpstr>Vrinda</vt:lpstr>
      <vt:lpstr>Webdings</vt: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User</cp:lastModifiedBy>
  <cp:revision>176</cp:revision>
  <dcterms:created xsi:type="dcterms:W3CDTF">2015-07-07T17:25:41Z</dcterms:created>
  <dcterms:modified xsi:type="dcterms:W3CDTF">2019-09-25T04:06:58Z</dcterms:modified>
</cp:coreProperties>
</file>