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3" r:id="rId3"/>
    <p:sldId id="258" r:id="rId4"/>
    <p:sldId id="281" r:id="rId5"/>
    <p:sldId id="282" r:id="rId6"/>
    <p:sldId id="260" r:id="rId7"/>
    <p:sldId id="261" r:id="rId8"/>
    <p:sldId id="259" r:id="rId9"/>
    <p:sldId id="262" r:id="rId10"/>
    <p:sldId id="280" r:id="rId11"/>
    <p:sldId id="263" r:id="rId12"/>
    <p:sldId id="269" r:id="rId13"/>
    <p:sldId id="271" r:id="rId14"/>
    <p:sldId id="272" r:id="rId15"/>
    <p:sldId id="273" r:id="rId16"/>
    <p:sldId id="276" r:id="rId17"/>
    <p:sldId id="274" r:id="rId18"/>
    <p:sldId id="275" r:id="rId19"/>
    <p:sldId id="277" r:id="rId20"/>
    <p:sldId id="270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D1597-7FC1-41FC-AF6F-1C7536647C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17364-9991-423D-842E-68D63142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9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শিক্ষার্থীদের ভিডিও দেখিয়ে বাংলাদেশের প্রাকৃতিক রুপ সম্পর্কে</a:t>
            </a:r>
            <a:r>
              <a:rPr lang="bn-BD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দুই মিনিট </a:t>
            </a:r>
            <a:r>
              <a:rPr lang="bn-BD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আলোচনা করবে।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35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 </a:t>
            </a:r>
            <a:r>
              <a:rPr lang="bn-IN" baseline="0" dirty="0" smtClean="0"/>
              <a:t>প্রশ্নো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20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21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সঠিক উত্তর  জানার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1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সঠিক উত্তর  জানার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3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ছবিগুলো</a:t>
            </a:r>
            <a:r>
              <a:rPr lang="bn-BD" baseline="0" dirty="0" smtClean="0"/>
              <a:t> দেখিয়ে প্র</a:t>
            </a:r>
            <a:r>
              <a:rPr lang="bn-IN" baseline="0" dirty="0" smtClean="0"/>
              <a:t>শ্নো</a:t>
            </a:r>
            <a:r>
              <a:rPr lang="bn-BD" baseline="0" dirty="0" smtClean="0"/>
              <a:t>ত্তরের মাধ্যমে পাঠশিরোনাম ঘোষ</a:t>
            </a:r>
            <a:r>
              <a:rPr lang="bn-IN" baseline="0" dirty="0" smtClean="0"/>
              <a:t>ণা</a:t>
            </a:r>
            <a:r>
              <a:rPr lang="bn-BD" baseline="0" dirty="0" smtClean="0"/>
              <a:t> করবে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1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দেখিয়ে প্র</a:t>
            </a:r>
            <a:r>
              <a:rPr lang="bn-IN" baseline="0" dirty="0" smtClean="0"/>
              <a:t>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2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 প্র</a:t>
            </a:r>
            <a:r>
              <a:rPr lang="bn-IN" baseline="0" dirty="0" smtClean="0"/>
              <a:t>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2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 প্র</a:t>
            </a:r>
            <a:r>
              <a:rPr lang="bn-IN" baseline="0" dirty="0" smtClean="0"/>
              <a:t>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32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প্রথম</a:t>
            </a:r>
            <a:r>
              <a:rPr lang="bn-BD" baseline="0" dirty="0" smtClean="0"/>
              <a:t> দুইটি ছবি নাম সহ দেখাবেন । পরে ছবিগুলো দেখিয়ে কালের  নাম জানতে চাইবেন।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31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বাটনগুলো অফ অন সিষ্টেমে কাজ করবে। বাটনে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একবার ক্লিক করলে ছবি ও লিখা আসবে আবার ক্লিক করলে ছবি ও লিখা চলে যাবে। এর পরে পরবর্তী বাটনে ক্লিক করতে হবে।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 </a:t>
            </a:r>
            <a:r>
              <a:rPr lang="bn-IN" baseline="0" dirty="0" smtClean="0"/>
              <a:t>প্রশ্নো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5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</a:t>
            </a:r>
            <a:r>
              <a:rPr lang="bn-IN" baseline="0" dirty="0" smtClean="0"/>
              <a:t> প্রশ্নো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7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0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1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2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2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7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3B5B-BB23-40E7-9065-83A6E315BE6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6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37.jpeg"/><Relationship Id="rId5" Type="http://schemas.openxmlformats.org/officeDocument/2006/relationships/image" Target="../media/image2.png"/><Relationship Id="rId10" Type="http://schemas.openxmlformats.org/officeDocument/2006/relationships/image" Target="../media/image36.jpeg"/><Relationship Id="rId4" Type="http://schemas.openxmlformats.org/officeDocument/2006/relationships/image" Target="../media/image32.jp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10" Type="http://schemas.openxmlformats.org/officeDocument/2006/relationships/image" Target="../media/image3.jpeg"/><Relationship Id="rId4" Type="http://schemas.openxmlformats.org/officeDocument/2006/relationships/image" Target="../media/image9.jp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SsKgbNOWl5E/SxC9ZKc39YI/AAAAAAAAADE/B87Yi5XIz7I/s1600/4.+Nishit+Sadia+Sorna+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6" y="1414867"/>
            <a:ext cx="7159488" cy="42956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9" name="Group 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2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25" name="Group 2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7" name="Flowchart: Predefined Process 36"/>
          <p:cNvSpPr/>
          <p:nvPr/>
        </p:nvSpPr>
        <p:spPr>
          <a:xfrm>
            <a:off x="186002" y="5771382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Predefined Process 37"/>
          <p:cNvSpPr/>
          <p:nvPr/>
        </p:nvSpPr>
        <p:spPr>
          <a:xfrm>
            <a:off x="2386482" y="5779342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Predefined Process 38"/>
          <p:cNvSpPr/>
          <p:nvPr/>
        </p:nvSpPr>
        <p:spPr>
          <a:xfrm>
            <a:off x="4600610" y="5773654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Predefined Process 39"/>
          <p:cNvSpPr/>
          <p:nvPr/>
        </p:nvSpPr>
        <p:spPr>
          <a:xfrm>
            <a:off x="6828386" y="5767966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>
          <a:xfrm>
            <a:off x="1900225" y="3683736"/>
            <a:ext cx="5432612" cy="5436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শিক্ষার্থীবৃন্দ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2" descr="http://bookpocket.net/wp-content/uploads/2013/09/s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7" y="94129"/>
            <a:ext cx="8920499" cy="6642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8990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5"/>
          <p:cNvSpPr/>
          <p:nvPr/>
        </p:nvSpPr>
        <p:spPr>
          <a:xfrm rot="5400000">
            <a:off x="5725391" y="3261741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Up Arrow 6"/>
          <p:cNvSpPr/>
          <p:nvPr/>
        </p:nvSpPr>
        <p:spPr>
          <a:xfrm rot="16200000">
            <a:off x="2820855" y="3234226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Up Arrow 9"/>
          <p:cNvSpPr/>
          <p:nvPr/>
        </p:nvSpPr>
        <p:spPr>
          <a:xfrm rot="18565345">
            <a:off x="3210282" y="2369978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Up Arrow 10"/>
          <p:cNvSpPr/>
          <p:nvPr/>
        </p:nvSpPr>
        <p:spPr>
          <a:xfrm rot="2504174">
            <a:off x="5271655" y="2337803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Up Arrow 11"/>
          <p:cNvSpPr/>
          <p:nvPr/>
        </p:nvSpPr>
        <p:spPr>
          <a:xfrm rot="7690691">
            <a:off x="5311782" y="4100976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Up Arrow 12"/>
          <p:cNvSpPr/>
          <p:nvPr/>
        </p:nvSpPr>
        <p:spPr>
          <a:xfrm rot="13215640">
            <a:off x="3251179" y="4150036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3" name="Group 32"/>
          <p:cNvGrpSpPr/>
          <p:nvPr/>
        </p:nvGrpSpPr>
        <p:grpSpPr>
          <a:xfrm>
            <a:off x="3276600" y="2544962"/>
            <a:ext cx="2362200" cy="1967345"/>
            <a:chOff x="3276600" y="2544962"/>
            <a:chExt cx="2362200" cy="1967345"/>
          </a:xfrm>
        </p:grpSpPr>
        <p:sp>
          <p:nvSpPr>
            <p:cNvPr id="14" name="Sun 13"/>
            <p:cNvSpPr/>
            <p:nvPr/>
          </p:nvSpPr>
          <p:spPr>
            <a:xfrm>
              <a:off x="3276600" y="2544962"/>
              <a:ext cx="2362200" cy="1967345"/>
            </a:xfrm>
            <a:prstGeom prst="sun">
              <a:avLst>
                <a:gd name="adj" fmla="val 1250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1400" dirty="0"/>
            </a:p>
          </p:txBody>
        </p:sp>
        <p:pic>
          <p:nvPicPr>
            <p:cNvPr id="19" name="Picture 2" descr="http://4.bp.blogspot.com/-jS76wBw7UPQ/UzAcwUXjjMI/AAAAAAAABIc/JlnsnIvG3tk/s1600/Map-Bangladesh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635" y="2653489"/>
              <a:ext cx="1653052" cy="17370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ame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76685" y="-37489"/>
            <a:ext cx="1690979" cy="2110575"/>
            <a:chOff x="1576685" y="-37489"/>
            <a:chExt cx="1690979" cy="211057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685" y="-37489"/>
              <a:ext cx="1690979" cy="19179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27" name="Rectangle 26"/>
            <p:cNvSpPr/>
            <p:nvPr/>
          </p:nvSpPr>
          <p:spPr>
            <a:xfrm>
              <a:off x="1784736" y="1611421"/>
              <a:ext cx="1324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গ্রীষ্মকাল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98169" y="0"/>
            <a:ext cx="1758692" cy="2234952"/>
            <a:chOff x="5398169" y="0"/>
            <a:chExt cx="1758692" cy="223495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169" y="0"/>
              <a:ext cx="1758692" cy="20281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28" name="Rectangle 27"/>
            <p:cNvSpPr/>
            <p:nvPr/>
          </p:nvSpPr>
          <p:spPr>
            <a:xfrm>
              <a:off x="5614989" y="1773287"/>
              <a:ext cx="12153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বর্ষাকাল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5" y="2311368"/>
            <a:ext cx="1620898" cy="19755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" name="Rectangle 28"/>
          <p:cNvSpPr/>
          <p:nvPr/>
        </p:nvSpPr>
        <p:spPr>
          <a:xfrm>
            <a:off x="835973" y="4286966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67" y="4427127"/>
            <a:ext cx="1690979" cy="19549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0" name="Rectangle 29"/>
          <p:cNvSpPr/>
          <p:nvPr/>
        </p:nvSpPr>
        <p:spPr>
          <a:xfrm>
            <a:off x="1415241" y="6127144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69" y="4510026"/>
            <a:ext cx="1777840" cy="19915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1" name="Rectangle 30"/>
          <p:cNvSpPr/>
          <p:nvPr/>
        </p:nvSpPr>
        <p:spPr>
          <a:xfrm>
            <a:off x="6053912" y="6209161"/>
            <a:ext cx="1420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বসন্তকাল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88" y="2333626"/>
            <a:ext cx="1656024" cy="19232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" name="Rectangle 31"/>
          <p:cNvSpPr/>
          <p:nvPr/>
        </p:nvSpPr>
        <p:spPr>
          <a:xfrm>
            <a:off x="6740156" y="4226126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শরৎকাল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68945" y="1268505"/>
            <a:ext cx="2138079" cy="4884319"/>
          </a:xfrm>
          <a:prstGeom prst="frame">
            <a:avLst>
              <a:gd name="adj1" fmla="val 916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119187" y="1250628"/>
            <a:ext cx="5380849" cy="3705351"/>
          </a:xfrm>
          <a:prstGeom prst="frame">
            <a:avLst>
              <a:gd name="adj1" fmla="val 9057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785072" y="5051360"/>
            <a:ext cx="6064624" cy="1116163"/>
          </a:xfrm>
          <a:prstGeom prst="frame">
            <a:avLst>
              <a:gd name="adj1" fmla="val 17756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6" name="Group 5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4" name="Rectangle 13"/>
          <p:cNvSpPr/>
          <p:nvPr/>
        </p:nvSpPr>
        <p:spPr>
          <a:xfrm>
            <a:off x="3022800" y="192904"/>
            <a:ext cx="3272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ছয়টি ঋতুর পরিচয়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070" y="1574086"/>
            <a:ext cx="1494144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069" y="2290981"/>
            <a:ext cx="147653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881" y="3021083"/>
            <a:ext cx="1494144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80" y="3737978"/>
            <a:ext cx="1476530" cy="3693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434" y="4489137"/>
            <a:ext cx="1494144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433" y="5232926"/>
            <a:ext cx="1476530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6" descr="http://www.dainikdestiny.com/admin/news_images/751/thumbnails/image_751_1152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87" y="1676801"/>
            <a:ext cx="4475195" cy="285300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025595" y="5255499"/>
            <a:ext cx="512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 ও জৈাষ্ঠ মাস নিয়ে গ্রীষ্ম ঋতু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47918" y="6252882"/>
            <a:ext cx="8848164" cy="2689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12388" y="5305817"/>
            <a:ext cx="503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আষাঢ় ও শ্রাবণ মাস নিয়ে বর্ষা ঋতু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" descr="http://1.bp.blogspot.com/-5jTljYGc2Mg/TsOJ8GK6WoI/AAAAAAAAACo/VJJfbUb-uIg/s640/Rain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42" y="1697846"/>
            <a:ext cx="4380242" cy="278402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057634" y="5326981"/>
            <a:ext cx="500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ভাদ্র ও আশ্বিন মাস নিয়ে শরৎ ঋতু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 descr="http://paimages.prothom-alo.com/contents/cache/images/800x500x1/uploads/media/2013/08/28/521dead74c777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50" y="1676497"/>
            <a:ext cx="4385589" cy="274012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914987" y="5357378"/>
            <a:ext cx="5033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ও অগ্রহায়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মাস নিয়ে হেমন্ত ঋতু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4" descr="http://4.bp.blogspot.com/-l73cwaxHUkQ/TkN2gPtyDII/AAAAAAAAAes/3ogAQpB9Ggc/s1600/Amar+bangladesh+%252817%252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87" y="1697846"/>
            <a:ext cx="4214796" cy="273325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022800" y="5315627"/>
            <a:ext cx="4658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পৌষ ও মাঘ মাস নিয়ে শীত ঋতু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 descr="http://archive.prothom-alo.com/resize/maxDim/340x1000/img/uploads/media/2012/12/28/2012-12-28-19-13-28-50ddef58eb265-untitled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90" y="1758097"/>
            <a:ext cx="4141693" cy="283827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088576" y="5277652"/>
            <a:ext cx="528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ফাল্গুন ও চৈত্র মাস নিয়ে বসন্ত ঋতু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4" descr="http://www.bd-pratidin.com/assets/images/news_images/2014/02/13/4_4324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12" y="1822076"/>
            <a:ext cx="4204593" cy="270481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3578" y="6316750"/>
            <a:ext cx="2113446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নামে ক্লিক করুন</a:t>
            </a:r>
            <a:endParaRPr lang="en-US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7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5" grpId="0"/>
      <p:bldP spid="25" grpId="1"/>
      <p:bldP spid="29" grpId="0"/>
      <p:bldP spid="29" grpId="1"/>
      <p:bldP spid="31" grpId="0"/>
      <p:bldP spid="31" grpId="1"/>
      <p:bldP spid="33" grpId="0"/>
      <p:bldP spid="33" grpId="1"/>
      <p:bldP spid="35" grpId="0"/>
      <p:bldP spid="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3" name="Group 2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2108793" y="219640"/>
            <a:ext cx="5075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 বাংলার মানুষের জীবন চিত্র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14" name="Group 13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7" name="Flowchart: Predefined Process 16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" name="Flowchart: Predefined Process 17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5" name="Flowchart: Predefined Process 14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Flowchart: Predefined Process 15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792670" y="5935046"/>
            <a:ext cx="5980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অধিকাংশ মানুষ সহজ সরল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http://prothom-aloblog.com/img/uploads/7993754e81a4fad36068376aebc72ed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7" y="2082417"/>
            <a:ext cx="4063269" cy="272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atestbdnews.com/wp-content/uploads/2013/10/dsc_01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02" y="2059981"/>
            <a:ext cx="4304508" cy="2862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bn.globalvoicesonline.org/wp-content/uploads/2012/08/1255595-64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2" y="2168432"/>
            <a:ext cx="4035624" cy="2687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5" name="Group 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8" name="Flowchart: Predefined Process 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" name="Flowchart: Predefined Process 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6" name="Flowchart: Predefined Process 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Flowchart: Predefined Process 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pic>
        <p:nvPicPr>
          <p:cNvPr id="5126" name="Picture 6" descr="http://www.risingbd.com/nEwiMAGessakdlfjdsj/2014August/JUIT201408261128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55" y="2168432"/>
            <a:ext cx="4568451" cy="2687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2" name="Group 11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2108793" y="219640"/>
            <a:ext cx="5075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 বাংলার মানুষের জীবন চিত্র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64327" y="6022784"/>
            <a:ext cx="5980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পরিশ্রমী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dn24x7.com/wp-content/uploads/2013/03/Lalon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4" y="1647120"/>
            <a:ext cx="4140377" cy="3482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dailyjugerkatha.com/wp-content/uploads/2012/11/DSC064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21" y="1647120"/>
            <a:ext cx="4574690" cy="3482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6" name="Group 5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9" name="Flowchart: Predefined Process 8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" name="Flowchart: Predefined Process 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7" name="Flowchart: Predefined Process 6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Flowchart: Predefined Process 7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2" name="Group 11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2108793" y="219640"/>
            <a:ext cx="5075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 বাংলার মানুষের জীবন চিত্র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2670" y="5935046"/>
            <a:ext cx="5980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গানবাজনা ও কাব্যকথা প্রিয়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9281" y="290317"/>
            <a:ext cx="8700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চীনের বৌদ্ধভিক্ষু হিউয়েন সাঙ এর দৃষ্টিতে বাংলার রুপবৈচিত্র্য 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ttp://www.kamat.com/kalranga/edu/edu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5" y="1432338"/>
            <a:ext cx="4471744" cy="4188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92937" y="5961274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হিউয়েন সাঙ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9404" y="2204551"/>
            <a:ext cx="44151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এখানে সর্বত্র প্রচুর শস্য আর ফলমূল জন্মায় । আবহাওয়া নাতিশীতোষ্ণ আর লোকদের স্বভাব ভদ্র। এখানকার মানুষ পরিশ্রম ও বিদ্যানুরাগী।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19" name="Group 1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3471360" y="241172"/>
            <a:ext cx="2214733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8945" y="4465749"/>
            <a:ext cx="8443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ক-দলঃ- গ্রাম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দৃশ্যাবলী</a:t>
            </a:r>
            <a:r>
              <a:rPr lang="bn-I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 বর্ণনা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কর।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30522" y="5313724"/>
            <a:ext cx="8443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খ-দলঃ-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মানুষের জীবন যাপন </a:t>
            </a:r>
            <a:r>
              <a:rPr lang="bn-I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কেমন-ব্যাখ্যা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24" y="1460087"/>
            <a:ext cx="2482756" cy="193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5"/>
          <p:cNvSpPr/>
          <p:nvPr/>
        </p:nvSpPr>
        <p:spPr>
          <a:xfrm>
            <a:off x="268944" y="1281666"/>
            <a:ext cx="8619563" cy="2329510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7" name="Picture 2" descr="http://prothom-aloblog.com/img/uploads/69e862795c1423e20802daff5d4ccf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43" y="1460087"/>
            <a:ext cx="2569164" cy="1884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184403" y="3679330"/>
            <a:ext cx="398779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ছবি দেখে প্রশ্নগুলোর উত্তর দাও </a:t>
            </a:r>
            <a:r>
              <a:rPr lang="en-US" sz="2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6" y="1389796"/>
            <a:ext cx="2507135" cy="195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6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45" y="1124664"/>
            <a:ext cx="709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এদেশে বছরে কয়টি ঋতু রয়েছে?</a:t>
            </a:r>
            <a:endPara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087" y="2934116"/>
            <a:ext cx="744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কবিরা গ্রামগুলোকে কী বলেছেন?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109" y="3489595"/>
            <a:ext cx="3062907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ছবির মতো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18109" y="4206598"/>
            <a:ext cx="306290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শহরের মতো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298161" y="3489595"/>
            <a:ext cx="3069055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নগরের মতো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298161" y="4206598"/>
            <a:ext cx="3094660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দ্বীপের মতো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109" y="1734264"/>
            <a:ext cx="3062907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চারটি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59109" y="1734264"/>
            <a:ext cx="3108107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পাঁচটি 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8109" y="2430244"/>
            <a:ext cx="306290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ছয়টি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98161" y="2428156"/>
            <a:ext cx="3069055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সাতটি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087" y="4743568"/>
            <a:ext cx="732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বৌদ্ধ ভিক্ষু ইউয়েন সাঙ কোন দেশ থেকে এসেছিলেন?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8109" y="5299047"/>
            <a:ext cx="3062907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নেপাল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18109" y="6016050"/>
            <a:ext cx="306290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চীন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298161" y="5299047"/>
            <a:ext cx="3069055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মিয়ানমার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298161" y="6016050"/>
            <a:ext cx="3094660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জাপান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0927" y="85184"/>
            <a:ext cx="223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62" y="153058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661" y="220307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1" name="Group 50"/>
          <p:cNvGrpSpPr/>
          <p:nvPr/>
        </p:nvGrpSpPr>
        <p:grpSpPr>
          <a:xfrm>
            <a:off x="7292421" y="224038"/>
            <a:ext cx="1521275" cy="1181239"/>
            <a:chOff x="4717473" y="948667"/>
            <a:chExt cx="3023434" cy="2860964"/>
          </a:xfrm>
        </p:grpSpPr>
        <p:sp>
          <p:nvSpPr>
            <p:cNvPr id="52" name="Oval 51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05146" y="1642408"/>
              <a:ext cx="2383661" cy="1416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276212" y="201114"/>
            <a:ext cx="1521275" cy="1181239"/>
            <a:chOff x="8225056" y="941740"/>
            <a:chExt cx="3023434" cy="2860965"/>
          </a:xfrm>
        </p:grpSpPr>
        <p:sp>
          <p:nvSpPr>
            <p:cNvPr id="55" name="Oval 54"/>
            <p:cNvSpPr/>
            <p:nvPr/>
          </p:nvSpPr>
          <p:spPr>
            <a:xfrm>
              <a:off x="8225056" y="941740"/>
              <a:ext cx="3023434" cy="2860965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647304" y="1636206"/>
              <a:ext cx="2335875" cy="1416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526" y="178460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TextBox 63"/>
          <p:cNvSpPr txBox="1"/>
          <p:nvPr/>
        </p:nvSpPr>
        <p:spPr>
          <a:xfrm>
            <a:off x="2874044" y="321463"/>
            <a:ext cx="44536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927" y="85184"/>
            <a:ext cx="2230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62" y="153058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661" y="220307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268945" y="1313348"/>
            <a:ext cx="6911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 বাংলাদেশ যে ধরনের দেশ -</a:t>
            </a:r>
          </a:p>
          <a:p>
            <a:r>
              <a:rPr lang="en-US" sz="1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গ্রামভিত্তিক  </a:t>
            </a:r>
          </a:p>
          <a:p>
            <a:r>
              <a:rPr lang="en-US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1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কৃষিভিত্তিক </a:t>
            </a:r>
          </a:p>
          <a:p>
            <a:r>
              <a:rPr lang="en-US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নদীমাতৃক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089" y="3396665"/>
            <a:ext cx="154969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ii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65634" y="3399758"/>
            <a:ext cx="1549691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iii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49619" y="3399758"/>
            <a:ext cx="154969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17580" y="3397669"/>
            <a:ext cx="191772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8944" y="3916792"/>
            <a:ext cx="79068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৪। এদেশ বিভিন্ন সময় নানা দেশ থেকে জ্ঞানচর্চার জন্য অনেকে এসেছেন। এর যথার্থ কারণ হলো -</a:t>
            </a:r>
          </a:p>
          <a:p>
            <a:r>
              <a:rPr lang="en-US" sz="1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এদেশ সমৃদ্ধিশালী ছিল    </a:t>
            </a:r>
            <a:r>
              <a:rPr lang="en-US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1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এখানে শিক্ষার বিকাশ হয়েছিল</a:t>
            </a:r>
          </a:p>
          <a:p>
            <a:r>
              <a:rPr lang="en-US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এখানে জ্ঞানচর্চার প্রতিষ্ঠান ছিল না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8232" y="6037357"/>
            <a:ext cx="154969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ii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099777" y="6040450"/>
            <a:ext cx="1549691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iii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83762" y="6040450"/>
            <a:ext cx="154969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651723" y="6038361"/>
            <a:ext cx="189207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292421" y="224038"/>
            <a:ext cx="1521275" cy="1181239"/>
            <a:chOff x="4717473" y="948667"/>
            <a:chExt cx="3023434" cy="2860964"/>
          </a:xfrm>
        </p:grpSpPr>
        <p:sp>
          <p:nvSpPr>
            <p:cNvPr id="56" name="Oval 55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879304" y="1642408"/>
              <a:ext cx="2635346" cy="1565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276212" y="220307"/>
            <a:ext cx="1521275" cy="1181239"/>
            <a:chOff x="8225056" y="941740"/>
            <a:chExt cx="3023434" cy="2860964"/>
          </a:xfrm>
        </p:grpSpPr>
        <p:sp>
          <p:nvSpPr>
            <p:cNvPr id="59" name="Oval 58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524650" y="1636206"/>
              <a:ext cx="2581186" cy="1565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526" y="178460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2874044" y="321463"/>
            <a:ext cx="44536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7404" y="1579024"/>
            <a:ext cx="3474028" cy="70788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7" name="Group 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20" name="Group 19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3" name="Flowchart: Predefined Process 22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4" name="Flowchart: Predefined Process 23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21" name="Flowchart: Predefined Process 20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Flowchart: Predefined Process 21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26" name="Group 25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1534976" y="1243305"/>
            <a:ext cx="2554942" cy="1874521"/>
            <a:chOff x="3352800" y="762000"/>
            <a:chExt cx="3581400" cy="3017520"/>
          </a:xfrm>
        </p:grpSpPr>
        <p:pic>
          <p:nvPicPr>
            <p:cNvPr id="40" name="Picture 39" descr="home-icon.jpg"/>
            <p:cNvPicPr>
              <a:picLocks noChangeAspect="1"/>
            </p:cNvPicPr>
            <p:nvPr/>
          </p:nvPicPr>
          <p:blipFill>
            <a:blip r:embed="rId4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41" name="Oval 40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86002" y="3867612"/>
            <a:ext cx="8443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ঋতুচক্রের প্রভাব বিশ্লেষ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কর।</a:t>
            </a:r>
          </a:p>
        </p:txBody>
      </p:sp>
    </p:spTree>
    <p:extLst>
      <p:ext uri="{BB962C8B-B14F-4D97-AF65-F5344CB8AC3E}">
        <p14:creationId xmlns:p14="http://schemas.microsoft.com/office/powerpoint/2010/main" val="11428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087" y="1295402"/>
            <a:ext cx="7391400" cy="384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নামঃ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-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মোঃ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কাজল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মিয়া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সিনিয়র শিক্ষক </a:t>
            </a: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 হাই স্কুল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ধ্য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বাড্ডা,গুলশান,ঢাকা-১২১২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hialkhanMJ" pitchFamily="2" charset="0"/>
            </a:endParaRPr>
          </a:p>
          <a:p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hialkhanMJ" pitchFamily="2" charset="0"/>
              </a:rPr>
              <a:t>email:miamdkazal@gmail.com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hialkhanMJ" pitchFamily="2" charset="0"/>
            </a:endParaRPr>
          </a:p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hialkhanMJ" pitchFamily="2" charset="0"/>
              </a:rPr>
              <a:t>Web: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hialkhanMJ" pitchFamily="2" charset="0"/>
              </a:rPr>
              <a:t>www.ebgs-gurujee.blogspot.com</a:t>
            </a:r>
            <a:endParaRPr lang="bn-IN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62" y="711240"/>
            <a:ext cx="2203374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ookpocket.net/wp-content/uploads/2013/09/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54" y="1274140"/>
            <a:ext cx="6359318" cy="45388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4" name="Group 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17" name="Group 16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0" name="Flowchart: Predefined Process 19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1" name="Flowchart: Predefined Process 20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18" name="Flowchart: Predefined Process 1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9" name="Flowchart: Predefined Process 18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23" name="Group 2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5" name="Rectangle 4"/>
          <p:cNvSpPr txBox="1">
            <a:spLocks noChangeArrowheads="1"/>
          </p:cNvSpPr>
          <p:nvPr/>
        </p:nvSpPr>
        <p:spPr>
          <a:xfrm>
            <a:off x="1439465" y="4306198"/>
            <a:ext cx="5452123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r>
              <a:rPr lang="as-IN" sz="28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2800" b="1" kern="1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28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8776" y="2232509"/>
            <a:ext cx="5701651" cy="584775"/>
          </a:xfrm>
          <a:prstGeom prst="rect">
            <a:avLst/>
          </a:prstGeom>
          <a:blipFill dpi="0" rotWithShape="1">
            <a:blip r:embed="rId5"/>
            <a:srcRect/>
            <a:stretch>
              <a:fillRect r="100000"/>
            </a:stretch>
          </a:blip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‘আমাদের দেশ আমাদের স্বর্গ’  </a:t>
            </a:r>
            <a:endParaRPr lang="en-US" sz="32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3" name="Group 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186002" y="5767966"/>
            <a:ext cx="8745504" cy="239976"/>
            <a:chOff x="186002" y="5767966"/>
            <a:chExt cx="8745504" cy="239976"/>
          </a:xfrm>
        </p:grpSpPr>
        <p:grpSp>
          <p:nvGrpSpPr>
            <p:cNvPr id="25" name="Group 2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8" name="Flowchart: Predefined Process 2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Predefined Process 2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lowchart: Predefined Process 2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Predefined Process 2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091724" y="237570"/>
            <a:ext cx="302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ভিডিও দেখি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http://prothom-aloblog.com/img/uploads/69e862795c1423e20802daff5d4ccf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76" y="1966312"/>
            <a:ext cx="4013315" cy="294374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Object 3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267645"/>
              </p:ext>
            </p:extLst>
          </p:nvPr>
        </p:nvGraphicFramePr>
        <p:xfrm>
          <a:off x="2108792" y="244285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792" y="2442853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44450"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ounded Rectangular Callout 32"/>
          <p:cNvSpPr/>
          <p:nvPr/>
        </p:nvSpPr>
        <p:spPr>
          <a:xfrm>
            <a:off x="1794693" y="3943134"/>
            <a:ext cx="2076880" cy="457200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35" name="Group 3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4197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50" y="1270515"/>
            <a:ext cx="2752975" cy="183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57" y="1211863"/>
            <a:ext cx="3165835" cy="190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4" y="1211863"/>
            <a:ext cx="3051865" cy="190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3" y="3219370"/>
            <a:ext cx="2984630" cy="198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203074" y="5301047"/>
            <a:ext cx="8745504" cy="239976"/>
            <a:chOff x="186002" y="5767966"/>
            <a:chExt cx="8745504" cy="239976"/>
          </a:xfrm>
        </p:grpSpPr>
        <p:grpSp>
          <p:nvGrpSpPr>
            <p:cNvPr id="12" name="Group 11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5" name="Flowchart: Predefined Process 14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Predefined Process 15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lowchart: Predefined Process 12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edefined Process 13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55366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চিন্তা করে বলো চিত্রের মাধ্যমে বাংলাদেশের কী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তুলে ধরা হয়েছে?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50" y="3247884"/>
            <a:ext cx="3078759" cy="198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50" y="3273573"/>
            <a:ext cx="2788123" cy="198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oup 18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20" name="Group 19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8" name="Rectangle 27"/>
          <p:cNvSpPr/>
          <p:nvPr/>
        </p:nvSpPr>
        <p:spPr>
          <a:xfrm>
            <a:off x="2836739" y="246533"/>
            <a:ext cx="3671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পরিচয়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7384" y="67235"/>
            <a:ext cx="6143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301" y="5701553"/>
            <a:ext cx="6165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সাধারণ পরিচয়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4.bp.blogspot.com/-jS76wBw7UPQ/UzAcwUXjjMI/AAAAAAAABIc/JlnsnIvG3tk/s1600/Map-Banglade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4" y="1489433"/>
            <a:ext cx="4110856" cy="43196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4" name="Group 13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186002" y="4668843"/>
            <a:ext cx="8745504" cy="239976"/>
            <a:chOff x="186002" y="5767966"/>
            <a:chExt cx="8745504" cy="239976"/>
          </a:xfrm>
        </p:grpSpPr>
        <p:grpSp>
          <p:nvGrpSpPr>
            <p:cNvPr id="3" name="Group 2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6" name="Flowchart: Predefined Process 5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" name="Flowchart: Predefined Process 6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4" name="Flowchart: Predefined Process 3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Flowchart: Predefined Process 4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1002" y="2356709"/>
            <a:ext cx="807720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◊ গ্রাম বাংলার প্রাকৃতিক রুপ বর্ণনা করতে পারবে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◊ছয়টি ঋতুর সম্পর্কে বলতে পারবে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9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◊গ্রাম বাংলার জীবন চিত্র বর্ণনা করতে পারবে।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1652" y="1525284"/>
            <a:ext cx="5246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ক্ষার্থী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4" descr="http://upload.wikimedia.org/wikipedia/commons/4/46/Rose-ringed_Parakeet_%28Psittacula_krameri%29_feeding_on_Indian_Coral_Tree_at_Kolkata_I_IMG_39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9" y="4908819"/>
            <a:ext cx="2471264" cy="18153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ainikdestiny.com/admin/news_images/641/image_641_1046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11" y="4959703"/>
            <a:ext cx="2475782" cy="1776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32" y="4948053"/>
            <a:ext cx="2227776" cy="1799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341545" y="78184"/>
            <a:ext cx="2645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0" name="Group 9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2688822" y="246533"/>
            <a:ext cx="3823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রুপ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i1127.photobucket.com/albums/l631/ratulcc/Boat/bo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28" y="1873343"/>
            <a:ext cx="4488427" cy="314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27" name="Group 26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30" name="Flowchart: Predefined Process 29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Predefined Process 30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lowchart: Predefined Process 2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Predefined Process 28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1792670" y="5935046"/>
            <a:ext cx="5980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গ্রাম বাংলার নদী ও খাল-বিল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8" name="Picture 6" descr="http://bagerhatinfo.com/wp-content/uploads/2013/05/ferrymanriver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6" y="1873343"/>
            <a:ext cx="4342958" cy="314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5" name="Group 4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" name="Rectangle 2"/>
          <p:cNvSpPr/>
          <p:nvPr/>
        </p:nvSpPr>
        <p:spPr>
          <a:xfrm>
            <a:off x="2688822" y="246533"/>
            <a:ext cx="3823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রুপ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ravelersdiarybd.files.wordpress.com/2013/05/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0" y="1939588"/>
            <a:ext cx="4099756" cy="3074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15" name="Group 1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8" name="Flowchart: Predefined Process 1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Predefined Process 1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lowchart: Predefined Process 1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edefined Process 1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4" name="Picture 6" descr="http://s3.amazonaws.com/somewherein/pictures/shimarangdhanu/07-2014/shimarangdhanu_17484495253d020b18e7cd5.80488181_x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17" y="2057400"/>
            <a:ext cx="4286250" cy="2957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00246" y="5927260"/>
            <a:ext cx="51787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গ্রাম বাংলার পাহাড়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7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aratoa.com.bd/admin-kt/news_images/1275/image_1275_158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09" y="1962480"/>
            <a:ext cx="4211714" cy="3014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ello.bdnews24.com/incoming/2013/09/04/1.photo-nilphamari-03.09.20.jpg1/ALTERNATES/w620/1.Photo-Nilphamari-03.09.20.jpg?14100480110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2" y="1962480"/>
            <a:ext cx="4428407" cy="2964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5" name="Group 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8" name="Flowchart: Predefined Process 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Predefined Process 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Flowchart: Predefined Process 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edefined Process 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792670" y="5935046"/>
            <a:ext cx="598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দিগন্ত বিস্তৃত ধানক্ষেত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12" name="Group 11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0" name="Rectangle 19"/>
          <p:cNvSpPr/>
          <p:nvPr/>
        </p:nvSpPr>
        <p:spPr>
          <a:xfrm>
            <a:off x="2688822" y="246533"/>
            <a:ext cx="3823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রুপ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7ebc8fbacb9a4b59e176d101b28291ebccb4f7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</TotalTime>
  <Words>652</Words>
  <Application>Microsoft Office PowerPoint</Application>
  <PresentationFormat>On-screen Show (4:3)</PresentationFormat>
  <Paragraphs>135</Paragraphs>
  <Slides>20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ismail - [2010]</cp:lastModifiedBy>
  <cp:revision>225</cp:revision>
  <dcterms:created xsi:type="dcterms:W3CDTF">2014-09-17T02:36:14Z</dcterms:created>
  <dcterms:modified xsi:type="dcterms:W3CDTF">2020-02-04T17:02:40Z</dcterms:modified>
</cp:coreProperties>
</file>