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83" r:id="rId3"/>
    <p:sldId id="281" r:id="rId4"/>
    <p:sldId id="284" r:id="rId5"/>
    <p:sldId id="268" r:id="rId6"/>
    <p:sldId id="269" r:id="rId7"/>
    <p:sldId id="257" r:id="rId8"/>
    <p:sldId id="278" r:id="rId9"/>
    <p:sldId id="270" r:id="rId10"/>
    <p:sldId id="271" r:id="rId11"/>
    <p:sldId id="276" r:id="rId12"/>
    <p:sldId id="274" r:id="rId13"/>
    <p:sldId id="275" r:id="rId14"/>
    <p:sldId id="277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991" autoAdjust="0"/>
  </p:normalViewPr>
  <p:slideViewPr>
    <p:cSldViewPr>
      <p:cViewPr varScale="1">
        <p:scale>
          <a:sx n="60" d="100"/>
          <a:sy n="60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21C4B-2B7E-4F94-BAD6-AD8224218E42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A87A0-C5CD-45AC-9F75-65B9DDA165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05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পরিচিতি</a:t>
            </a:r>
            <a:r>
              <a:rPr lang="bn-BD" baseline="0" dirty="0" smtClean="0"/>
              <a:t> স্লাইডটি শুধু শিক্ষকের জন্য। </a:t>
            </a:r>
            <a:r>
              <a:rPr lang="bn-BD" dirty="0" smtClean="0"/>
              <a:t>কন্টেন্টটির মান</a:t>
            </a:r>
            <a:r>
              <a:rPr lang="bn-BD" baseline="0" dirty="0" smtClean="0"/>
              <a:t>সম্মত করার জন্য মতামত দিলে কৃতজ্ঞ থাকবো।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7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smtClean="0"/>
              <a:t>বাড়ির</a:t>
            </a:r>
            <a:r>
              <a:rPr lang="bn-BD" baseline="0" smtClean="0"/>
              <a:t> কাজ শিক্ষার্থীদেরকে লিখে নিতে বলতে পারেন।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7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বলে দিতে পারেন প্রথম গ্লাসে তাপ প্রয়োগ করা হয়নি , দ্বিতীয় গ্লাসে তাপ প্রয়োগের ফলে তাপমাত্রা বেড়েছে এবং তৃতীয় গ্লাসে আরো বেশি তাপ প্রয়োগ করা হয়েছে তাই থার্মোমিটারেও তামমাত্রা বেড়েছে। এ থেকে আমরা কি সিদ্ধান্তে আসতে পারি। তাপ প্রয়োগের ফলে কণাগুলোর গতি বেড়ে যায়।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পাঠ</a:t>
            </a:r>
            <a:r>
              <a:rPr lang="bn-BD" baseline="0" dirty="0" smtClean="0"/>
              <a:t> শিরোনাম ও তারিখ বোর্ডে লিখে দিতে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এই স্লাইডটি শুধু</a:t>
            </a:r>
            <a:r>
              <a:rPr lang="bn-BD" baseline="0" dirty="0" smtClean="0"/>
              <a:t> শিক্ষকের জন্য ।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প্রশ্নগুলোর</a:t>
            </a:r>
            <a:r>
              <a:rPr lang="bn-BD" baseline="0" dirty="0" smtClean="0"/>
              <a:t> উত্তর শিক্ষার্থীদের কাছ থেকে বের করার চেষ্টা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শ্রেণিকক্ষে প্রয়োজনীয় উপকরণ সরবরাহ করবেন এবং পরীক্ষাটি প্রদর্শন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শ্রেণিকক্ষে প্রয়োজনীয় উপকরণ সরবরাহ করে  পরীক্ষাটি প্রদর্শন করতে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শ্রেণিকক্ষে প্রয়োজনীয় উপকরণ সরবরাহ করে  শিক্ষার্থীদেরকে জোড়ায় জোড়ায় ভাগ করে দিতে পারেন।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উল্লেখিত</a:t>
            </a:r>
            <a:r>
              <a:rPr lang="bn-BD" baseline="0" dirty="0" smtClean="0"/>
              <a:t> প্রশ্ন ছাড়াও শিক্ষক নিজ থেকে পাঠ সংশিষ্ট প্রশ্নের মাধ্যমে শিক্ষার্থীকে মূল্যায়ন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A87A0-C5CD-45AC-9F75-65B9DDA165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8CDA1-3D85-4E85-985F-6B64C69264AF}" type="datetimeFigureOut">
              <a:rPr lang="en-US" smtClean="0"/>
              <a:pPr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36063-353F-4D52-B0EB-11667E00A1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5334000" cy="1015663"/>
          </a:xfrm>
          <a:prstGeom prst="rect">
            <a:avLst/>
          </a:prstGeom>
          <a:solidFill>
            <a:srgbClr val="00B0F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esk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95400"/>
            <a:ext cx="9144000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hhhhhh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056398"/>
            <a:ext cx="6248400" cy="3668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840433" y="2893368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 ( </a:t>
            </a: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 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4419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921867">
            <a:off x="2120585" y="19357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স্ফুটনাংক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2819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গলনাংক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তরল+গ্যাস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3059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তরল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4400" y="3733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কঠিন+তরল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কঠিন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476500" y="23241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476500" y="3162300"/>
            <a:ext cx="3048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6000" y="49530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এটি কিসের গ্রাফ?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50292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গ্রাফটির বিভিন্ন বিন্দুর অবস্থা বিশ্লেষণ খাতায়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457200"/>
            <a:ext cx="4191000" cy="64633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5600" y="533400"/>
            <a:ext cx="19812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381000"/>
            <a:ext cx="4572000" cy="769441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752600"/>
            <a:ext cx="7086600" cy="3505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-991394" y="3505200"/>
            <a:ext cx="3505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16200000">
            <a:off x="-912167" y="3579167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তাপমাত্রা ( </a:t>
            </a: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0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C 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1333500" y="4762500"/>
            <a:ext cx="53340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4724400"/>
            <a:ext cx="914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743200" y="3048000"/>
            <a:ext cx="2590800" cy="1676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334000" y="2971800"/>
            <a:ext cx="14478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6705600" y="2133600"/>
            <a:ext cx="914400" cy="76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38200" y="266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8200" y="3886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382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8200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2000" y="5029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82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" y="1828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120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7" name="Straight Connector 36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2" idx="3"/>
          </p:cNvCxnSpPr>
          <p:nvPr/>
        </p:nvCxnSpPr>
        <p:spPr>
          <a:xfrm>
            <a:off x="1295400" y="5213866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295400" y="19812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295400" y="23622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1219200" y="4343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1295400" y="2819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1219200" y="32766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1219200" y="37338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1219200" y="47244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1219200" y="40386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0800000">
            <a:off x="1219200" y="5257800"/>
            <a:ext cx="2286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219200" y="5269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676400" y="4343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5908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105400" y="2667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6705600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239000" y="175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1905000" y="5562600"/>
            <a:ext cx="6324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57600" y="56388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828800" y="60960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গ্রাফটি বিশ্লেষণ কর।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34200" y="533400"/>
            <a:ext cx="1981200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১০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09600"/>
            <a:ext cx="3505200" cy="584775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গুরুত্বপূর্ণ কথা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057400"/>
            <a:ext cx="66294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পদার্থের গলন ও স্ফুটন নির্দিষ্ট চাপে নির্দিষ্ট তাপমাত্রায় ঘটে থাকে।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6934200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ব্যবহারঃ স্ফুটন প্রক্রিয়ার মাধ্যমে একাধিক তরল পদার্থের মিশ্রণ থেকে উপাদানসমূহকে ক্রমান্বয়ে পৃথক করা সম্ভব।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2672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পদার্থের অবস্থা পরিবর্তনকে লিখা যায়-</a:t>
            </a:r>
          </a:p>
          <a:p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কঠিন                তরল             গ্যাস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28800" y="57150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1828800" y="5867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5715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4495800" y="5943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905000" y="5181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+তাপ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57400" y="5862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4400" y="5257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+তাপ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59391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-তাপ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09600"/>
            <a:ext cx="3962400" cy="769441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১। স্ফুটনাংক কী?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6576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৩।স্ফুটন প্রক্রিয়ার মাধ্যমে কী কী কাজ করা যাবে?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615625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তরল পদার্থকে গ্যাসে পরিণত করতে কী কী উপকরণ লাগবে?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4191000" cy="584775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133600"/>
            <a:ext cx="7772400" cy="1077218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সকল তরল পদার্থের স্ফুটনাংক কী সমান? কারণসহ তোমার মতামত লিখে আনবে।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464264"/>
            <a:ext cx="40753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9600" b="1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GB" sz="7200" dirty="0">
              <a:solidFill>
                <a:prstClr val="black"/>
              </a:solidFill>
            </a:endParaRPr>
          </a:p>
        </p:txBody>
      </p:sp>
      <p:pic>
        <p:nvPicPr>
          <p:cNvPr id="3" name="Content Placeholder 3" descr="hibiscus-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76400"/>
            <a:ext cx="7086600" cy="500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7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85800" y="-44669"/>
            <a:ext cx="7696200" cy="17526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528754"/>
            <a:ext cx="4724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মোহাম্মদ আবু ইউসুফ</a:t>
            </a: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অধ্যক্ষ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নবারূণ উচ্চ বিদ্যালয়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দক্ষিণসুরমা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।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মোবাঃ ০১৭১৮৩৫০৭৯০</a:t>
            </a:r>
          </a:p>
          <a:p>
            <a:pPr algn="ctr"/>
            <a:r>
              <a:rPr lang="en-US" sz="2000" dirty="0">
                <a:latin typeface="NikoshBAN" pitchFamily="2" charset="0"/>
                <a:cs typeface="NikoshBAN" pitchFamily="2" charset="0"/>
              </a:rPr>
              <a:t>E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m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ail: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mayoushof@gmail.com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Abu Yousho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362200"/>
            <a:ext cx="3352800" cy="3581400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81412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648200" y="3124200"/>
            <a:ext cx="4114799" cy="32004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রসায়ন</a:t>
            </a: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14133" y="954881"/>
            <a:ext cx="2844800" cy="6905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705806" y="4609394"/>
            <a:ext cx="3124200" cy="141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>
            <a:off x="1828800" y="3581400"/>
            <a:ext cx="1990725" cy="24383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610600" cy="685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পরিকল্পনা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61861"/>
              </p:ext>
            </p:extLst>
          </p:nvPr>
        </p:nvGraphicFramePr>
        <p:xfrm>
          <a:off x="228600" y="914400"/>
          <a:ext cx="8763000" cy="6286967"/>
        </p:xfrm>
        <a:graphic>
          <a:graphicData uri="http://schemas.openxmlformats.org/drawingml/2006/table">
            <a:tbl>
              <a:tblPr firstRow="1" bandRow="1"/>
              <a:tblGrid>
                <a:gridCol w="751114"/>
                <a:gridCol w="417286"/>
                <a:gridCol w="1270000"/>
                <a:gridCol w="3429000"/>
                <a:gridCol w="1435100"/>
                <a:gridCol w="1460500"/>
              </a:tblGrid>
              <a:tr h="64560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ক্রম 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r>
                        <a:rPr lang="bn-BD" sz="32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কার্যক্রম</a:t>
                      </a:r>
                      <a:r>
                        <a:rPr lang="bn-BD" sz="32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সময় 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উপকরণ </a:t>
                      </a:r>
                      <a:endParaRPr lang="en-US" sz="32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83199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প্রস্তুতি</a:t>
                      </a:r>
                      <a:r>
                        <a:rPr lang="bn-BD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কুশল</a:t>
                      </a:r>
                      <a:r>
                        <a:rPr lang="bn-BD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বিনিময়+শ্রেণি বিন্যা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bn-BD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+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মনোযোগ আকর্ষণ + পাঠ ঘোষণা</a:t>
                      </a:r>
                      <a:endParaRPr lang="en-US" sz="2400" dirty="0" smtClean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1+1+2+1 </a:t>
                      </a:r>
                      <a:r>
                        <a:rPr lang="bn-BD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 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D.C+</a:t>
                      </a:r>
                      <a:endParaRPr lang="bn-BD" sz="2400" dirty="0" smtClean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bn-BD" sz="24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চকবোর্ড</a:t>
                      </a:r>
                      <a:r>
                        <a:rPr lang="bn-BD" sz="24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56479">
                <a:tc rowSpan="3"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</a:t>
                      </a:r>
                    </a:p>
                    <a:p>
                      <a:r>
                        <a:rPr lang="bn-BD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</a:p>
                    <a:p>
                      <a:r>
                        <a:rPr lang="bn-BD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</a:t>
                      </a:r>
                    </a:p>
                    <a:p>
                      <a:r>
                        <a:rPr lang="bn-BD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</a:t>
                      </a:r>
                    </a:p>
                    <a:p>
                      <a:r>
                        <a:rPr lang="bn-BD" sz="2400" dirty="0" smtClean="0">
                          <a:solidFill>
                            <a:srgbClr val="C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endParaRPr lang="en-US" sz="2400" dirty="0">
                        <a:solidFill>
                          <a:srgbClr val="C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শিখনফল-১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সংক্ষিপ্ত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আলোচনা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মি 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+ পাঠ্য</a:t>
                      </a:r>
                      <a:r>
                        <a:rPr lang="bn-BD" sz="24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বই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17432"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শিখনফল-২</a:t>
                      </a:r>
                      <a:endParaRPr lang="en-US" sz="2400" dirty="0" smtClean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জোড়ায় কাজ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মি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17432"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শিখনফল-৩</a:t>
                      </a:r>
                      <a:endParaRPr lang="en-US" sz="2400" dirty="0" smtClean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দলীয় কাজ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 মি 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9685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মূল্যায়ন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সৃজনশীল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প্রশ্ন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মি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9685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৪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বাড়ির কাজ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প্রশ্ন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 মি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9685"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৫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সমাপ্তি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     ধন্যবাদ</a:t>
                      </a:r>
                      <a:r>
                        <a:rPr lang="bn-BD" sz="2400" baseline="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 মি 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D.C</a:t>
                      </a:r>
                      <a:endParaRPr lang="en-US" sz="24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78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i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143000"/>
            <a:ext cx="6629400" cy="49656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00" y="533400"/>
            <a:ext cx="5562600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গ্রাস তিনটির পার্থক্য চিন্তা করে বল।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7315200" y="1600200"/>
            <a:ext cx="304800" cy="1524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7315200" y="1600200"/>
            <a:ext cx="228600" cy="762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 flipH="1" flipV="1">
            <a:off x="5143500" y="1714500"/>
            <a:ext cx="152400" cy="762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loiu.jpg"/>
          <p:cNvPicPr>
            <a:picLocks noChangeAspect="1"/>
          </p:cNvPicPr>
          <p:nvPr/>
        </p:nvPicPr>
        <p:blipFill>
          <a:blip r:embed="rId3"/>
          <a:srcRect l="35632" t="78262" r="36782"/>
          <a:stretch>
            <a:fillRect/>
          </a:stretch>
        </p:blipFill>
        <p:spPr>
          <a:xfrm>
            <a:off x="5867400" y="5092748"/>
            <a:ext cx="1828800" cy="1079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457200"/>
            <a:ext cx="50292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তরল পদার্থের স্ফুটন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ot-tea.jpg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219200"/>
            <a:ext cx="4495800" cy="502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447800"/>
            <a:ext cx="7467600" cy="30469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স্ফুটনাংকের ধারণা বর্ণনা করতে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তরল পদার্থের স্ফুটন ব্যাখ্যা করতে পারবে।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গ্রাফপেপারে তাপমাত্রা ও পদার্থের অবস্থা উপস্থাপন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করতে পারবে।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40386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438400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2438400"/>
            <a:ext cx="260985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lll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2438400"/>
            <a:ext cx="2619375" cy="1743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90800" y="5029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ছবিতে কী দেখছ?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5029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পদার্থের অবস্থা কয়টি?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0292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কোন বস্তুকে এক অবস্থা থেকে অন্য অবস্থায় নেয়া যাবে কীভাবে?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4495800" cy="43822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1400" y="114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থার্মোমিটার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3550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পানি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>
            <a:endCxn id="3" idx="1"/>
          </p:cNvCxnSpPr>
          <p:nvPr/>
        </p:nvCxnSpPr>
        <p:spPr>
          <a:xfrm flipV="1">
            <a:off x="2590800" y="1327666"/>
            <a:ext cx="990600" cy="11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19400" y="4495800"/>
            <a:ext cx="12954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38400" y="304800"/>
            <a:ext cx="3505200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পরীক্ষা- তরল পদার্থের স্ফুটন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05200" y="2057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গ্যাস পাইপ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43200" y="2209800"/>
            <a:ext cx="6858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724400" y="1676400"/>
            <a:ext cx="4191000" cy="381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১। চিত্রের মতো যন্ত্রপাতি ও উপকরণগুলো সাজিয়ে নাও। খেয়াল রাখতে হবে যাতে থার্মোমটারটি পানির বেশ উপরে থাকে।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২। পানি ফুটতে শুরু করা পর্যন্ত তাপ দাও। অর্থাৎ যখন সজোরে বুদবুদ আকারে ফুটে জলীয়বাষ্পাকারে বেরিয়ে যেতে থাকে তখন তাপ দেয়া বন্ধ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৩। সর্বোচ্চ তাপমাত্রা নোট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৪। ১ম থেকে শেষ পর্যন্ত ঘড়ি ধরে ১ মিনিট পর পর তাপমাত্রা নোট কর।</a:t>
            </a: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৫। গ্রাফ পেপার  ব্যাবহার করে পরীক্ষা-১ এর মতো স্ফুটনের তাপমাত্রা নির্ণয় কর।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828800" y="4953000"/>
            <a:ext cx="1828800" cy="1524000"/>
            <a:chOff x="1828800" y="5105400"/>
            <a:chExt cx="1828800" cy="1524000"/>
          </a:xfrm>
        </p:grpSpPr>
        <p:grpSp>
          <p:nvGrpSpPr>
            <p:cNvPr id="8" name="Group 16"/>
            <p:cNvGrpSpPr/>
            <p:nvPr/>
          </p:nvGrpSpPr>
          <p:grpSpPr>
            <a:xfrm>
              <a:off x="1828800" y="5181600"/>
              <a:ext cx="1676400" cy="1447800"/>
              <a:chOff x="4124462" y="4763729"/>
              <a:chExt cx="828538" cy="1103671"/>
            </a:xfrm>
          </p:grpSpPr>
          <p:sp>
            <p:nvSpPr>
              <p:cNvPr id="5" name="Up Arrow Callout 4"/>
              <p:cNvSpPr/>
              <p:nvPr/>
            </p:nvSpPr>
            <p:spPr>
              <a:xfrm>
                <a:off x="4191000" y="4953000"/>
                <a:ext cx="762000" cy="914400"/>
              </a:xfrm>
              <a:prstGeom prst="upArrowCallou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362967" y="4763729"/>
                <a:ext cx="295138" cy="398206"/>
              </a:xfrm>
              <a:custGeom>
                <a:avLst/>
                <a:gdLst>
                  <a:gd name="connsiteX0" fmla="*/ 282775 w 295138"/>
                  <a:gd name="connsiteY0" fmla="*/ 398206 h 398206"/>
                  <a:gd name="connsiteX1" fmla="*/ 223781 w 295138"/>
                  <a:gd name="connsiteY1" fmla="*/ 280219 h 398206"/>
                  <a:gd name="connsiteX2" fmla="*/ 179536 w 295138"/>
                  <a:gd name="connsiteY2" fmla="*/ 235974 h 398206"/>
                  <a:gd name="connsiteX3" fmla="*/ 91046 w 295138"/>
                  <a:gd name="connsiteY3" fmla="*/ 206477 h 398206"/>
                  <a:gd name="connsiteX4" fmla="*/ 46801 w 295138"/>
                  <a:gd name="connsiteY4" fmla="*/ 191729 h 398206"/>
                  <a:gd name="connsiteX5" fmla="*/ 32052 w 295138"/>
                  <a:gd name="connsiteY5" fmla="*/ 147484 h 398206"/>
                  <a:gd name="connsiteX6" fmla="*/ 2556 w 295138"/>
                  <a:gd name="connsiteY6" fmla="*/ 103239 h 398206"/>
                  <a:gd name="connsiteX7" fmla="*/ 17304 w 295138"/>
                  <a:gd name="connsiteY7" fmla="*/ 58994 h 398206"/>
                  <a:gd name="connsiteX8" fmla="*/ 17304 w 295138"/>
                  <a:gd name="connsiteY8" fmla="*/ 0 h 398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5138" h="398206">
                    <a:moveTo>
                      <a:pt x="282775" y="398206"/>
                    </a:moveTo>
                    <a:cubicBezTo>
                      <a:pt x="261351" y="269660"/>
                      <a:pt x="295138" y="339683"/>
                      <a:pt x="223781" y="280219"/>
                    </a:cubicBezTo>
                    <a:cubicBezTo>
                      <a:pt x="207758" y="266867"/>
                      <a:pt x="197769" y="246103"/>
                      <a:pt x="179536" y="235974"/>
                    </a:cubicBezTo>
                    <a:cubicBezTo>
                      <a:pt x="152357" y="220874"/>
                      <a:pt x="120543" y="216309"/>
                      <a:pt x="91046" y="206477"/>
                    </a:cubicBezTo>
                    <a:lnTo>
                      <a:pt x="46801" y="191729"/>
                    </a:lnTo>
                    <a:cubicBezTo>
                      <a:pt x="41885" y="176981"/>
                      <a:pt x="39004" y="161389"/>
                      <a:pt x="32052" y="147484"/>
                    </a:cubicBezTo>
                    <a:cubicBezTo>
                      <a:pt x="24125" y="131630"/>
                      <a:pt x="5470" y="120723"/>
                      <a:pt x="2556" y="103239"/>
                    </a:cubicBezTo>
                    <a:cubicBezTo>
                      <a:pt x="0" y="87904"/>
                      <a:pt x="15106" y="74384"/>
                      <a:pt x="17304" y="58994"/>
                    </a:cubicBezTo>
                    <a:cubicBezTo>
                      <a:pt x="20085" y="39527"/>
                      <a:pt x="17304" y="19665"/>
                      <a:pt x="17304" y="0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571999" y="4876800"/>
                <a:ext cx="238505" cy="437535"/>
              </a:xfrm>
              <a:custGeom>
                <a:avLst/>
                <a:gdLst>
                  <a:gd name="connsiteX0" fmla="*/ 282775 w 295138"/>
                  <a:gd name="connsiteY0" fmla="*/ 398206 h 398206"/>
                  <a:gd name="connsiteX1" fmla="*/ 223781 w 295138"/>
                  <a:gd name="connsiteY1" fmla="*/ 280219 h 398206"/>
                  <a:gd name="connsiteX2" fmla="*/ 179536 w 295138"/>
                  <a:gd name="connsiteY2" fmla="*/ 235974 h 398206"/>
                  <a:gd name="connsiteX3" fmla="*/ 91046 w 295138"/>
                  <a:gd name="connsiteY3" fmla="*/ 206477 h 398206"/>
                  <a:gd name="connsiteX4" fmla="*/ 46801 w 295138"/>
                  <a:gd name="connsiteY4" fmla="*/ 191729 h 398206"/>
                  <a:gd name="connsiteX5" fmla="*/ 32052 w 295138"/>
                  <a:gd name="connsiteY5" fmla="*/ 147484 h 398206"/>
                  <a:gd name="connsiteX6" fmla="*/ 2556 w 295138"/>
                  <a:gd name="connsiteY6" fmla="*/ 103239 h 398206"/>
                  <a:gd name="connsiteX7" fmla="*/ 17304 w 295138"/>
                  <a:gd name="connsiteY7" fmla="*/ 58994 h 398206"/>
                  <a:gd name="connsiteX8" fmla="*/ 17304 w 295138"/>
                  <a:gd name="connsiteY8" fmla="*/ 0 h 398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5138" h="398206">
                    <a:moveTo>
                      <a:pt x="282775" y="398206"/>
                    </a:moveTo>
                    <a:cubicBezTo>
                      <a:pt x="261351" y="269660"/>
                      <a:pt x="295138" y="339683"/>
                      <a:pt x="223781" y="280219"/>
                    </a:cubicBezTo>
                    <a:cubicBezTo>
                      <a:pt x="207758" y="266867"/>
                      <a:pt x="197769" y="246103"/>
                      <a:pt x="179536" y="235974"/>
                    </a:cubicBezTo>
                    <a:cubicBezTo>
                      <a:pt x="152357" y="220874"/>
                      <a:pt x="120543" y="216309"/>
                      <a:pt x="91046" y="206477"/>
                    </a:cubicBezTo>
                    <a:lnTo>
                      <a:pt x="46801" y="191729"/>
                    </a:lnTo>
                    <a:cubicBezTo>
                      <a:pt x="41885" y="176981"/>
                      <a:pt x="39004" y="161389"/>
                      <a:pt x="32052" y="147484"/>
                    </a:cubicBezTo>
                    <a:cubicBezTo>
                      <a:pt x="24125" y="131630"/>
                      <a:pt x="5470" y="120723"/>
                      <a:pt x="2556" y="103239"/>
                    </a:cubicBezTo>
                    <a:cubicBezTo>
                      <a:pt x="0" y="87904"/>
                      <a:pt x="15106" y="74384"/>
                      <a:pt x="17304" y="58994"/>
                    </a:cubicBezTo>
                    <a:cubicBezTo>
                      <a:pt x="20085" y="39527"/>
                      <a:pt x="17304" y="19665"/>
                      <a:pt x="17304" y="0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124462" y="4783394"/>
                <a:ext cx="295138" cy="398206"/>
              </a:xfrm>
              <a:custGeom>
                <a:avLst/>
                <a:gdLst>
                  <a:gd name="connsiteX0" fmla="*/ 282775 w 295138"/>
                  <a:gd name="connsiteY0" fmla="*/ 398206 h 398206"/>
                  <a:gd name="connsiteX1" fmla="*/ 223781 w 295138"/>
                  <a:gd name="connsiteY1" fmla="*/ 280219 h 398206"/>
                  <a:gd name="connsiteX2" fmla="*/ 179536 w 295138"/>
                  <a:gd name="connsiteY2" fmla="*/ 235974 h 398206"/>
                  <a:gd name="connsiteX3" fmla="*/ 91046 w 295138"/>
                  <a:gd name="connsiteY3" fmla="*/ 206477 h 398206"/>
                  <a:gd name="connsiteX4" fmla="*/ 46801 w 295138"/>
                  <a:gd name="connsiteY4" fmla="*/ 191729 h 398206"/>
                  <a:gd name="connsiteX5" fmla="*/ 32052 w 295138"/>
                  <a:gd name="connsiteY5" fmla="*/ 147484 h 398206"/>
                  <a:gd name="connsiteX6" fmla="*/ 2556 w 295138"/>
                  <a:gd name="connsiteY6" fmla="*/ 103239 h 398206"/>
                  <a:gd name="connsiteX7" fmla="*/ 17304 w 295138"/>
                  <a:gd name="connsiteY7" fmla="*/ 58994 h 398206"/>
                  <a:gd name="connsiteX8" fmla="*/ 17304 w 295138"/>
                  <a:gd name="connsiteY8" fmla="*/ 0 h 398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5138" h="398206">
                    <a:moveTo>
                      <a:pt x="282775" y="398206"/>
                    </a:moveTo>
                    <a:cubicBezTo>
                      <a:pt x="261351" y="269660"/>
                      <a:pt x="295138" y="339683"/>
                      <a:pt x="223781" y="280219"/>
                    </a:cubicBezTo>
                    <a:cubicBezTo>
                      <a:pt x="207758" y="266867"/>
                      <a:pt x="197769" y="246103"/>
                      <a:pt x="179536" y="235974"/>
                    </a:cubicBezTo>
                    <a:cubicBezTo>
                      <a:pt x="152357" y="220874"/>
                      <a:pt x="120543" y="216309"/>
                      <a:pt x="91046" y="206477"/>
                    </a:cubicBezTo>
                    <a:lnTo>
                      <a:pt x="46801" y="191729"/>
                    </a:lnTo>
                    <a:cubicBezTo>
                      <a:pt x="41885" y="176981"/>
                      <a:pt x="39004" y="161389"/>
                      <a:pt x="32052" y="147484"/>
                    </a:cubicBezTo>
                    <a:cubicBezTo>
                      <a:pt x="24125" y="131630"/>
                      <a:pt x="5470" y="120723"/>
                      <a:pt x="2556" y="103239"/>
                    </a:cubicBezTo>
                    <a:cubicBezTo>
                      <a:pt x="0" y="87904"/>
                      <a:pt x="15106" y="74384"/>
                      <a:pt x="17304" y="58994"/>
                    </a:cubicBezTo>
                    <a:cubicBezTo>
                      <a:pt x="20085" y="39527"/>
                      <a:pt x="17304" y="19665"/>
                      <a:pt x="17304" y="0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276862" y="4783394"/>
                <a:ext cx="295138" cy="398206"/>
              </a:xfrm>
              <a:custGeom>
                <a:avLst/>
                <a:gdLst>
                  <a:gd name="connsiteX0" fmla="*/ 282775 w 295138"/>
                  <a:gd name="connsiteY0" fmla="*/ 398206 h 398206"/>
                  <a:gd name="connsiteX1" fmla="*/ 223781 w 295138"/>
                  <a:gd name="connsiteY1" fmla="*/ 280219 h 398206"/>
                  <a:gd name="connsiteX2" fmla="*/ 179536 w 295138"/>
                  <a:gd name="connsiteY2" fmla="*/ 235974 h 398206"/>
                  <a:gd name="connsiteX3" fmla="*/ 91046 w 295138"/>
                  <a:gd name="connsiteY3" fmla="*/ 206477 h 398206"/>
                  <a:gd name="connsiteX4" fmla="*/ 46801 w 295138"/>
                  <a:gd name="connsiteY4" fmla="*/ 191729 h 398206"/>
                  <a:gd name="connsiteX5" fmla="*/ 32052 w 295138"/>
                  <a:gd name="connsiteY5" fmla="*/ 147484 h 398206"/>
                  <a:gd name="connsiteX6" fmla="*/ 2556 w 295138"/>
                  <a:gd name="connsiteY6" fmla="*/ 103239 h 398206"/>
                  <a:gd name="connsiteX7" fmla="*/ 17304 w 295138"/>
                  <a:gd name="connsiteY7" fmla="*/ 58994 h 398206"/>
                  <a:gd name="connsiteX8" fmla="*/ 17304 w 295138"/>
                  <a:gd name="connsiteY8" fmla="*/ 0 h 398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95138" h="398206">
                    <a:moveTo>
                      <a:pt x="282775" y="398206"/>
                    </a:moveTo>
                    <a:cubicBezTo>
                      <a:pt x="261351" y="269660"/>
                      <a:pt x="295138" y="339683"/>
                      <a:pt x="223781" y="280219"/>
                    </a:cubicBezTo>
                    <a:cubicBezTo>
                      <a:pt x="207758" y="266867"/>
                      <a:pt x="197769" y="246103"/>
                      <a:pt x="179536" y="235974"/>
                    </a:cubicBezTo>
                    <a:cubicBezTo>
                      <a:pt x="152357" y="220874"/>
                      <a:pt x="120543" y="216309"/>
                      <a:pt x="91046" y="206477"/>
                    </a:cubicBezTo>
                    <a:lnTo>
                      <a:pt x="46801" y="191729"/>
                    </a:lnTo>
                    <a:cubicBezTo>
                      <a:pt x="41885" y="176981"/>
                      <a:pt x="39004" y="161389"/>
                      <a:pt x="32052" y="147484"/>
                    </a:cubicBezTo>
                    <a:cubicBezTo>
                      <a:pt x="24125" y="131630"/>
                      <a:pt x="5470" y="120723"/>
                      <a:pt x="2556" y="103239"/>
                    </a:cubicBezTo>
                    <a:cubicBezTo>
                      <a:pt x="0" y="87904"/>
                      <a:pt x="15106" y="74384"/>
                      <a:pt x="17304" y="58994"/>
                    </a:cubicBezTo>
                    <a:cubicBezTo>
                      <a:pt x="20085" y="39527"/>
                      <a:pt x="17304" y="19665"/>
                      <a:pt x="17304" y="0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527755" y="4793226"/>
                <a:ext cx="239571" cy="486697"/>
              </a:xfrm>
              <a:custGeom>
                <a:avLst/>
                <a:gdLst>
                  <a:gd name="connsiteX0" fmla="*/ 0 w 239571"/>
                  <a:gd name="connsiteY0" fmla="*/ 486697 h 486697"/>
                  <a:gd name="connsiteX1" fmla="*/ 58993 w 239571"/>
                  <a:gd name="connsiteY1" fmla="*/ 427703 h 486697"/>
                  <a:gd name="connsiteX2" fmla="*/ 117987 w 239571"/>
                  <a:gd name="connsiteY2" fmla="*/ 339213 h 486697"/>
                  <a:gd name="connsiteX3" fmla="*/ 206477 w 239571"/>
                  <a:gd name="connsiteY3" fmla="*/ 265471 h 486697"/>
                  <a:gd name="connsiteX4" fmla="*/ 235974 w 239571"/>
                  <a:gd name="connsiteY4" fmla="*/ 162232 h 486697"/>
                  <a:gd name="connsiteX5" fmla="*/ 235974 w 239571"/>
                  <a:gd name="connsiteY5" fmla="*/ 0 h 486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39571" h="486697">
                    <a:moveTo>
                      <a:pt x="0" y="486697"/>
                    </a:moveTo>
                    <a:cubicBezTo>
                      <a:pt x="19664" y="467032"/>
                      <a:pt x="41620" y="449419"/>
                      <a:pt x="58993" y="427703"/>
                    </a:cubicBezTo>
                    <a:cubicBezTo>
                      <a:pt x="81139" y="400021"/>
                      <a:pt x="88490" y="358878"/>
                      <a:pt x="117987" y="339213"/>
                    </a:cubicBezTo>
                    <a:cubicBezTo>
                      <a:pt x="179586" y="298146"/>
                      <a:pt x="149698" y="322250"/>
                      <a:pt x="206477" y="265471"/>
                    </a:cubicBezTo>
                    <a:cubicBezTo>
                      <a:pt x="214617" y="241052"/>
                      <a:pt x="234430" y="185386"/>
                      <a:pt x="235974" y="162232"/>
                    </a:cubicBezTo>
                    <a:cubicBezTo>
                      <a:pt x="239571" y="108274"/>
                      <a:pt x="235974" y="54077"/>
                      <a:pt x="235974" y="0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468761" y="4799573"/>
                <a:ext cx="225770" cy="450853"/>
              </a:xfrm>
              <a:custGeom>
                <a:avLst/>
                <a:gdLst>
                  <a:gd name="connsiteX0" fmla="*/ 14749 w 225770"/>
                  <a:gd name="connsiteY0" fmla="*/ 450853 h 450853"/>
                  <a:gd name="connsiteX1" fmla="*/ 0 w 225770"/>
                  <a:gd name="connsiteY1" fmla="*/ 406608 h 450853"/>
                  <a:gd name="connsiteX2" fmla="*/ 44245 w 225770"/>
                  <a:gd name="connsiteY2" fmla="*/ 318117 h 450853"/>
                  <a:gd name="connsiteX3" fmla="*/ 88491 w 225770"/>
                  <a:gd name="connsiteY3" fmla="*/ 155885 h 450853"/>
                  <a:gd name="connsiteX4" fmla="*/ 132736 w 225770"/>
                  <a:gd name="connsiteY4" fmla="*/ 111640 h 450853"/>
                  <a:gd name="connsiteX5" fmla="*/ 191729 w 225770"/>
                  <a:gd name="connsiteY5" fmla="*/ 37898 h 450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5770" h="450853">
                    <a:moveTo>
                      <a:pt x="14749" y="450853"/>
                    </a:moveTo>
                    <a:cubicBezTo>
                      <a:pt x="9833" y="436105"/>
                      <a:pt x="0" y="422154"/>
                      <a:pt x="0" y="406608"/>
                    </a:cubicBezTo>
                    <a:cubicBezTo>
                      <a:pt x="0" y="369539"/>
                      <a:pt x="29332" y="347943"/>
                      <a:pt x="44245" y="318117"/>
                    </a:cubicBezTo>
                    <a:cubicBezTo>
                      <a:pt x="61108" y="284392"/>
                      <a:pt x="83143" y="161233"/>
                      <a:pt x="88491" y="155885"/>
                    </a:cubicBezTo>
                    <a:cubicBezTo>
                      <a:pt x="103239" y="141137"/>
                      <a:pt x="119383" y="127663"/>
                      <a:pt x="132736" y="111640"/>
                    </a:cubicBezTo>
                    <a:cubicBezTo>
                      <a:pt x="225770" y="0"/>
                      <a:pt x="105908" y="123722"/>
                      <a:pt x="191729" y="37898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443020" y="4837471"/>
                <a:ext cx="261715" cy="427703"/>
              </a:xfrm>
              <a:custGeom>
                <a:avLst/>
                <a:gdLst>
                  <a:gd name="connsiteX0" fmla="*/ 261715 w 261715"/>
                  <a:gd name="connsiteY0" fmla="*/ 427703 h 427703"/>
                  <a:gd name="connsiteX1" fmla="*/ 246967 w 261715"/>
                  <a:gd name="connsiteY1" fmla="*/ 353961 h 427703"/>
                  <a:gd name="connsiteX2" fmla="*/ 202722 w 261715"/>
                  <a:gd name="connsiteY2" fmla="*/ 250723 h 427703"/>
                  <a:gd name="connsiteX3" fmla="*/ 114232 w 261715"/>
                  <a:gd name="connsiteY3" fmla="*/ 191729 h 427703"/>
                  <a:gd name="connsiteX4" fmla="*/ 55238 w 261715"/>
                  <a:gd name="connsiteY4" fmla="*/ 103239 h 427703"/>
                  <a:gd name="connsiteX5" fmla="*/ 25741 w 261715"/>
                  <a:gd name="connsiteY5" fmla="*/ 58994 h 427703"/>
                  <a:gd name="connsiteX6" fmla="*/ 25741 w 261715"/>
                  <a:gd name="connsiteY6" fmla="*/ 0 h 427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61715" h="427703">
                    <a:moveTo>
                      <a:pt x="261715" y="427703"/>
                    </a:moveTo>
                    <a:cubicBezTo>
                      <a:pt x="256799" y="403122"/>
                      <a:pt x="252405" y="378432"/>
                      <a:pt x="246967" y="353961"/>
                    </a:cubicBezTo>
                    <a:cubicBezTo>
                      <a:pt x="238579" y="316215"/>
                      <a:pt x="234141" y="278215"/>
                      <a:pt x="202722" y="250723"/>
                    </a:cubicBezTo>
                    <a:cubicBezTo>
                      <a:pt x="176043" y="227378"/>
                      <a:pt x="114232" y="191729"/>
                      <a:pt x="114232" y="191729"/>
                    </a:cubicBezTo>
                    <a:lnTo>
                      <a:pt x="55238" y="103239"/>
                    </a:lnTo>
                    <a:lnTo>
                      <a:pt x="25741" y="58994"/>
                    </a:lnTo>
                    <a:cubicBezTo>
                      <a:pt x="8795" y="8152"/>
                      <a:pt x="0" y="25741"/>
                      <a:pt x="25741" y="0"/>
                    </a:cubicBezTo>
                  </a:path>
                </a:pathLst>
              </a:cu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23" name="Picture 22" descr="loiu.jpg"/>
            <p:cNvPicPr>
              <a:picLocks noChangeAspect="1"/>
            </p:cNvPicPr>
            <p:nvPr/>
          </p:nvPicPr>
          <p:blipFill>
            <a:blip r:embed="rId4"/>
            <a:srcRect l="35632" t="78262" r="36782"/>
            <a:stretch>
              <a:fillRect/>
            </a:stretch>
          </p:blipFill>
          <p:spPr>
            <a:xfrm>
              <a:off x="1828800" y="5105400"/>
              <a:ext cx="1828800" cy="107945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576</Words>
  <Application>Microsoft Office PowerPoint</Application>
  <PresentationFormat>On-screen Show (4:3)</PresentationFormat>
  <Paragraphs>147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 Computer</dc:creator>
  <cp:lastModifiedBy>Windows User</cp:lastModifiedBy>
  <cp:revision>45</cp:revision>
  <dcterms:created xsi:type="dcterms:W3CDTF">2015-04-26T05:40:06Z</dcterms:created>
  <dcterms:modified xsi:type="dcterms:W3CDTF">2020-01-21T17:00:56Z</dcterms:modified>
</cp:coreProperties>
</file>