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69" r:id="rId4"/>
    <p:sldId id="270" r:id="rId5"/>
    <p:sldId id="259" r:id="rId6"/>
    <p:sldId id="261" r:id="rId7"/>
    <p:sldId id="281" r:id="rId8"/>
    <p:sldId id="264" r:id="rId9"/>
    <p:sldId id="265" r:id="rId10"/>
    <p:sldId id="271" r:id="rId11"/>
    <p:sldId id="273" r:id="rId12"/>
    <p:sldId id="262" r:id="rId13"/>
    <p:sldId id="263" r:id="rId14"/>
    <p:sldId id="266" r:id="rId15"/>
    <p:sldId id="275" r:id="rId16"/>
    <p:sldId id="285" r:id="rId17"/>
    <p:sldId id="276" r:id="rId18"/>
    <p:sldId id="277" r:id="rId19"/>
    <p:sldId id="278" r:id="rId20"/>
    <p:sldId id="280" r:id="rId21"/>
    <p:sldId id="282" r:id="rId22"/>
    <p:sldId id="274" r:id="rId23"/>
    <p:sldId id="279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2166F-712A-41B5-A13E-3F9D5E924F5D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BEDAB-96DB-45C2-9F1C-8A017EDDA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শ্রদ্ধেয়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শিক্ষকবৃন্দ, স্লাইডে উল্লেখিত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 ছবিগুলো সম্পর্কে পর্যবেক্ষণ বা চিন্তা করার কথা বলা যেতে পারে 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একটি ভিডিও দেখি;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তারপরে একটি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ক্লিক করলে প্রশ্ন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পরবর্তী ক্লিক করলে উত্তর আসবে,এই ভাবে পর্যায়ক্রমে ক্লিক করতে থাকলে প্রশ্ন ও উত্তর শিক্ষার্থীদের বোধগম্য হবে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3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শিক্ষক প্রশ্নত্তোরের মাধ্যমে মানব সভ্যতা গড়ার   ক্ষেত্রে শ্রমিকদের অক্লান্ত ঘাম  ও শ্রমের   অবদানের কথা  আলোচনা করবেন ।</a:t>
            </a: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60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শিক্ষক প্রশ্নত্তোরের মাধ্যমে কুলি মজুরদের মুনি, ঋষি, রাজাদের সমান শ্রদ্ধা পাওয়ার যোগ্য এই সম্পর্কে বলবেন ।</a:t>
            </a: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80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শিক্ষক প্রশ্নত্তোরের মাধ্যমে প্রতিটি অবহেলিত  শ্রেণির  মানুষের প্রতি শ্রদ্ধাবোধ ও ন্যায্য মজুরী মিটিয়ে দেওয়ার কথা বলেছেন। </a:t>
            </a: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36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শিক্ষক প্রশ্নত্তোরের মাধ্যমে দালানকোঠা, কলকারখানা ইত্যাদি তৈরির   ক্ষেত্রে শ্রমিকদের অক্লান্ত ঘাম  ও শ্রমের   অবদানের কথা  আলোচনা করবেন ।</a:t>
            </a: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8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BEDAB-96DB-45C2-9F1C-8A017EDDAFB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0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229" y="381000"/>
            <a:ext cx="419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86" y="2514600"/>
            <a:ext cx="4680500" cy="3143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67271"/>
            <a:ext cx="8839200" cy="6553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" y="167271"/>
            <a:ext cx="8839200" cy="6553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57055" y="389945"/>
            <a:ext cx="349134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0371" y="1764735"/>
            <a:ext cx="3505200" cy="1144539"/>
          </a:xfrm>
          <a:prstGeom prst="roundRect">
            <a:avLst/>
          </a:prstGeom>
          <a:solidFill>
            <a:schemeClr val="bg1"/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‘শকট’ মানে গাড়ি। বাষ্প-শকট বাষ্প দ্বারা চালিত গাড়ি। এখানে রেলগাড়ি।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73803" y="1892804"/>
            <a:ext cx="2505023" cy="800196"/>
          </a:xfrm>
          <a:prstGeom prst="homePlat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বাষ্প-শকট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73803" y="3375844"/>
            <a:ext cx="2505023" cy="800196"/>
          </a:xfrm>
          <a:prstGeom prst="homePlat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endParaRPr lang="en-US" sz="4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0" y="3201317"/>
            <a:ext cx="3505200" cy="1255796"/>
          </a:xfrm>
          <a:prstGeom prst="roundRect">
            <a:avLst/>
          </a:prstGeom>
          <a:solidFill>
            <a:schemeClr val="bg1"/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উপরের ঢাকনি</a:t>
            </a:r>
            <a:r>
              <a:rPr lang="bn-BD" sz="20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ঘানি টানার জন্য গরুর চোখে ঢাকনি পরানো হতো। ঐ ঢাকনির নাম ‘ঠুলি’।</a:t>
            </a:r>
            <a:endParaRPr lang="bn-BD" sz="20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52032" y="5080563"/>
            <a:ext cx="2505023" cy="800196"/>
          </a:xfrm>
          <a:prstGeom prst="homePlat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পাই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27" y="3073557"/>
            <a:ext cx="2402774" cy="1465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http://www.karatoa.com.bd/admin-kt/news_images/1038/image_1038_134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35" y="1401747"/>
            <a:ext cx="2414795" cy="1570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10" y="4648199"/>
            <a:ext cx="2416157" cy="1676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5330371" y="4929879"/>
            <a:ext cx="3505200" cy="1255796"/>
          </a:xfrm>
          <a:prstGeom prst="roundRect">
            <a:avLst/>
          </a:prstGeom>
          <a:solidFill>
            <a:schemeClr val="bg1"/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 একক বিশেষ, এখন যেমন টাকা ও পয়সা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67271"/>
            <a:ext cx="8839200" cy="6553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57055" y="419323"/>
            <a:ext cx="3491345" cy="58757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0371" y="1548461"/>
            <a:ext cx="3505200" cy="1144539"/>
          </a:xfrm>
          <a:prstGeom prst="roundRect">
            <a:avLst/>
          </a:prstGeom>
          <a:solidFill>
            <a:schemeClr val="bg1"/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প্রাসাদ, অন্য কথায় সুউচ্চ দালান বা ইমারত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73803" y="1892804"/>
            <a:ext cx="2505023" cy="800196"/>
          </a:xfrm>
          <a:prstGeom prst="homePlat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অট্টালিকা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73803" y="3375844"/>
            <a:ext cx="2505023" cy="800196"/>
          </a:xfrm>
          <a:prstGeom prst="homePlat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endParaRPr lang="en-US" sz="4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0" y="3201317"/>
            <a:ext cx="3505200" cy="1255796"/>
          </a:xfrm>
          <a:prstGeom prst="roundRect">
            <a:avLst/>
          </a:prstGeom>
          <a:solidFill>
            <a:schemeClr val="bg1"/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 তৈরি মাটি খোঁড়ার হাতিয়ার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52032" y="5080563"/>
            <a:ext cx="2505023" cy="800196"/>
          </a:xfrm>
          <a:prstGeom prst="homePlat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বক্ষে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0371" y="5080563"/>
            <a:ext cx="3505200" cy="1004075"/>
          </a:xfrm>
          <a:prstGeom prst="roundRect">
            <a:avLst/>
          </a:prstGeom>
          <a:solidFill>
            <a:schemeClr val="bg1"/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endParaRPr lang="bn-BD" sz="28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07" y="4724400"/>
            <a:ext cx="2445960" cy="16764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07" y="1155180"/>
            <a:ext cx="2566644" cy="17079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07" y="2863165"/>
            <a:ext cx="2566644" cy="1708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77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267200"/>
            <a:ext cx="685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দেখিনু সেদিন রেলে,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কুলি বলে এক বাবু সাব তারে ঠেলে দিলে নেচে ফেলে!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চোখ ফেটে এল জল,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এমনি করিয়া কি জগৎ জুড়িয়া মার খাবে দূর্বল?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74527"/>
            <a:ext cx="4873336" cy="2608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212728"/>
            <a:ext cx="24384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u="sng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কুলি-মজুর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নজরু্ল ইসলাম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6019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যে দধীচিদের হাড় দিয়ে ঐ বাষ্প – শকট চলে,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বেতন দিয়াছ?- চুপ রও যত মিথ্যাবাদীর দল!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বল!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00400"/>
            <a:ext cx="3807012" cy="3220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1050" y="166048"/>
            <a:ext cx="8839200" cy="6553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3672260"/>
            <a:ext cx="686045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রাজপথে তব চলিছে মোটর, সাগরে জাহাজ চলে,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রেলপথে চলে বাষ্প-শকট, দেশ ছেয়ে গেল কলে,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তো এসব কাহাদের দান!তোমার অট্টালিকা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 খুনে রাঙা?-</a:t>
            </a:r>
            <a:r>
              <a:rPr lang="en-US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ঠুলি খুলে দেখ,প্রতি ইটে আছে লিখা।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জান নাকো কিন্তু পথের প্রতি ধুলিকণা জানে,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 পথ ঐ জাহাজ শকট অট্টালিকার মানে!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7" y="470848"/>
            <a:ext cx="2497694" cy="2737249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20" y="497924"/>
            <a:ext cx="2623561" cy="2737249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75" y="630461"/>
            <a:ext cx="2857122" cy="2577636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75" y="526525"/>
            <a:ext cx="2962230" cy="271774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7" y="470847"/>
            <a:ext cx="2497694" cy="2737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524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25396" y="3220359"/>
            <a:ext cx="7245607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</a:t>
            </a:r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আসিতেছে শুভদিন,</a:t>
            </a:r>
          </a:p>
          <a:p>
            <a:pPr algn="just"/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দিনে দিনে বহু বাড়িয়াছে দেনা, শুধিতে হইবে ঋণ!</a:t>
            </a:r>
          </a:p>
          <a:p>
            <a:pPr algn="just"/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হাতুড়ি শাবল গাঁইতি চালায়ে ভাঙ্গিল যারা পাহাড়,</a:t>
            </a:r>
          </a:p>
          <a:p>
            <a:pPr algn="just"/>
            <a:r>
              <a:rPr lang="bn-BD" sz="2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পাহাড়-কাটা সে পথের দু-পাশে পড়িয়া যাদের হাড়,</a:t>
            </a:r>
          </a:p>
          <a:p>
            <a:pPr algn="just"/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তোমারে সেবিতে হইল যাহারা মজুর, মুটে ও কুলি,</a:t>
            </a:r>
          </a:p>
          <a:p>
            <a:pPr algn="just"/>
            <a:r>
              <a:rPr lang="bn-BD" sz="2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তোমারে বহিতে যারা পবিত্র অঙ্গে লাগাল ধূলি;</a:t>
            </a:r>
          </a:p>
          <a:p>
            <a:pPr algn="just"/>
            <a:r>
              <a:rPr lang="bn-BD" sz="2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তারাই মানুষ, তারাই দেবতা, গাহি তাহাদেরি গান,</a:t>
            </a:r>
          </a:p>
          <a:p>
            <a:pPr algn="just"/>
            <a:r>
              <a:rPr lang="bn-BD" sz="2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তাদেরি ব্যথিত বক্ষে পা ফেলে আসে নব উত্থান!</a:t>
            </a:r>
          </a:p>
          <a:p>
            <a:pPr algn="just"/>
            <a:endParaRPr lang="bn-BD" sz="2800" b="1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0"/>
          <a:stretch/>
        </p:blipFill>
        <p:spPr>
          <a:xfrm>
            <a:off x="5823505" y="398941"/>
            <a:ext cx="2512786" cy="2588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8" y="392373"/>
            <a:ext cx="2298918" cy="2588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2374"/>
            <a:ext cx="2494197" cy="2588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3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990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133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বিভিন্ন শ্রেণিপেশার মানুষের একটি তালিকা প্রণয়ন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533400"/>
            <a:ext cx="8839200" cy="6553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1" y="5105396"/>
            <a:ext cx="701040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 যুগ ধরে কুলি-মজুরের মতো লাখোকোটি শ্রমজীবী মানুষের </a:t>
            </a:r>
          </a:p>
          <a:p>
            <a:pPr algn="just"/>
            <a:r>
              <a:rPr lang="bn-BD" sz="28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গড়ে উঠেছে মানব সভ্যতা। এই শ্রমজীবি মানুষের প্রতি </a:t>
            </a:r>
          </a:p>
          <a:p>
            <a:pPr algn="just"/>
            <a:r>
              <a:rPr lang="bn-BD" sz="28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 আচরণ পরিশীলিত হওয়ার কথা কবি বলেছেন।</a:t>
            </a:r>
            <a:endParaRPr lang="en-US" sz="2800" b="1" dirty="0">
              <a:ln>
                <a:solidFill>
                  <a:srgbClr val="260000"/>
                </a:solidFill>
              </a:ln>
              <a:solidFill>
                <a:srgbClr val="26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6887192" cy="4276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55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3182" y="152400"/>
            <a:ext cx="8839200" cy="6553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4151" y="4648200"/>
            <a:ext cx="7568097" cy="18158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কুলি-মজুররা মুনি, ঋষি, রাজা, নেতার </a:t>
            </a:r>
            <a:r>
              <a:rPr lang="bn-BD" sz="2800" b="1" dirty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চেয়েও </a:t>
            </a:r>
            <a:r>
              <a:rPr lang="bn-BD" sz="28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শ্রদ্ধা </a:t>
            </a:r>
          </a:p>
          <a:p>
            <a:pPr algn="just"/>
            <a:r>
              <a:rPr lang="bn-BD" sz="28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2800" b="1" dirty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সন্মান পাওয়ার </a:t>
            </a:r>
            <a:r>
              <a:rPr lang="bn-BD" sz="28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যোগ্য। অথচ </a:t>
            </a:r>
            <a:r>
              <a:rPr lang="bn-BD" sz="2800" b="1" dirty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শ্রেণির হৃদয়হীন </a:t>
            </a:r>
            <a:r>
              <a:rPr lang="bn-BD" sz="28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স্বার্থান্ধ </a:t>
            </a:r>
          </a:p>
          <a:p>
            <a:pPr algn="just"/>
            <a:r>
              <a:rPr lang="bn-BD" sz="28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 </a:t>
            </a:r>
            <a:r>
              <a:rPr lang="bn-BD" sz="2800" b="1" dirty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মানুষ হিসাবে গণ্য করতেও নারাজ।</a:t>
            </a:r>
            <a:endParaRPr lang="en-US" sz="2800" b="1" dirty="0">
              <a:ln>
                <a:solidFill>
                  <a:srgbClr val="260000"/>
                </a:solidFill>
              </a:ln>
              <a:solidFill>
                <a:srgbClr val="26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b="1" dirty="0">
              <a:ln>
                <a:solidFill>
                  <a:srgbClr val="260000"/>
                </a:solidFill>
              </a:ln>
              <a:solidFill>
                <a:srgbClr val="26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9" y="436418"/>
            <a:ext cx="3749413" cy="3983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1" y="436418"/>
            <a:ext cx="3770195" cy="3983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3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800600"/>
            <a:ext cx="7391400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মানবতাবাদী কবি কাজী নজরুল ইসলাম অবহেলিত শ্রেণির পেশার মানুষের প্রতি শ্রদ্ধাবোধ ও ন্যায্য মজুরী মিটিয়ে দেওয়ার কথা বলেছেন।</a:t>
            </a:r>
          </a:p>
        </p:txBody>
      </p:sp>
      <p:pic>
        <p:nvPicPr>
          <p:cNvPr id="4" name="Picture 3" descr="Successful-Cyberbegging-Stor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532962"/>
            <a:ext cx="3581400" cy="4043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2962"/>
            <a:ext cx="3733800" cy="4043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2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7620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"/>
            <a:ext cx="2245596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 Diagonal Corner Rectangle 7"/>
          <p:cNvSpPr/>
          <p:nvPr/>
        </p:nvSpPr>
        <p:spPr>
          <a:xfrm>
            <a:off x="5163402" y="2933700"/>
            <a:ext cx="3599597" cy="19812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পত্র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৪০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143000" y="3048000"/>
            <a:ext cx="3352800" cy="17526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শারমিন ফেরদৌসীক কম্পিউটারশারমিন ফেরদৌসী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সহঃ শিক্ষক কম্পি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sss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উটার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016359"/>
            <a:ext cx="3353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শারমিন ফেরদৌসী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রাউৎকোনা ফাজিল মাদ্রাসা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কাপাসিয়া, গাজীপুর।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572000"/>
            <a:ext cx="80010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শ্রমিকদের অক্লান্ত শ্রম ও ঘামে চলছে মোটর, জাহাজ, রেলগাড়ি এবং গড়ে উঠেছে দালানকোঠা, কলকারখানা ইত্যাদি।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3" y="874350"/>
            <a:ext cx="2654299" cy="318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18" y="863329"/>
            <a:ext cx="2716645" cy="3203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8" y="902058"/>
            <a:ext cx="2743200" cy="3181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80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776538"/>
            <a:ext cx="2438400" cy="70788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701636"/>
            <a:ext cx="80772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‘সমাজের সার্বিক উন্নয়নে অবহেলিত শ্রেণির মানুষের অবদান সবচেয়ে বেশি’-বিষয়টি দলে আলোচনা করে পাঁচটি বাক্য লেখ।</a:t>
            </a:r>
          </a:p>
        </p:txBody>
      </p:sp>
    </p:spTree>
    <p:extLst>
      <p:ext uri="{BB962C8B-B14F-4D97-AF65-F5344CB8AC3E}">
        <p14:creationId xmlns:p14="http://schemas.microsoft.com/office/powerpoint/2010/main" val="275435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4304" y="152400"/>
            <a:ext cx="1571171" cy="769441"/>
          </a:xfrm>
          <a:prstGeom prst="rect">
            <a:avLst/>
          </a:prstGeom>
          <a:solidFill>
            <a:srgbClr val="CFAFE7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62598" y="404770"/>
            <a:ext cx="2683329" cy="4463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5114" y="2322622"/>
            <a:ext cx="26815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বিশ্ব কবি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5114" y="3088034"/>
            <a:ext cx="2696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পল্লী কবি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0600" y="1117623"/>
            <a:ext cx="740591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১।বাংলার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জনমনে কাজী নজরুল কী হিসেবে নন্দিত হয়েছেন?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5400" y="2320498"/>
            <a:ext cx="3269341" cy="648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বিদ্রোহীকবি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28146" y="3059889"/>
            <a:ext cx="32683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চারণ কবি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5114" y="3779286"/>
            <a:ext cx="738414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২“কুলি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মজুর” কবিতাটি কোন কাব্য গ্রন্থের অন্তর্গত?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05114" y="4533655"/>
            <a:ext cx="2696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(ক)সাম্যবাদী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88866" y="4477727"/>
            <a:ext cx="33076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(খ)অগ্নিবীণা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05114" y="5283276"/>
            <a:ext cx="2696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সর্বহারা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80905" y="5173241"/>
            <a:ext cx="33183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(ঘ)বিষের বাঁশী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alf Frame 1"/>
          <p:cNvSpPr/>
          <p:nvPr/>
        </p:nvSpPr>
        <p:spPr>
          <a:xfrm rot="12200671">
            <a:off x="4816459" y="2332754"/>
            <a:ext cx="383287" cy="70833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2200671">
            <a:off x="1148149" y="4411702"/>
            <a:ext cx="383287" cy="708332"/>
          </a:xfrm>
          <a:prstGeom prst="halfFrame">
            <a:avLst>
              <a:gd name="adj1" fmla="val 0"/>
              <a:gd name="adj2" fmla="val 19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7848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বাষ্পশকট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পথে চলে?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378254"/>
            <a:ext cx="2743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(ক)রেলপথে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3806" y="1306603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আকাশ পথে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2221" y="2133600"/>
            <a:ext cx="2743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নদীপথে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3806" y="2022310"/>
            <a:ext cx="29217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স্থল পথে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221" y="2895600"/>
            <a:ext cx="7787185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221" y="2946776"/>
            <a:ext cx="782357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৪।কাজী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 ইসলামের মতে কোনটিতে দেশ ছেয়ে গেল?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42" y="4300010"/>
            <a:ext cx="2743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(ক)মোটরে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8840" y="4300009"/>
            <a:ext cx="30531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(খ)জাহাজে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42" y="5323547"/>
            <a:ext cx="27181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(গ)কলে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6288" y="5231301"/>
            <a:ext cx="305311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ঘ)রেলগাড়ীতে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 rot="13259561">
            <a:off x="527505" y="987893"/>
            <a:ext cx="381000" cy="82143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3259561">
            <a:off x="679905" y="5144662"/>
            <a:ext cx="381000" cy="82143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391" y="1446609"/>
            <a:ext cx="49613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98" y="1141685"/>
            <a:ext cx="6933009" cy="4650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6948" y="2636044"/>
            <a:ext cx="184308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9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495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95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35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84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2" y="931920"/>
            <a:ext cx="3505200" cy="2192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2" y="3124200"/>
            <a:ext cx="3505200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89858" y="272884"/>
            <a:ext cx="5510645" cy="584775"/>
          </a:xfrm>
          <a:prstGeom prst="rect">
            <a:avLst/>
          </a:prstGeom>
          <a:noFill/>
          <a:ln>
            <a:solidFill>
              <a:srgbClr val="0C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মানুষগুলো কোন শ্রেণির পেশাজীবি?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710" y="5874480"/>
            <a:ext cx="4038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অবহেলিত শ্রেণির পেশাজীবি।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9982" y="258158"/>
            <a:ext cx="66294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অবহেলিত শ্রেণির পেশাজীবিদের কী বলা হয়?</a:t>
            </a:r>
            <a:endParaRPr lang="en-US" sz="3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3080" y="5362886"/>
            <a:ext cx="31242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u="sng" dirty="0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 বা কুলি-মজুর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82" y="978141"/>
            <a:ext cx="3505200" cy="2068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56" y="927600"/>
            <a:ext cx="3425586" cy="2127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82" y="3089886"/>
            <a:ext cx="3478318" cy="22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9144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u="sng" dirty="0">
                <a:latin typeface="NikoshBAN" pitchFamily="2" charset="0"/>
                <a:cs typeface="NikoshBAN" pitchFamily="2" charset="0"/>
              </a:rPr>
              <a:t>কুলি মজুর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2355" y="1708092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57090"/>
            <a:ext cx="5791200" cy="36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764" y="1600200"/>
            <a:ext cx="71525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কুলি - মজুর কি বলতে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আধুনিক সভ্যতা নির্মাণে শ্রমজীবীর অবদান ব্যাখ্যা করতে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কবি সম্পর্কে ব্যাখ্যা করতে পারবে।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046328" y="2514600"/>
            <a:ext cx="543636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046328" y="3124200"/>
            <a:ext cx="543636" cy="33804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60946" y="4305839"/>
            <a:ext cx="543636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9434" y="152400"/>
            <a:ext cx="9024565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8336" y="5269086"/>
            <a:ext cx="2194180" cy="13495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2811500" y="5204117"/>
            <a:ext cx="10114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মৃত্যু-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9441" y="5462439"/>
            <a:ext cx="241322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১৯৭৬ সালের ২৯শে আগস্ট ঢাকায় মৃত্যুবরণ করেন। </a:t>
            </a:r>
            <a:endParaRPr lang="en-US" sz="2400" dirty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18" y="2446934"/>
            <a:ext cx="1523676" cy="1980250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3956872" y="3832314"/>
            <a:ext cx="1948231" cy="135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ounded Rectangle 11"/>
          <p:cNvSpPr/>
          <p:nvPr/>
        </p:nvSpPr>
        <p:spPr>
          <a:xfrm>
            <a:off x="209776" y="2234059"/>
            <a:ext cx="1983509" cy="14696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574323" y="2234059"/>
            <a:ext cx="1367577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বিদ্রোহী কবি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517" y="2571884"/>
            <a:ext cx="203676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পরাধীনতা, অন্যায়, অবিচার ও শোষণের বিরুদ্ধে প্রতিবাদ করায়</a:t>
            </a:r>
            <a:endParaRPr lang="en-US" sz="2000" dirty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9776" y="3793668"/>
            <a:ext cx="1983509" cy="14696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758352" y="3793668"/>
            <a:ext cx="110419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নাগরিকত্ব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518" y="4185323"/>
            <a:ext cx="203676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১৯৭২ সালে কবিকে ঢাকায় নাগরিকত্ব প্রদান করা হয়।</a:t>
            </a:r>
            <a:endParaRPr lang="en-US" sz="2000" dirty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11179" y="159788"/>
            <a:ext cx="2934697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000" b="1" cap="none" spc="0" dirty="0">
              <a:ln w="11430">
                <a:solidFill>
                  <a:srgbClr val="7030A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94405" y="885431"/>
            <a:ext cx="2083301" cy="139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/>
          <p:cNvSpPr/>
          <p:nvPr/>
        </p:nvSpPr>
        <p:spPr>
          <a:xfrm>
            <a:off x="2855607" y="867674"/>
            <a:ext cx="1160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000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জন্ম</a:t>
            </a:r>
            <a:endParaRPr lang="en-US" sz="2000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0939" y="1267784"/>
            <a:ext cx="203676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১৮৯৯ খ্রিষ্টাব্দের ২৪শে মে বর্ধমান জেলার আসানসোল মহকুমায়</a:t>
            </a:r>
            <a:endParaRPr lang="en-US" sz="20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11807" y="2396986"/>
            <a:ext cx="1938370" cy="13294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/>
          <p:cNvSpPr/>
          <p:nvPr/>
        </p:nvSpPr>
        <p:spPr>
          <a:xfrm>
            <a:off x="4335249" y="2394433"/>
            <a:ext cx="13280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যুদ্ধ-</a:t>
            </a:r>
            <a:endParaRPr lang="en-US" sz="2000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6872" y="2647911"/>
            <a:ext cx="203676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প্রথম মহাযুদ্ধ শুরু হলে তিনি বাঙালি পল্টনে যোগদান করেন।</a:t>
            </a:r>
            <a:endParaRPr lang="en-US" sz="2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52516" y="3847879"/>
            <a:ext cx="13688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আত্মনিয়োগ-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63770" y="4298193"/>
            <a:ext cx="203676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কলকাতায় সাহিত্যচর্চায় আত্মনিয়োগ করেন।</a:t>
            </a:r>
            <a:endParaRPr lang="en-US" sz="2000" dirty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52635" y="2634169"/>
            <a:ext cx="1447800" cy="1720416"/>
          </a:xfrm>
          <a:prstGeom prst="ellipse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রচনাবলী</a:t>
            </a:r>
            <a:endParaRPr lang="en-GB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42" y="707105"/>
            <a:ext cx="1310986" cy="1739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37" y="2634169"/>
            <a:ext cx="1244601" cy="1720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97" y="4519887"/>
            <a:ext cx="1325682" cy="1808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97" y="715150"/>
            <a:ext cx="1289383" cy="173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30" y="4511267"/>
            <a:ext cx="1351893" cy="1825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99318" y="4427184"/>
            <a:ext cx="1564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391" y="152400"/>
            <a:ext cx="8839200" cy="6553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73582" y="533400"/>
            <a:ext cx="2112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1353234"/>
            <a:ext cx="6858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কুলি মজুর কাদের বলা হয়?</a:t>
            </a:r>
            <a:endParaRPr lang="en-US" sz="3600" b="1" dirty="0">
              <a:ln w="11430">
                <a:solidFill>
                  <a:srgbClr val="18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48" y="2133600"/>
            <a:ext cx="2358304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600200" y="48006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কার ছবি?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9144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295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833</Words>
  <Application>Microsoft Office PowerPoint</Application>
  <PresentationFormat>On-screen Show (4:3)</PresentationFormat>
  <Paragraphs>132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 Point</dc:creator>
  <cp:lastModifiedBy>Tech Point</cp:lastModifiedBy>
  <cp:revision>62</cp:revision>
  <dcterms:created xsi:type="dcterms:W3CDTF">2006-08-16T00:00:00Z</dcterms:created>
  <dcterms:modified xsi:type="dcterms:W3CDTF">2019-06-27T09:19:37Z</dcterms:modified>
</cp:coreProperties>
</file>