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9" r:id="rId2"/>
    <p:sldId id="258" r:id="rId3"/>
    <p:sldId id="259" r:id="rId4"/>
    <p:sldId id="291" r:id="rId5"/>
    <p:sldId id="285" r:id="rId6"/>
    <p:sldId id="261" r:id="rId7"/>
    <p:sldId id="292" r:id="rId8"/>
    <p:sldId id="287" r:id="rId9"/>
    <p:sldId id="288" r:id="rId10"/>
    <p:sldId id="286" r:id="rId11"/>
    <p:sldId id="293" r:id="rId12"/>
    <p:sldId id="294" r:id="rId13"/>
    <p:sldId id="295" r:id="rId14"/>
    <p:sldId id="296" r:id="rId15"/>
    <p:sldId id="297" r:id="rId16"/>
    <p:sldId id="280" r:id="rId17"/>
    <p:sldId id="282" r:id="rId18"/>
    <p:sldId id="283" r:id="rId19"/>
    <p:sldId id="2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A6149-EC67-48B1-BDC3-3A3A272E2CC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954D5-A8E4-4F19-B6FA-20E107B8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0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4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314"/>
            </a:avLst>
          </a:prstGeom>
          <a:solidFill>
            <a:srgbClr val="33996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371054" y="6477000"/>
            <a:ext cx="7301266" cy="2808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Md.Harun Ar Rashid, Assistant Teacher (ict) Jot Ataulla</a:t>
            </a:r>
            <a:r>
              <a:rPr lang="en-US" sz="1300" b="1" baseline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Dakhil Madrasah, Gopalpur,Tangail.</a:t>
            </a:r>
            <a:endParaRPr lang="en-US" sz="13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9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9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6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7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5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0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0105-8813-4ED2-929E-3BEE9919B3D6}" type="datetimeFigureOut">
              <a:rPr lang="en-US" smtClean="0"/>
              <a:t>02/04/20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11C59-EB17-4BE9-905C-DD5C9E4A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3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7848"/>
            <a:ext cx="10668000" cy="58305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Rectangle 2"/>
          <p:cNvSpPr/>
          <p:nvPr/>
        </p:nvSpPr>
        <p:spPr>
          <a:xfrm>
            <a:off x="947381" y="494048"/>
            <a:ext cx="1024585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000" b="1" spc="50" dirty="0">
                <a:ln w="11430"/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আজকের ক্লাসে সবাইকে স্বাগত</a:t>
            </a:r>
            <a:endParaRPr lang="en-US" sz="6000" b="1" spc="50" dirty="0">
              <a:ln w="11430"/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1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/>
        </p:nvSpPr>
        <p:spPr bwMode="auto">
          <a:xfrm>
            <a:off x="1995267" y="40791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কর্তৃ কারক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Content Placeholder 4" descr="Reading Book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71" y="1879511"/>
            <a:ext cx="3081337" cy="2063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3"/>
          <p:cNvSpPr>
            <a:spLocks noGrp="1"/>
          </p:cNvSpPr>
          <p:nvPr/>
        </p:nvSpPr>
        <p:spPr bwMode="auto">
          <a:xfrm>
            <a:off x="7022400" y="1680280"/>
            <a:ext cx="452862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ছাত্ররা </a:t>
            </a:r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পড়ছে।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কারা বই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পড়ছে?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ছাত্ররা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কে বা কারা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দ্বারা প্রশ্ন করে যে উত্তর পাওয়া যায় তাই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কর্তৃকারক।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63073" y="4464637"/>
            <a:ext cx="6270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বিশেষ্য বা সর্বনাম পদ ক্রিয়া সম্পাদন করে তাকে কর্তৃকারক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51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4615377" y="503237"/>
            <a:ext cx="350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bn-BD" smtClean="0">
                <a:latin typeface="NikoshBAN" pitchFamily="2" charset="0"/>
                <a:cs typeface="NikoshBAN" pitchFamily="2" charset="0"/>
              </a:rPr>
              <a:t>কর্ম কারক</a:t>
            </a:r>
            <a:endParaRPr lang="en-US" smtClean="0"/>
          </a:p>
        </p:txBody>
      </p:sp>
      <p:pic>
        <p:nvPicPr>
          <p:cNvPr id="3" name="Content Placeholder 4" descr="Reading Book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485" y="2150012"/>
            <a:ext cx="3652838" cy="2446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/>
        </p:nvSpPr>
        <p:spPr bwMode="auto">
          <a:xfrm>
            <a:off x="6672777" y="1828799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ছাত্ররা </a:t>
            </a:r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পড়ছে।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প্রশ্নঃ কী পড়ছে?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উত্তরঃ বই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‘কী’ দ্বারা প্রশ্ন করে যে উত্তর পাওয়া যায় তাই হচ্ছে---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30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3730288" y="632619"/>
            <a:ext cx="45720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করণ কারক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4" descr="cricket.jpg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985" y="2257120"/>
            <a:ext cx="3163077" cy="21179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/>
        </p:nvSpPr>
        <p:spPr bwMode="auto">
          <a:xfrm>
            <a:off x="6282988" y="1500981"/>
            <a:ext cx="540726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ছেলেরা </a:t>
            </a:r>
            <a:r>
              <a:rPr lang="bn-BD" u="sng" dirty="0" smtClean="0">
                <a:latin typeface="NikoshBAN" pitchFamily="2" charset="0"/>
                <a:cs typeface="NikoshBAN" pitchFamily="2" charset="0"/>
              </a:rPr>
              <a:t>ক্রিকেট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খেলছে।</a:t>
            </a:r>
          </a:p>
          <a:p>
            <a:pPr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প্রশ্নঃ ছেলেরা কী খেলছে?</a:t>
            </a:r>
          </a:p>
          <a:p>
            <a:pPr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উত্তরঃ ক্রিকেট।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 খেলা খেলতে কোন উপকরণ ব্যবহার হয়েছে কী?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আবার এ খেলায় মানুষের নিয়ম আছে কী?</a:t>
            </a:r>
          </a:p>
          <a:p>
            <a:pPr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যদি প্রশ্ন দুটির উত্তর ‘হ্যাঁ’ হয় তাহলে চিহ্নিত শব্দটি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করণ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68341" y="4765686"/>
            <a:ext cx="51323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‘কীসের দ্বারা’ প্রশ্ন করে যে উত্তর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পাওয়া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যায় তাই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করণ কারক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63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86780" y="349250"/>
            <a:ext cx="2971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সম্প্রদান কারক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ro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126" y="1371599"/>
            <a:ext cx="3517900" cy="23508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bridegroo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243" y="1371599"/>
            <a:ext cx="3505200" cy="23508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11332" y="3977480"/>
            <a:ext cx="4800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4400" u="sng" dirty="0">
                <a:latin typeface="NikoshBAN" pitchFamily="2" charset="0"/>
                <a:cs typeface="NikoshBAN" pitchFamily="2" charset="0"/>
              </a:rPr>
              <a:t>সৎপাত্রে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কন্যা দান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11332" y="4828333"/>
            <a:ext cx="6400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প্রশ্নঃ কাকে দান কর?</a:t>
            </a:r>
          </a:p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উত্তরঃ সৎপাত্রে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881779" y="3974864"/>
            <a:ext cx="733798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‘কাকে’ /‘কারে’ দ্বারা প্রশ্ন করে যে উত্তর পাওয়া যায় তাই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সম্প্রদান কারক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স্বত্ত্ব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ত্যাগ স্বীকার করা বুঝালে হবে---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9935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lk Mac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0" y="658906"/>
            <a:ext cx="2387600" cy="200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Dairy-products milkto but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658906"/>
            <a:ext cx="2667000" cy="213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619500" y="2932906"/>
            <a:ext cx="4953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4400" u="sng" dirty="0">
                <a:latin typeface="NikoshBAN" pitchFamily="2" charset="0"/>
                <a:cs typeface="NikoshBAN" pitchFamily="2" charset="0"/>
              </a:rPr>
              <a:t>দুধ থেকে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মাখন হয়।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619500" y="3885673"/>
            <a:ext cx="6477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প্রশ্নঃ কোথা হতে মাখন হয়?</a:t>
            </a:r>
          </a:p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উত্তরঃ দুধ হতে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664758" y="3292179"/>
            <a:ext cx="657337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‘কোথা হতে’ দ্বারা প্রশ্ন করে যে উত্তর পাওয়া যায় তাই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অপাদান কারক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50035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4457700" y="3967443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4000" u="sng" dirty="0">
                <a:latin typeface="NikoshBAN" pitchFamily="2" charset="0"/>
                <a:cs typeface="NikoshBAN" pitchFamily="2" charset="0"/>
              </a:rPr>
              <a:t>বসন্তকালে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কোকিল ডাকে।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076700" y="4805643"/>
            <a:ext cx="5410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4000" dirty="0">
                <a:latin typeface="NikoshBAN" pitchFamily="2" charset="0"/>
                <a:cs typeface="NikoshBAN" pitchFamily="2" charset="0"/>
              </a:rPr>
              <a:t>প্রশ্নঃ কোন কালে কোকিল ডাকে?</a:t>
            </a:r>
          </a:p>
          <a:p>
            <a:pPr eaLnBrk="1" hangingPunct="1"/>
            <a:r>
              <a:rPr lang="bn-BD" sz="4000" dirty="0">
                <a:latin typeface="NikoshBAN" pitchFamily="2" charset="0"/>
                <a:cs typeface="NikoshBAN" pitchFamily="2" charset="0"/>
              </a:rPr>
              <a:t>উত্তরঃ  বসন্তকালে।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uckoo-young-bird-xxx2z8h0086m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690843"/>
            <a:ext cx="4000500" cy="26717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801471" y="4103928"/>
            <a:ext cx="73152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 ‘কখন/ কোথায়’ দ্বারা প্রশ্ন করে যে উত্তর পাওয়া যায় তাই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অধিকরণ কারক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90858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92" y="1283693"/>
            <a:ext cx="2189108" cy="1638300"/>
          </a:xfrm>
          <a:prstGeom prst="rect">
            <a:avLst/>
          </a:prstGeom>
          <a:ln w="158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4" name="Rectangle 3"/>
          <p:cNvSpPr/>
          <p:nvPr/>
        </p:nvSpPr>
        <p:spPr>
          <a:xfrm>
            <a:off x="1956325" y="3155579"/>
            <a:ext cx="8783392" cy="2868704"/>
          </a:xfrm>
          <a:prstGeom prst="rect">
            <a:avLst/>
          </a:prstGeom>
          <a:ln w="1270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১। কারক নির্ণয় করঃ</a:t>
            </a:r>
          </a:p>
          <a:p>
            <a:pPr>
              <a:defRPr/>
            </a:pPr>
            <a:r>
              <a:rPr lang="bn-BD" sz="3200" u="sng" dirty="0">
                <a:latin typeface="NikoshBAN" pitchFamily="2" charset="0"/>
                <a:cs typeface="NikoshBAN" pitchFamily="2" charset="0"/>
              </a:rPr>
              <a:t>জনাব 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মসলিম উদ্দিন </a:t>
            </a:r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নিজ </a:t>
            </a:r>
            <a:r>
              <a:rPr lang="bn-BD" sz="3200" u="sng" dirty="0">
                <a:latin typeface="NikoshBAN" pitchFamily="2" charset="0"/>
                <a:cs typeface="NikoshBAN" pitchFamily="2" charset="0"/>
              </a:rPr>
              <a:t>বাড়ি থেকে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u="sng" dirty="0">
                <a:latin typeface="NikoshBAN" pitchFamily="2" charset="0"/>
                <a:cs typeface="NikoshBAN" pitchFamily="2" charset="0"/>
              </a:rPr>
              <a:t>প্রতিদিন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u="sng" dirty="0">
                <a:latin typeface="NikoshBAN" pitchFamily="2" charset="0"/>
                <a:cs typeface="NikoshBAN" pitchFamily="2" charset="0"/>
              </a:rPr>
              <a:t>গরিব মানুষদেরকে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u="sng" dirty="0">
                <a:latin typeface="NikoshBAN" pitchFamily="2" charset="0"/>
                <a:cs typeface="NikoshBAN" pitchFamily="2" charset="0"/>
              </a:rPr>
              <a:t>নিজ হাতে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u="sng" dirty="0">
                <a:latin typeface="NikoshBAN" pitchFamily="2" charset="0"/>
                <a:cs typeface="NikoshBAN" pitchFamily="2" charset="0"/>
              </a:rPr>
              <a:t>চাল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দান করতেন।</a:t>
            </a:r>
          </a:p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২। কর্ম কারক ও সম্প্রদান কারকের মধ্যে পার্থক্য ণির্ণয় করে দুটি করে উদাহরণ দাও।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4378819" y="514252"/>
            <a:ext cx="3528544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1116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0012" y="2024419"/>
            <a:ext cx="8835466" cy="1938992"/>
          </a:xfrm>
          <a:prstGeom prst="rect">
            <a:avLst/>
          </a:prstGeom>
          <a:noFill/>
          <a:ln w="158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 কারক কাকে বলে?</a:t>
            </a:r>
          </a:p>
          <a:p>
            <a:pPr>
              <a:buFont typeface="Arial" charset="0"/>
              <a:buChar char="•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u="sng" dirty="0">
                <a:latin typeface="NikoshBAN" pitchFamily="2" charset="0"/>
                <a:cs typeface="NikoshBAN" pitchFamily="2" charset="0"/>
              </a:rPr>
              <a:t>সুন্দরবনে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বাঘ আছে। সুন্দরবনে কোন কারক? </a:t>
            </a:r>
          </a:p>
          <a:p>
            <a:pPr>
              <a:buFont typeface="Arial" charset="0"/>
              <a:buChar char="•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  সম্বন্ধ পদ ও সম্বোধন পদ কারক নয় কেন?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4342954" y="525775"/>
            <a:ext cx="3528544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4206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602" y="1581197"/>
            <a:ext cx="2476500" cy="2167921"/>
          </a:xfrm>
          <a:prstGeom prst="roundRect">
            <a:avLst>
              <a:gd name="adj" fmla="val 16667"/>
            </a:avLst>
          </a:prstGeom>
          <a:ln w="1587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softRound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97541" y="4168589"/>
            <a:ext cx="11147612" cy="887506"/>
          </a:xfrm>
          <a:prstGeom prst="rect">
            <a:avLst/>
          </a:prstGeom>
          <a:ln w="15875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 লিখে সকল কারকের একটি করে উদাহরণ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 নিয়ে আসবে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4342954" y="496287"/>
            <a:ext cx="3528544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1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380308"/>
            <a:ext cx="5486400" cy="4800600"/>
          </a:xfrm>
          <a:prstGeom prst="ellipse">
            <a:avLst/>
          </a:prstGeom>
          <a:ln w="31750" cap="rnd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6"/>
          <p:cNvSpPr txBox="1"/>
          <p:nvPr/>
        </p:nvSpPr>
        <p:spPr>
          <a:xfrm>
            <a:off x="2438400" y="381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মত সবাইকে 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292993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624531" y="4405169"/>
            <a:ext cx="2815939" cy="406400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A6F1E15F-5DE5-49A6-8072-4CCF652C8778}"/>
              </a:ext>
            </a:extLst>
          </p:cNvPr>
          <p:cNvSpPr txBox="1"/>
          <p:nvPr/>
        </p:nvSpPr>
        <p:spPr>
          <a:xfrm>
            <a:off x="4724326" y="537884"/>
            <a:ext cx="2534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387048" y="2669202"/>
            <a:ext cx="3200400" cy="2923878"/>
            <a:chOff x="6444101" y="2288369"/>
            <a:chExt cx="3200400" cy="3198031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3000" contrast="-3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101" y="2288369"/>
              <a:ext cx="3200400" cy="319803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6553200" y="2860119"/>
              <a:ext cx="2819400" cy="2289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শ্রেণি: 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বিষয়: বাংলা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২য় 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পত্র </a:t>
              </a:r>
            </a:p>
            <a:p>
              <a:pPr algn="ctr"/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সময়: 50 মিনিট</a:t>
              </a:r>
            </a:p>
            <a:p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তারিখ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: 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০০.০২.২০২০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5120" y="1307325"/>
            <a:ext cx="5567918" cy="4709497"/>
            <a:chOff x="325120" y="1307325"/>
            <a:chExt cx="5567918" cy="470949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592CEBA-9F31-4111-BD7D-27DB35669FAB}"/>
                </a:ext>
              </a:extLst>
            </p:cNvPr>
            <p:cNvSpPr/>
            <p:nvPr/>
          </p:nvSpPr>
          <p:spPr>
            <a:xfrm>
              <a:off x="325120" y="3400721"/>
              <a:ext cx="5567918" cy="2616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 হারুন অর রশিদ</a:t>
              </a:r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রি </a:t>
              </a:r>
              <a:r>
                <a:rPr lang="bn-IN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(আইসিটি)</a:t>
              </a:r>
            </a:p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জোত আতাউল্যা দাখিল মাদ্রাসা</a:t>
              </a:r>
              <a:endPara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গোপালপুর</a:t>
              </a:r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টাংগাইল।</a:t>
              </a:r>
              <a:endPara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মোবাইল: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০১৭১৬৬৭৮৯৬৬</a:t>
              </a:r>
              <a:endPara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E-mail</a:t>
              </a:r>
              <a:r>
                <a:rPr lang="en-US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harun.helal1981@gmail.com</a:t>
              </a:r>
              <a:endPara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4222" y="1307325"/>
              <a:ext cx="1845005" cy="1973380"/>
            </a:xfrm>
            <a:prstGeom prst="roundRect">
              <a:avLst>
                <a:gd name="adj" fmla="val 16667"/>
              </a:avLst>
            </a:prstGeom>
            <a:ln w="34925">
              <a:solidFill>
                <a:schemeClr val="accent6">
                  <a:lumMod val="50000"/>
                </a:schemeClr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softRound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453730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7114" y="333481"/>
            <a:ext cx="6270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 Placeholder 3"/>
          <p:cNvSpPr>
            <a:spLocks noGrp="1"/>
          </p:cNvSpPr>
          <p:nvPr/>
        </p:nvSpPr>
        <p:spPr bwMode="auto">
          <a:xfrm>
            <a:off x="1625237" y="5111911"/>
            <a:ext cx="891104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জনাব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মসলিম উদ্দিন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নিজস্ব তহবিল থেকে প্রতিদিন গরিব মানুষদেরকে নিজ হাতে চাল বিতরণ করতেন।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145" y="1041367"/>
            <a:ext cx="7217229" cy="3870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342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0713" y="561703"/>
            <a:ext cx="2759529" cy="567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মসলিম উদ্দিন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44740" y="561703"/>
            <a:ext cx="2652849" cy="567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 বিতরণ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 rot="2972471">
            <a:off x="2954436" y="1679514"/>
            <a:ext cx="2687890" cy="1325185"/>
          </a:xfrm>
          <a:prstGeom prst="rightArrow">
            <a:avLst>
              <a:gd name="adj1" fmla="val 41264"/>
              <a:gd name="adj2" fmla="val 441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 পদ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9258215" flipH="1">
            <a:off x="6483156" y="1744512"/>
            <a:ext cx="2871428" cy="1025945"/>
          </a:xfrm>
          <a:prstGeom prst="rightArrow">
            <a:avLst>
              <a:gd name="adj1" fmla="val 49522"/>
              <a:gd name="adj2" fmla="val 640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ক্রিয়া পদ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133339" y="3043647"/>
            <a:ext cx="1981200" cy="1672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4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893751" y="5070066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977763" y="5446121"/>
            <a:ext cx="2286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61814" y="5221426"/>
            <a:ext cx="8235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যদি ক্রিয়া পদের  সাথে নাম পদের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থাকে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তবেই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তাকে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কী বলে?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20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2" grpId="1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03" y="1030961"/>
            <a:ext cx="540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05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F8E02A4-19AA-491A-8B8E-198490D326B3}"/>
              </a:ext>
            </a:extLst>
          </p:cNvPr>
          <p:cNvSpPr/>
          <p:nvPr/>
        </p:nvSpPr>
        <p:spPr>
          <a:xfrm>
            <a:off x="5314727" y="468823"/>
            <a:ext cx="2103461" cy="9233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08008" y="1982996"/>
            <a:ext cx="6362679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sz="36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 এই </a:t>
            </a:r>
            <a:r>
              <a:rPr lang="en-US" sz="36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en-US" sz="36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…</a:t>
            </a:r>
            <a:endParaRPr lang="en-US" sz="3600" b="1" dirty="0">
              <a:solidFill>
                <a:srgbClr val="0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9293" y="3001283"/>
            <a:ext cx="10142806" cy="2062103"/>
          </a:xfrm>
          <a:prstGeom prst="rect">
            <a:avLst/>
          </a:prstGeom>
          <a:noFill/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কারকের সংজ্ঞা দিতে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কারকের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প্রকারভেদ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সজ্ঞাসহ উদাহরণ উল্লেখ করতে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পারবে।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ক্রিয়া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পদের সাথে নাম পদের সম্পর্ক নির্ণয়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কর্তৃ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, কর্ম, করণ, সম্প্রদান, অপাদান ও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অধিকরণকারক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নির্ণয়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68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2419643" y="1399051"/>
            <a:ext cx="862349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বাংলা ব্যাকরণে ‘কারক’ শব্দতত্ত্বে আলোচনা হয়,</a:t>
            </a:r>
          </a:p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কৃ+ণক= কারক; অর্থ ‘যা ক্রিয়া সম্পাদন করে’ হয়।</a:t>
            </a:r>
          </a:p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যদি ক্রিয়া পদের  সাথে নাম পদের সম্পর্ক  থাকে</a:t>
            </a:r>
          </a:p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তবেই কেবল তাকে  ‘কারক’ বলা যেতে পারে।</a:t>
            </a:r>
          </a:p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প্রকারভেদে  কারক হয় ছয় প্রকার,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বাংলা ব্যাকরণে লেখা আছে শুন বারবার।</a:t>
            </a:r>
          </a:p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কারক চেনার অনেক উপায় আছে,</a:t>
            </a:r>
          </a:p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এক এক করে নিয়ম বুঝলে ভয় নেই আর পিছে।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804703" y="568788"/>
            <a:ext cx="266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bn-BD" sz="4800" dirty="0">
                <a:latin typeface="NikoshBAN" pitchFamily="2" charset="0"/>
                <a:cs typeface="NikoshBAN" pitchFamily="2" charset="0"/>
              </a:rPr>
              <a:t>কারকের ছড়া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3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41979" y="1166647"/>
            <a:ext cx="2159876" cy="152925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অধিকরণ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057058" y="976689"/>
            <a:ext cx="1933947" cy="156078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641978" y="3577151"/>
            <a:ext cx="2086711" cy="165027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অপাদান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130223" y="3380546"/>
            <a:ext cx="2360938" cy="18468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369934" y="2169458"/>
            <a:ext cx="3119045" cy="213452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প্রকার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005554" y="405961"/>
            <a:ext cx="1986918" cy="135112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কর্তৃ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806655" y="4577641"/>
            <a:ext cx="2384716" cy="165560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সম্প্রদান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  </a:t>
            </a:r>
            <a:endParaRPr lang="en-A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0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 bwMode="auto">
          <a:xfrm>
            <a:off x="2247900" y="806703"/>
            <a:ext cx="7848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bn-BD" sz="5400" smtClean="0">
                <a:latin typeface="NikoshBAN" pitchFamily="2" charset="0"/>
                <a:cs typeface="NikoshBAN" pitchFamily="2" charset="0"/>
              </a:rPr>
              <a:t>কারক চেনার সহজ উপায়</a:t>
            </a:r>
            <a:endParaRPr lang="en-US" sz="540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95900" y="2970465"/>
            <a:ext cx="20574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019007" y="2702971"/>
            <a:ext cx="5334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 rot="10800000" flipV="1">
            <a:off x="4533900" y="3694365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353300" y="3732465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</p:cNvCxnSpPr>
          <p:nvPr/>
        </p:nvCxnSpPr>
        <p:spPr>
          <a:xfrm rot="16200000" flipH="1">
            <a:off x="6038850" y="4704015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4991100" y="4189665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7131050" y="4122990"/>
            <a:ext cx="517525" cy="53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19700" y="1827465"/>
            <a:ext cx="1905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কে/ কারা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72100" y="5180265"/>
            <a:ext cx="1905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91500" y="3427665"/>
            <a:ext cx="1905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95500" y="3503865"/>
            <a:ext cx="2362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কখন/কোথায়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81300" y="4723065"/>
            <a:ext cx="2362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 থেকে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05700" y="4799265"/>
            <a:ext cx="2286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কীসের দ্বারা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47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7211</TotalTime>
  <Words>552</Words>
  <Application>Microsoft Office PowerPoint</Application>
  <PresentationFormat>Widescreen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harun</dc:creator>
  <cp:lastModifiedBy>jotataullam114262@gmail.com</cp:lastModifiedBy>
  <cp:revision>264</cp:revision>
  <dcterms:created xsi:type="dcterms:W3CDTF">2020-01-01T15:21:47Z</dcterms:created>
  <dcterms:modified xsi:type="dcterms:W3CDTF">2020-02-04T15:19:24Z</dcterms:modified>
</cp:coreProperties>
</file>