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2" y="54"/>
      </p:cViewPr>
      <p:guideLst/>
    </p:cSldViewPr>
  </p:slideViewPr>
  <p:outlineViewPr>
    <p:cViewPr>
      <p:scale>
        <a:sx n="33" d="100"/>
        <a:sy n="33" d="100"/>
      </p:scale>
      <p:origin x="0" y="-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551D6-9872-4A0B-A4F2-4E16280524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DCDD7-33FE-493A-B8A7-B8B2D15296E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ইমানের মূল বিষয়</a:t>
          </a:r>
          <a:endParaRPr lang="en-US" sz="2400" b="1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C041C9AE-67C7-4B15-9EFB-485112AE2183}" type="parTrans" cxnId="{B0A260AF-A9C8-4D93-B323-25973A08B747}">
      <dgm:prSet/>
      <dgm:spPr/>
      <dgm:t>
        <a:bodyPr/>
        <a:lstStyle/>
        <a:p>
          <a:endParaRPr lang="en-US"/>
        </a:p>
      </dgm:t>
    </dgm:pt>
    <dgm:pt modelId="{6C2A6ED8-C141-4B0A-93DF-4209D31C455F}" type="sibTrans" cxnId="{B0A260AF-A9C8-4D93-B323-25973A08B747}">
      <dgm:prSet/>
      <dgm:spPr/>
      <dgm:t>
        <a:bodyPr/>
        <a:lstStyle/>
        <a:p>
          <a:endParaRPr lang="en-US"/>
        </a:p>
      </dgm:t>
    </dgm:pt>
    <dgm:pt modelId="{D3FA1270-2ADD-42E9-981F-7B4455383D8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800" b="1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আল্লাহ</a:t>
          </a:r>
          <a:endParaRPr lang="en-US" sz="2800" b="1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703503FC-2DD6-4C0C-9D1F-B43AFA00A74C}" type="parTrans" cxnId="{3DA0EA58-5392-4801-855E-3E11B03E754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400" b="1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1B47AC5A-96FD-420C-949A-B6E528B2DFB8}" type="sibTrans" cxnId="{3DA0EA58-5392-4801-855E-3E11B03E7548}">
      <dgm:prSet/>
      <dgm:spPr/>
      <dgm:t>
        <a:bodyPr/>
        <a:lstStyle/>
        <a:p>
          <a:endParaRPr lang="en-US"/>
        </a:p>
      </dgm:t>
    </dgm:pt>
    <dgm:pt modelId="{D5966868-B108-4273-A024-6D80DF1809C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তাকদির</a:t>
          </a:r>
          <a:endParaRPr lang="en-US" sz="2400" b="1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1C3B3839-B5C2-4092-BA1D-1D3F4640D437}" type="parTrans" cxnId="{3D251213-5C5C-47F4-A1E5-7263759D5D0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400" b="1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33732144-99BB-4176-A547-2D48681ACBF3}" type="sibTrans" cxnId="{3D251213-5C5C-47F4-A1E5-7263759D5D02}">
      <dgm:prSet/>
      <dgm:spPr/>
      <dgm:t>
        <a:bodyPr/>
        <a:lstStyle/>
        <a:p>
          <a:endParaRPr lang="en-US"/>
        </a:p>
      </dgm:t>
    </dgm:pt>
    <dgm:pt modelId="{B764FC98-7B2D-495B-BE39-B1F288FE850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000" b="1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মৃত্যুর পর পুনরুত্থান</a:t>
          </a:r>
          <a:endParaRPr lang="en-US" sz="2000" b="1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81CF4043-D57D-4F21-9155-CAA2CFC16F71}" type="parTrans" cxnId="{E32343E3-5F96-45D3-9A0A-67099656EA9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400" b="1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3D00D6C4-CEEC-4BB8-9F7F-5C97D8282386}" type="sibTrans" cxnId="{E32343E3-5F96-45D3-9A0A-67099656EA95}">
      <dgm:prSet/>
      <dgm:spPr/>
      <dgm:t>
        <a:bodyPr/>
        <a:lstStyle/>
        <a:p>
          <a:endParaRPr lang="en-US"/>
        </a:p>
      </dgm:t>
    </dgm:pt>
    <dgm:pt modelId="{08B4CBAB-4C9A-47C2-89B0-0A0211AFF8C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ফেরেশ্তা</a:t>
          </a:r>
          <a:endParaRPr lang="en-US" sz="2400" b="1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175BB5B4-1D01-41C2-B0D6-0D687C338397}" type="parTrans" cxnId="{FF6BA931-E0BC-4165-B4F4-6DA0E93FEAB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400" b="1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6F7EED72-BA56-4F76-B383-1C7846DB644A}" type="sibTrans" cxnId="{FF6BA931-E0BC-4165-B4F4-6DA0E93FEABB}">
      <dgm:prSet/>
      <dgm:spPr/>
      <dgm:t>
        <a:bodyPr/>
        <a:lstStyle/>
        <a:p>
          <a:endParaRPr lang="en-US"/>
        </a:p>
      </dgm:t>
    </dgm:pt>
    <dgm:pt modelId="{6D9B3516-431F-4721-A5D2-4E67E354BD5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000" b="1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আসমানি কিতাব</a:t>
          </a:r>
          <a:endParaRPr lang="en-US" sz="2000" b="1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5034B95E-E900-49CC-83B7-AC4DDD34B587}" type="parTrans" cxnId="{D295E3D2-DCED-4102-A73A-1355FBC8229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400" b="1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894C557E-395D-4A89-BCA5-BFF720FEF225}" type="sibTrans" cxnId="{D295E3D2-DCED-4102-A73A-1355FBC82299}">
      <dgm:prSet/>
      <dgm:spPr/>
      <dgm:t>
        <a:bodyPr/>
        <a:lstStyle/>
        <a:p>
          <a:endParaRPr lang="en-US"/>
        </a:p>
      </dgm:t>
    </dgm:pt>
    <dgm:pt modelId="{AC96D051-3AFA-45D6-A2D9-34DCB860154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নবি-রাসুল</a:t>
          </a:r>
          <a:endParaRPr lang="en-US" sz="2400" b="1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FB05A6EF-C1E0-445C-A9FD-74D867F658CF}" type="parTrans" cxnId="{42072E00-F71C-4738-9CD0-7400EE68810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400" b="1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001B76FC-71EE-46A5-BB4C-CCD4F1582D5E}" type="sibTrans" cxnId="{42072E00-F71C-4738-9CD0-7400EE68810B}">
      <dgm:prSet/>
      <dgm:spPr/>
      <dgm:t>
        <a:bodyPr/>
        <a:lstStyle/>
        <a:p>
          <a:endParaRPr lang="en-US"/>
        </a:p>
      </dgm:t>
    </dgm:pt>
    <dgm:pt modelId="{A02118E8-2B10-4D51-854D-B1CE5135C23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আখিরাত</a:t>
          </a:r>
          <a:endParaRPr lang="en-US" sz="2400" b="1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8CF8C023-21FE-439E-AFFB-4CD81399B68C}" type="parTrans" cxnId="{5A876233-CCF5-4430-8895-6A2684C4EBE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400" b="1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F4AA456D-B9A8-484B-9B8A-D53998FC98A1}" type="sibTrans" cxnId="{5A876233-CCF5-4430-8895-6A2684C4EBED}">
      <dgm:prSet/>
      <dgm:spPr/>
      <dgm:t>
        <a:bodyPr/>
        <a:lstStyle/>
        <a:p>
          <a:endParaRPr lang="en-US"/>
        </a:p>
      </dgm:t>
    </dgm:pt>
    <dgm:pt modelId="{481D48FB-B805-4642-8C1E-995F2FA4C73B}" type="pres">
      <dgm:prSet presAssocID="{E11551D6-9872-4A0B-A4F2-4E16280524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A644F-468F-4457-BEC6-90C61A7BBDCA}" type="pres">
      <dgm:prSet presAssocID="{3F9DCDD7-33FE-493A-B8A7-B8B2D15296EA}" presName="centerShape" presStyleLbl="node0" presStyleIdx="0" presStyleCnt="1" custScaleX="202669" custScaleY="121733" custLinFactNeighborX="-5832"/>
      <dgm:spPr/>
      <dgm:t>
        <a:bodyPr/>
        <a:lstStyle/>
        <a:p>
          <a:endParaRPr lang="en-US"/>
        </a:p>
      </dgm:t>
    </dgm:pt>
    <dgm:pt modelId="{8C94E088-6CC1-421D-9589-09628B8C851D}" type="pres">
      <dgm:prSet presAssocID="{703503FC-2DD6-4C0C-9D1F-B43AFA00A74C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0BD0A75-6DE2-4721-BB1D-FC2594D8FB4F}" type="pres">
      <dgm:prSet presAssocID="{703503FC-2DD6-4C0C-9D1F-B43AFA00A74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3630B71-EDF3-4E50-90A4-19EE37CF8D6B}" type="pres">
      <dgm:prSet presAssocID="{D3FA1270-2ADD-42E9-981F-7B4455383D8B}" presName="node" presStyleLbl="node1" presStyleIdx="0" presStyleCnt="7" custScaleX="177123" custRadScaleRad="100677" custRadScaleInc="-25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55CE1-FE8E-4591-B436-9B3EBA49C2FD}" type="pres">
      <dgm:prSet presAssocID="{175BB5B4-1D01-41C2-B0D6-0D687C338397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1F3EAAD-1CA1-4D61-B1D8-02C33BB49258}" type="pres">
      <dgm:prSet presAssocID="{175BB5B4-1D01-41C2-B0D6-0D687C33839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2174242-6E43-4AB7-864E-7616AB290326}" type="pres">
      <dgm:prSet presAssocID="{08B4CBAB-4C9A-47C2-89B0-0A0211AFF8C0}" presName="node" presStyleLbl="node1" presStyleIdx="1" presStyleCnt="7" custScaleX="178952" custScaleY="113703" custRadScaleRad="139889" custRadScaleInc="34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44AF0-8528-47E7-9048-538A722236B7}" type="pres">
      <dgm:prSet presAssocID="{5034B95E-E900-49CC-83B7-AC4DDD34B587}" presName="parTrans" presStyleLbl="sibTrans2D1" presStyleIdx="2" presStyleCnt="7"/>
      <dgm:spPr/>
      <dgm:t>
        <a:bodyPr/>
        <a:lstStyle/>
        <a:p>
          <a:endParaRPr lang="en-US"/>
        </a:p>
      </dgm:t>
    </dgm:pt>
    <dgm:pt modelId="{FA419E05-7DB6-4221-BBFE-50E40EDCC54C}" type="pres">
      <dgm:prSet presAssocID="{5034B95E-E900-49CC-83B7-AC4DDD34B58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C0E9BDA-1C26-47C6-B47F-CD7ECBCEF499}" type="pres">
      <dgm:prSet presAssocID="{6D9B3516-431F-4721-A5D2-4E67E354BD5E}" presName="node" presStyleLbl="node1" presStyleIdx="2" presStyleCnt="7" custScaleX="164862" custScaleY="120368" custRadScaleRad="147891" custRadScaleInc="-23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862D-0650-42BE-BEF4-132FBB68B787}" type="pres">
      <dgm:prSet presAssocID="{FB05A6EF-C1E0-445C-A9FD-74D867F658C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FE0044E-4480-40DA-AC44-B2BF78351A1D}" type="pres">
      <dgm:prSet presAssocID="{FB05A6EF-C1E0-445C-A9FD-74D867F658C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4B22961-F3CC-4F8D-ABD4-9C9CD9DE9A39}" type="pres">
      <dgm:prSet presAssocID="{AC96D051-3AFA-45D6-A2D9-34DCB8601545}" presName="node" presStyleLbl="node1" presStyleIdx="3" presStyleCnt="7" custScaleX="162256" custRadScaleRad="105451" custRadScaleInc="-41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A1729-ABE1-48AB-B388-86C75F0C7C67}" type="pres">
      <dgm:prSet presAssocID="{8CF8C023-21FE-439E-AFFB-4CD81399B68C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0BE546D-C19F-4B3B-B3D2-87C66463B919}" type="pres">
      <dgm:prSet presAssocID="{8CF8C023-21FE-439E-AFFB-4CD81399B68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2D84138-BD8B-493E-9B3E-B057EF5C52D9}" type="pres">
      <dgm:prSet presAssocID="{A02118E8-2B10-4D51-854D-B1CE5135C236}" presName="node" presStyleLbl="node1" presStyleIdx="4" presStyleCnt="7" custScaleX="176230" custRadScaleRad="107136" custRadScaleInc="46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9C2CE-A6F7-4BEB-A6B1-FDFCB2ABD597}" type="pres">
      <dgm:prSet presAssocID="{1C3B3839-B5C2-4092-BA1D-1D3F4640D437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32DBDB6-9BEB-4FDD-A5EF-C530A3F298D4}" type="pres">
      <dgm:prSet presAssocID="{1C3B3839-B5C2-4092-BA1D-1D3F4640D43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000E3F0-A212-46F0-B059-FFC8DA18E78A}" type="pres">
      <dgm:prSet presAssocID="{D5966868-B108-4273-A024-6D80DF1809C2}" presName="node" presStyleLbl="node1" presStyleIdx="5" presStyleCnt="7" custScaleX="163591" custScaleY="119291" custRadScaleRad="160039" custRadScaleInc="1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55187-D1DE-4AA5-92A6-06398E0E063E}" type="pres">
      <dgm:prSet presAssocID="{81CF4043-D57D-4F21-9155-CAA2CFC16F71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7A43059-746F-4081-A2D2-0E9B691A753F}" type="pres">
      <dgm:prSet presAssocID="{81CF4043-D57D-4F21-9155-CAA2CFC16F7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511C0F45-678A-4CB0-ABCC-448C46D33E42}" type="pres">
      <dgm:prSet presAssocID="{B764FC98-7B2D-495B-BE39-B1F288FE8509}" presName="node" presStyleLbl="node1" presStyleIdx="6" presStyleCnt="7" custScaleX="178871" custScaleY="111401" custRadScaleRad="147803" custRadScaleInc="-52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41A17-5857-42E6-91A8-BC843C2CE4D2}" type="presOf" srcId="{703503FC-2DD6-4C0C-9D1F-B43AFA00A74C}" destId="{8C94E088-6CC1-421D-9589-09628B8C851D}" srcOrd="0" destOrd="0" presId="urn:microsoft.com/office/officeart/2005/8/layout/radial5"/>
    <dgm:cxn modelId="{42072E00-F71C-4738-9CD0-7400EE68810B}" srcId="{3F9DCDD7-33FE-493A-B8A7-B8B2D15296EA}" destId="{AC96D051-3AFA-45D6-A2D9-34DCB8601545}" srcOrd="3" destOrd="0" parTransId="{FB05A6EF-C1E0-445C-A9FD-74D867F658CF}" sibTransId="{001B76FC-71EE-46A5-BB4C-CCD4F1582D5E}"/>
    <dgm:cxn modelId="{06395705-3E4C-4204-A213-C9E7506BF234}" type="presOf" srcId="{8CF8C023-21FE-439E-AFFB-4CD81399B68C}" destId="{30BE546D-C19F-4B3B-B3D2-87C66463B919}" srcOrd="1" destOrd="0" presId="urn:microsoft.com/office/officeart/2005/8/layout/radial5"/>
    <dgm:cxn modelId="{7D9AAAFE-FBD1-4E01-BAA8-510CF816F3DF}" type="presOf" srcId="{175BB5B4-1D01-41C2-B0D6-0D687C338397}" destId="{07B55CE1-FE8E-4591-B436-9B3EBA49C2FD}" srcOrd="0" destOrd="0" presId="urn:microsoft.com/office/officeart/2005/8/layout/radial5"/>
    <dgm:cxn modelId="{F0BFB98F-718C-4BE4-9F97-23C122CC116A}" type="presOf" srcId="{AC96D051-3AFA-45D6-A2D9-34DCB8601545}" destId="{34B22961-F3CC-4F8D-ABD4-9C9CD9DE9A39}" srcOrd="0" destOrd="0" presId="urn:microsoft.com/office/officeart/2005/8/layout/radial5"/>
    <dgm:cxn modelId="{B0A260AF-A9C8-4D93-B323-25973A08B747}" srcId="{E11551D6-9872-4A0B-A4F2-4E16280524C9}" destId="{3F9DCDD7-33FE-493A-B8A7-B8B2D15296EA}" srcOrd="0" destOrd="0" parTransId="{C041C9AE-67C7-4B15-9EFB-485112AE2183}" sibTransId="{6C2A6ED8-C141-4B0A-93DF-4209D31C455F}"/>
    <dgm:cxn modelId="{0CCBA6EC-A432-430D-BD6C-4F29B9B0BBDC}" type="presOf" srcId="{08B4CBAB-4C9A-47C2-89B0-0A0211AFF8C0}" destId="{F2174242-6E43-4AB7-864E-7616AB290326}" srcOrd="0" destOrd="0" presId="urn:microsoft.com/office/officeart/2005/8/layout/radial5"/>
    <dgm:cxn modelId="{D295E3D2-DCED-4102-A73A-1355FBC82299}" srcId="{3F9DCDD7-33FE-493A-B8A7-B8B2D15296EA}" destId="{6D9B3516-431F-4721-A5D2-4E67E354BD5E}" srcOrd="2" destOrd="0" parTransId="{5034B95E-E900-49CC-83B7-AC4DDD34B587}" sibTransId="{894C557E-395D-4A89-BCA5-BFF720FEF225}"/>
    <dgm:cxn modelId="{674B4247-0B04-4F94-B0E3-DF9D0FB07C9D}" type="presOf" srcId="{1C3B3839-B5C2-4092-BA1D-1D3F4640D437}" destId="{1C89C2CE-A6F7-4BEB-A6B1-FDFCB2ABD597}" srcOrd="0" destOrd="0" presId="urn:microsoft.com/office/officeart/2005/8/layout/radial5"/>
    <dgm:cxn modelId="{5A876233-CCF5-4430-8895-6A2684C4EBED}" srcId="{3F9DCDD7-33FE-493A-B8A7-B8B2D15296EA}" destId="{A02118E8-2B10-4D51-854D-B1CE5135C236}" srcOrd="4" destOrd="0" parTransId="{8CF8C023-21FE-439E-AFFB-4CD81399B68C}" sibTransId="{F4AA456D-B9A8-484B-9B8A-D53998FC98A1}"/>
    <dgm:cxn modelId="{442A7127-9555-4A08-B34F-5CDE6D1EE124}" type="presOf" srcId="{FB05A6EF-C1E0-445C-A9FD-74D867F658CF}" destId="{1DDB862D-0650-42BE-BEF4-132FBB68B787}" srcOrd="0" destOrd="0" presId="urn:microsoft.com/office/officeart/2005/8/layout/radial5"/>
    <dgm:cxn modelId="{5C29846A-89A3-4138-8E95-9398C2CE14FA}" type="presOf" srcId="{D3FA1270-2ADD-42E9-981F-7B4455383D8B}" destId="{E3630B71-EDF3-4E50-90A4-19EE37CF8D6B}" srcOrd="0" destOrd="0" presId="urn:microsoft.com/office/officeart/2005/8/layout/radial5"/>
    <dgm:cxn modelId="{44AD56AA-0841-4945-A35F-063D9105F542}" type="presOf" srcId="{5034B95E-E900-49CC-83B7-AC4DDD34B587}" destId="{CE144AF0-8528-47E7-9048-538A722236B7}" srcOrd="0" destOrd="0" presId="urn:microsoft.com/office/officeart/2005/8/layout/radial5"/>
    <dgm:cxn modelId="{411259BA-C466-4558-B0CC-32DF5004936E}" type="presOf" srcId="{703503FC-2DD6-4C0C-9D1F-B43AFA00A74C}" destId="{90BD0A75-6DE2-4721-BB1D-FC2594D8FB4F}" srcOrd="1" destOrd="0" presId="urn:microsoft.com/office/officeart/2005/8/layout/radial5"/>
    <dgm:cxn modelId="{784FD7C8-2AA2-456F-B802-80903D80BB40}" type="presOf" srcId="{FB05A6EF-C1E0-445C-A9FD-74D867F658CF}" destId="{9FE0044E-4480-40DA-AC44-B2BF78351A1D}" srcOrd="1" destOrd="0" presId="urn:microsoft.com/office/officeart/2005/8/layout/radial5"/>
    <dgm:cxn modelId="{F0616BF7-CB1F-42D3-A622-ECEBF62F2CB6}" type="presOf" srcId="{5034B95E-E900-49CC-83B7-AC4DDD34B587}" destId="{FA419E05-7DB6-4221-BBFE-50E40EDCC54C}" srcOrd="1" destOrd="0" presId="urn:microsoft.com/office/officeart/2005/8/layout/radial5"/>
    <dgm:cxn modelId="{9DB25DEF-67A9-4AA4-AB8F-535E8007EB7F}" type="presOf" srcId="{81CF4043-D57D-4F21-9155-CAA2CFC16F71}" destId="{18155187-D1DE-4AA5-92A6-06398E0E063E}" srcOrd="0" destOrd="0" presId="urn:microsoft.com/office/officeart/2005/8/layout/radial5"/>
    <dgm:cxn modelId="{99B43348-E290-4D70-BAA4-2DB6B1C9C333}" type="presOf" srcId="{3F9DCDD7-33FE-493A-B8A7-B8B2D15296EA}" destId="{E5FA644F-468F-4457-BEC6-90C61A7BBDCA}" srcOrd="0" destOrd="0" presId="urn:microsoft.com/office/officeart/2005/8/layout/radial5"/>
    <dgm:cxn modelId="{3DA0EA58-5392-4801-855E-3E11B03E7548}" srcId="{3F9DCDD7-33FE-493A-B8A7-B8B2D15296EA}" destId="{D3FA1270-2ADD-42E9-981F-7B4455383D8B}" srcOrd="0" destOrd="0" parTransId="{703503FC-2DD6-4C0C-9D1F-B43AFA00A74C}" sibTransId="{1B47AC5A-96FD-420C-949A-B6E528B2DFB8}"/>
    <dgm:cxn modelId="{3D251213-5C5C-47F4-A1E5-7263759D5D02}" srcId="{3F9DCDD7-33FE-493A-B8A7-B8B2D15296EA}" destId="{D5966868-B108-4273-A024-6D80DF1809C2}" srcOrd="5" destOrd="0" parTransId="{1C3B3839-B5C2-4092-BA1D-1D3F4640D437}" sibTransId="{33732144-99BB-4176-A547-2D48681ACBF3}"/>
    <dgm:cxn modelId="{7EB66390-669A-41AF-9A4B-5E610C0D2DFE}" type="presOf" srcId="{E11551D6-9872-4A0B-A4F2-4E16280524C9}" destId="{481D48FB-B805-4642-8C1E-995F2FA4C73B}" srcOrd="0" destOrd="0" presId="urn:microsoft.com/office/officeart/2005/8/layout/radial5"/>
    <dgm:cxn modelId="{AC1D1202-B86B-4F7B-A511-16A33766C2E8}" type="presOf" srcId="{1C3B3839-B5C2-4092-BA1D-1D3F4640D437}" destId="{432DBDB6-9BEB-4FDD-A5EF-C530A3F298D4}" srcOrd="1" destOrd="0" presId="urn:microsoft.com/office/officeart/2005/8/layout/radial5"/>
    <dgm:cxn modelId="{6E607C76-3215-4114-8BAD-0718F3862681}" type="presOf" srcId="{A02118E8-2B10-4D51-854D-B1CE5135C236}" destId="{A2D84138-BD8B-493E-9B3E-B057EF5C52D9}" srcOrd="0" destOrd="0" presId="urn:microsoft.com/office/officeart/2005/8/layout/radial5"/>
    <dgm:cxn modelId="{DFEAACF6-1E70-4A00-85D4-C0987BF1EDED}" type="presOf" srcId="{8CF8C023-21FE-439E-AFFB-4CD81399B68C}" destId="{2BCA1729-ABE1-48AB-B388-86C75F0C7C67}" srcOrd="0" destOrd="0" presId="urn:microsoft.com/office/officeart/2005/8/layout/radial5"/>
    <dgm:cxn modelId="{E32343E3-5F96-45D3-9A0A-67099656EA95}" srcId="{3F9DCDD7-33FE-493A-B8A7-B8B2D15296EA}" destId="{B764FC98-7B2D-495B-BE39-B1F288FE8509}" srcOrd="6" destOrd="0" parTransId="{81CF4043-D57D-4F21-9155-CAA2CFC16F71}" sibTransId="{3D00D6C4-CEEC-4BB8-9F7F-5C97D8282386}"/>
    <dgm:cxn modelId="{8BDAE36A-885C-4246-8714-FDEB8BE2B2BB}" type="presOf" srcId="{175BB5B4-1D01-41C2-B0D6-0D687C338397}" destId="{31F3EAAD-1CA1-4D61-B1D8-02C33BB49258}" srcOrd="1" destOrd="0" presId="urn:microsoft.com/office/officeart/2005/8/layout/radial5"/>
    <dgm:cxn modelId="{161A2178-7AFF-413D-808A-59A11FAC60C0}" type="presOf" srcId="{D5966868-B108-4273-A024-6D80DF1809C2}" destId="{D000E3F0-A212-46F0-B059-FFC8DA18E78A}" srcOrd="0" destOrd="0" presId="urn:microsoft.com/office/officeart/2005/8/layout/radial5"/>
    <dgm:cxn modelId="{D098F474-BFF4-4679-89C0-7B9A2926984C}" type="presOf" srcId="{81CF4043-D57D-4F21-9155-CAA2CFC16F71}" destId="{57A43059-746F-4081-A2D2-0E9B691A753F}" srcOrd="1" destOrd="0" presId="urn:microsoft.com/office/officeart/2005/8/layout/radial5"/>
    <dgm:cxn modelId="{3D0DF9B8-F3C2-4878-9F5B-833F3326CFF0}" type="presOf" srcId="{B764FC98-7B2D-495B-BE39-B1F288FE8509}" destId="{511C0F45-678A-4CB0-ABCC-448C46D33E42}" srcOrd="0" destOrd="0" presId="urn:microsoft.com/office/officeart/2005/8/layout/radial5"/>
    <dgm:cxn modelId="{6C62D991-B428-4207-8226-FB56F9FEB4CF}" type="presOf" srcId="{6D9B3516-431F-4721-A5D2-4E67E354BD5E}" destId="{5C0E9BDA-1C26-47C6-B47F-CD7ECBCEF499}" srcOrd="0" destOrd="0" presId="urn:microsoft.com/office/officeart/2005/8/layout/radial5"/>
    <dgm:cxn modelId="{FF6BA931-E0BC-4165-B4F4-6DA0E93FEABB}" srcId="{3F9DCDD7-33FE-493A-B8A7-B8B2D15296EA}" destId="{08B4CBAB-4C9A-47C2-89B0-0A0211AFF8C0}" srcOrd="1" destOrd="0" parTransId="{175BB5B4-1D01-41C2-B0D6-0D687C338397}" sibTransId="{6F7EED72-BA56-4F76-B383-1C7846DB644A}"/>
    <dgm:cxn modelId="{B1802088-5DCC-4CBA-8450-81222BE06B38}" type="presParOf" srcId="{481D48FB-B805-4642-8C1E-995F2FA4C73B}" destId="{E5FA644F-468F-4457-BEC6-90C61A7BBDCA}" srcOrd="0" destOrd="0" presId="urn:microsoft.com/office/officeart/2005/8/layout/radial5"/>
    <dgm:cxn modelId="{DF08E3AB-5C3F-4D4C-82FF-161D3766C924}" type="presParOf" srcId="{481D48FB-B805-4642-8C1E-995F2FA4C73B}" destId="{8C94E088-6CC1-421D-9589-09628B8C851D}" srcOrd="1" destOrd="0" presId="urn:microsoft.com/office/officeart/2005/8/layout/radial5"/>
    <dgm:cxn modelId="{9F5848F6-ED34-4FC4-BC6F-0A0C65B0D24E}" type="presParOf" srcId="{8C94E088-6CC1-421D-9589-09628B8C851D}" destId="{90BD0A75-6DE2-4721-BB1D-FC2594D8FB4F}" srcOrd="0" destOrd="0" presId="urn:microsoft.com/office/officeart/2005/8/layout/radial5"/>
    <dgm:cxn modelId="{16A169B6-7BC8-47CE-9B34-51974D4B607C}" type="presParOf" srcId="{481D48FB-B805-4642-8C1E-995F2FA4C73B}" destId="{E3630B71-EDF3-4E50-90A4-19EE37CF8D6B}" srcOrd="2" destOrd="0" presId="urn:microsoft.com/office/officeart/2005/8/layout/radial5"/>
    <dgm:cxn modelId="{EBDA2C4E-1C2C-454B-8F77-F2C1251C4F22}" type="presParOf" srcId="{481D48FB-B805-4642-8C1E-995F2FA4C73B}" destId="{07B55CE1-FE8E-4591-B436-9B3EBA49C2FD}" srcOrd="3" destOrd="0" presId="urn:microsoft.com/office/officeart/2005/8/layout/radial5"/>
    <dgm:cxn modelId="{C40A3586-5B75-475E-A381-53972B06ACCA}" type="presParOf" srcId="{07B55CE1-FE8E-4591-B436-9B3EBA49C2FD}" destId="{31F3EAAD-1CA1-4D61-B1D8-02C33BB49258}" srcOrd="0" destOrd="0" presId="urn:microsoft.com/office/officeart/2005/8/layout/radial5"/>
    <dgm:cxn modelId="{B65AF01F-4CEC-401A-A890-A1DC41AD4C55}" type="presParOf" srcId="{481D48FB-B805-4642-8C1E-995F2FA4C73B}" destId="{F2174242-6E43-4AB7-864E-7616AB290326}" srcOrd="4" destOrd="0" presId="urn:microsoft.com/office/officeart/2005/8/layout/radial5"/>
    <dgm:cxn modelId="{B9D734E5-0A00-4DD3-AE14-6A47EAE2891D}" type="presParOf" srcId="{481D48FB-B805-4642-8C1E-995F2FA4C73B}" destId="{CE144AF0-8528-47E7-9048-538A722236B7}" srcOrd="5" destOrd="0" presId="urn:microsoft.com/office/officeart/2005/8/layout/radial5"/>
    <dgm:cxn modelId="{188C47FE-46D3-4F91-A621-5D61B61D5E0C}" type="presParOf" srcId="{CE144AF0-8528-47E7-9048-538A722236B7}" destId="{FA419E05-7DB6-4221-BBFE-50E40EDCC54C}" srcOrd="0" destOrd="0" presId="urn:microsoft.com/office/officeart/2005/8/layout/radial5"/>
    <dgm:cxn modelId="{74207F4B-2197-4C88-9392-0D7C79A0100C}" type="presParOf" srcId="{481D48FB-B805-4642-8C1E-995F2FA4C73B}" destId="{5C0E9BDA-1C26-47C6-B47F-CD7ECBCEF499}" srcOrd="6" destOrd="0" presId="urn:microsoft.com/office/officeart/2005/8/layout/radial5"/>
    <dgm:cxn modelId="{825B6941-D65B-45C1-9A57-E665274366D5}" type="presParOf" srcId="{481D48FB-B805-4642-8C1E-995F2FA4C73B}" destId="{1DDB862D-0650-42BE-BEF4-132FBB68B787}" srcOrd="7" destOrd="0" presId="urn:microsoft.com/office/officeart/2005/8/layout/radial5"/>
    <dgm:cxn modelId="{FD2756C5-8AB3-44FB-94ED-35439EC8B0CF}" type="presParOf" srcId="{1DDB862D-0650-42BE-BEF4-132FBB68B787}" destId="{9FE0044E-4480-40DA-AC44-B2BF78351A1D}" srcOrd="0" destOrd="0" presId="urn:microsoft.com/office/officeart/2005/8/layout/radial5"/>
    <dgm:cxn modelId="{42A0EE55-B184-4A43-BF16-BCBCFDA8950F}" type="presParOf" srcId="{481D48FB-B805-4642-8C1E-995F2FA4C73B}" destId="{34B22961-F3CC-4F8D-ABD4-9C9CD9DE9A39}" srcOrd="8" destOrd="0" presId="urn:microsoft.com/office/officeart/2005/8/layout/radial5"/>
    <dgm:cxn modelId="{002993DB-50DE-4A97-B87A-A5CDF2EC65E3}" type="presParOf" srcId="{481D48FB-B805-4642-8C1E-995F2FA4C73B}" destId="{2BCA1729-ABE1-48AB-B388-86C75F0C7C67}" srcOrd="9" destOrd="0" presId="urn:microsoft.com/office/officeart/2005/8/layout/radial5"/>
    <dgm:cxn modelId="{2D8D0D14-13B8-4A9C-91FB-C6633C17078C}" type="presParOf" srcId="{2BCA1729-ABE1-48AB-B388-86C75F0C7C67}" destId="{30BE546D-C19F-4B3B-B3D2-87C66463B919}" srcOrd="0" destOrd="0" presId="urn:microsoft.com/office/officeart/2005/8/layout/radial5"/>
    <dgm:cxn modelId="{D0522F1A-D7E0-4268-8541-FD613011E486}" type="presParOf" srcId="{481D48FB-B805-4642-8C1E-995F2FA4C73B}" destId="{A2D84138-BD8B-493E-9B3E-B057EF5C52D9}" srcOrd="10" destOrd="0" presId="urn:microsoft.com/office/officeart/2005/8/layout/radial5"/>
    <dgm:cxn modelId="{72EA14A1-F4A4-41CC-A5B6-D8F554DF7A7F}" type="presParOf" srcId="{481D48FB-B805-4642-8C1E-995F2FA4C73B}" destId="{1C89C2CE-A6F7-4BEB-A6B1-FDFCB2ABD597}" srcOrd="11" destOrd="0" presId="urn:microsoft.com/office/officeart/2005/8/layout/radial5"/>
    <dgm:cxn modelId="{C6B47979-0A02-410D-BFE5-56B24CD0C0EE}" type="presParOf" srcId="{1C89C2CE-A6F7-4BEB-A6B1-FDFCB2ABD597}" destId="{432DBDB6-9BEB-4FDD-A5EF-C530A3F298D4}" srcOrd="0" destOrd="0" presId="urn:microsoft.com/office/officeart/2005/8/layout/radial5"/>
    <dgm:cxn modelId="{6DEBE704-7D07-421F-BB06-3D37586311B0}" type="presParOf" srcId="{481D48FB-B805-4642-8C1E-995F2FA4C73B}" destId="{D000E3F0-A212-46F0-B059-FFC8DA18E78A}" srcOrd="12" destOrd="0" presId="urn:microsoft.com/office/officeart/2005/8/layout/radial5"/>
    <dgm:cxn modelId="{25FB1BC8-4F01-4F7D-BC46-ECAB32955C1E}" type="presParOf" srcId="{481D48FB-B805-4642-8C1E-995F2FA4C73B}" destId="{18155187-D1DE-4AA5-92A6-06398E0E063E}" srcOrd="13" destOrd="0" presId="urn:microsoft.com/office/officeart/2005/8/layout/radial5"/>
    <dgm:cxn modelId="{661E0D87-73ED-4814-9907-F2B31B5A7C8D}" type="presParOf" srcId="{18155187-D1DE-4AA5-92A6-06398E0E063E}" destId="{57A43059-746F-4081-A2D2-0E9B691A753F}" srcOrd="0" destOrd="0" presId="urn:microsoft.com/office/officeart/2005/8/layout/radial5"/>
    <dgm:cxn modelId="{BDCF2634-E83F-4567-8BA7-C08687DD12F5}" type="presParOf" srcId="{481D48FB-B805-4642-8C1E-995F2FA4C73B}" destId="{511C0F45-678A-4CB0-ABCC-448C46D33E4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A644F-468F-4457-BEC6-90C61A7BBDCA}">
      <dsp:nvSpPr>
        <dsp:cNvPr id="0" name=""/>
        <dsp:cNvSpPr/>
      </dsp:nvSpPr>
      <dsp:spPr>
        <a:xfrm>
          <a:off x="3725966" y="2060767"/>
          <a:ext cx="2507102" cy="150588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ইমানের মূল বিষয়</a:t>
          </a:r>
          <a:endParaRPr lang="en-US" sz="2400" b="1" kern="1200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4093123" y="2281299"/>
        <a:ext cx="1772788" cy="1064825"/>
      </dsp:txXfrm>
    </dsp:sp>
    <dsp:sp modelId="{8C94E088-6CC1-421D-9589-09628B8C851D}">
      <dsp:nvSpPr>
        <dsp:cNvPr id="0" name=""/>
        <dsp:cNvSpPr/>
      </dsp:nvSpPr>
      <dsp:spPr>
        <a:xfrm rot="16200366">
          <a:off x="4806906" y="1478967"/>
          <a:ext cx="345450" cy="5313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4858718" y="1637056"/>
        <a:ext cx="241815" cy="318818"/>
      </dsp:txXfrm>
    </dsp:sp>
    <dsp:sp modelId="{E3630B71-EDF3-4E50-90A4-19EE37CF8D6B}">
      <dsp:nvSpPr>
        <dsp:cNvPr id="0" name=""/>
        <dsp:cNvSpPr/>
      </dsp:nvSpPr>
      <dsp:spPr>
        <a:xfrm>
          <a:off x="3734082" y="2427"/>
          <a:ext cx="2491319" cy="140654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আল্লাহ</a:t>
          </a:r>
          <a:endParaRPr lang="en-US" sz="2800" b="1" kern="1200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4098927" y="208411"/>
        <a:ext cx="1761629" cy="994579"/>
      </dsp:txXfrm>
    </dsp:sp>
    <dsp:sp modelId="{07B55CE1-FE8E-4591-B436-9B3EBA49C2FD}">
      <dsp:nvSpPr>
        <dsp:cNvPr id="0" name=""/>
        <dsp:cNvSpPr/>
      </dsp:nvSpPr>
      <dsp:spPr>
        <a:xfrm rot="19945248">
          <a:off x="6090428" y="1829274"/>
          <a:ext cx="530321" cy="5313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6099467" y="1972375"/>
        <a:ext cx="371225" cy="318818"/>
      </dsp:txXfrm>
    </dsp:sp>
    <dsp:sp modelId="{F2174242-6E43-4AB7-864E-7616AB290326}">
      <dsp:nvSpPr>
        <dsp:cNvPr id="0" name=""/>
        <dsp:cNvSpPr/>
      </dsp:nvSpPr>
      <dsp:spPr>
        <a:xfrm>
          <a:off x="6526014" y="548936"/>
          <a:ext cx="2517045" cy="1599286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ফেরেশ্তা</a:t>
          </a:r>
          <a:endParaRPr lang="en-US" sz="2400" b="1" kern="1200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6894627" y="783146"/>
        <a:ext cx="1779819" cy="1130866"/>
      </dsp:txXfrm>
    </dsp:sp>
    <dsp:sp modelId="{CE144AF0-8528-47E7-9048-538A722236B7}">
      <dsp:nvSpPr>
        <dsp:cNvPr id="0" name=""/>
        <dsp:cNvSpPr/>
      </dsp:nvSpPr>
      <dsp:spPr>
        <a:xfrm rot="383917">
          <a:off x="6421945" y="2738575"/>
          <a:ext cx="513367" cy="5313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6422425" y="2836265"/>
        <a:ext cx="359357" cy="318818"/>
      </dsp:txXfrm>
    </dsp:sp>
    <dsp:sp modelId="{5C0E9BDA-1C26-47C6-B47F-CD7ECBCEF499}">
      <dsp:nvSpPr>
        <dsp:cNvPr id="0" name=""/>
        <dsp:cNvSpPr/>
      </dsp:nvSpPr>
      <dsp:spPr>
        <a:xfrm>
          <a:off x="7160920" y="2341848"/>
          <a:ext cx="2318862" cy="169303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আসমানি কিতাব</a:t>
          </a:r>
          <a:endParaRPr lang="en-US" sz="2000" b="1" kern="1200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7500509" y="2589787"/>
        <a:ext cx="1639684" cy="1197155"/>
      </dsp:txXfrm>
    </dsp:sp>
    <dsp:sp modelId="{1DDB862D-0650-42BE-BEF4-132FBB68B787}">
      <dsp:nvSpPr>
        <dsp:cNvPr id="0" name=""/>
        <dsp:cNvSpPr/>
      </dsp:nvSpPr>
      <dsp:spPr>
        <a:xfrm rot="2929794">
          <a:off x="5598766" y="3458899"/>
          <a:ext cx="354634" cy="5313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5616943" y="3525128"/>
        <a:ext cx="248244" cy="318818"/>
      </dsp:txXfrm>
    </dsp:sp>
    <dsp:sp modelId="{34B22961-F3CC-4F8D-ABD4-9C9CD9DE9A39}">
      <dsp:nvSpPr>
        <dsp:cNvPr id="0" name=""/>
        <dsp:cNvSpPr/>
      </dsp:nvSpPr>
      <dsp:spPr>
        <a:xfrm>
          <a:off x="5403220" y="3899786"/>
          <a:ext cx="2282207" cy="140654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নবি-রাসুল</a:t>
          </a:r>
          <a:endParaRPr lang="en-US" sz="2400" b="1" kern="1200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5737441" y="4105770"/>
        <a:ext cx="1613765" cy="994579"/>
      </dsp:txXfrm>
    </dsp:sp>
    <dsp:sp modelId="{2BCA1729-ABE1-48AB-B388-86C75F0C7C67}">
      <dsp:nvSpPr>
        <dsp:cNvPr id="0" name=""/>
        <dsp:cNvSpPr/>
      </dsp:nvSpPr>
      <dsp:spPr>
        <a:xfrm rot="7339397">
          <a:off x="4271372" y="3457282"/>
          <a:ext cx="265647" cy="5313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 rot="10800000">
        <a:off x="4332525" y="3529882"/>
        <a:ext cx="185953" cy="318818"/>
      </dsp:txXfrm>
    </dsp:sp>
    <dsp:sp modelId="{A2D84138-BD8B-493E-9B3E-B057EF5C52D9}">
      <dsp:nvSpPr>
        <dsp:cNvPr id="0" name=""/>
        <dsp:cNvSpPr/>
      </dsp:nvSpPr>
      <dsp:spPr>
        <a:xfrm>
          <a:off x="2607982" y="3899723"/>
          <a:ext cx="2478758" cy="140654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আখিরাত</a:t>
          </a:r>
          <a:endParaRPr lang="en-US" sz="2400" b="1" kern="1200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2970988" y="4105707"/>
        <a:ext cx="1752746" cy="994579"/>
      </dsp:txXfrm>
    </dsp:sp>
    <dsp:sp modelId="{1C89C2CE-A6F7-4BEB-A6B1-FDFCB2ABD597}">
      <dsp:nvSpPr>
        <dsp:cNvPr id="0" name=""/>
        <dsp:cNvSpPr/>
      </dsp:nvSpPr>
      <dsp:spPr>
        <a:xfrm rot="10294093">
          <a:off x="3196368" y="2782495"/>
          <a:ext cx="402868" cy="5313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 rot="10800000">
        <a:off x="3316575" y="2879906"/>
        <a:ext cx="282008" cy="318818"/>
      </dsp:txXfrm>
    </dsp:sp>
    <dsp:sp modelId="{D000E3F0-A212-46F0-B059-FFC8DA18E78A}">
      <dsp:nvSpPr>
        <dsp:cNvPr id="0" name=""/>
        <dsp:cNvSpPr/>
      </dsp:nvSpPr>
      <dsp:spPr>
        <a:xfrm>
          <a:off x="732641" y="2433759"/>
          <a:ext cx="2300985" cy="167788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তাকদির</a:t>
          </a:r>
          <a:endParaRPr lang="en-US" sz="2400" b="1" kern="1200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1069612" y="2679479"/>
        <a:ext cx="1627043" cy="1186444"/>
      </dsp:txXfrm>
    </dsp:sp>
    <dsp:sp modelId="{18155187-D1DE-4AA5-92A6-06398E0E063E}">
      <dsp:nvSpPr>
        <dsp:cNvPr id="0" name=""/>
        <dsp:cNvSpPr/>
      </dsp:nvSpPr>
      <dsp:spPr>
        <a:xfrm rot="12420259">
          <a:off x="3515383" y="1900343"/>
          <a:ext cx="386424" cy="53136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 rot="10800000">
        <a:off x="3624990" y="2032934"/>
        <a:ext cx="270497" cy="318818"/>
      </dsp:txXfrm>
    </dsp:sp>
    <dsp:sp modelId="{511C0F45-678A-4CB0-ABCC-448C46D33E42}">
      <dsp:nvSpPr>
        <dsp:cNvPr id="0" name=""/>
        <dsp:cNvSpPr/>
      </dsp:nvSpPr>
      <dsp:spPr>
        <a:xfrm>
          <a:off x="1142534" y="715932"/>
          <a:ext cx="2515905" cy="156690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7030A0"/>
              </a:solidFill>
              <a:latin typeface="Vrinda" panose="020B0502040204020203" pitchFamily="34" charset="0"/>
              <a:cs typeface="Vrinda" panose="020B0502040204020203" pitchFamily="34" charset="0"/>
            </a:rPr>
            <a:t>মৃত্যুর পর পুনরুত্থান</a:t>
          </a:r>
          <a:endParaRPr lang="en-US" sz="2000" b="1" kern="1200" dirty="0">
            <a:solidFill>
              <a:srgbClr val="7030A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>
        <a:off x="1510980" y="945400"/>
        <a:ext cx="1779013" cy="1107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B106F-0726-4770-A8B8-E85127953EE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2596E-DD6D-4038-AC1C-185FD8D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3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সংশ্লিষ্ট ছবি দ্বারা শিক্ষার্থীদের স্বাগতম জানানো যেতে পারে। পাঠ যেহেতু ইমান তাই এই ছবিটি দেয়া হয়েছে।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8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ফেরেশ্তাগণের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নেতৃস্থানীয়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ফেরেশ্তাগণের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দ্বায়িত্ব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কিতাবসমুহের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রাসুলগণের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6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6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30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মৃত্যুর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পুনরুত্থানের</a:t>
            </a:r>
            <a:r>
              <a:rPr lang="en-US" baseline="0" dirty="0" smtClean="0"/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শূভ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77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শূভ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মহোদ্বয় গণ চাইলে নিজ বিদ্যালয়ের ক্ষেত্রে এই স্লাইডটি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রাখতে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4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ইমানের মুল কথা</a:t>
            </a:r>
            <a:r>
              <a:rPr lang="bn-IN" baseline="0" dirty="0" smtClean="0"/>
              <a:t> যেহেতু কালিমা; তাই প্রথমে শিক্ষার্থীদের ইমানের প্রতি নিয়ে যাওয়ার জন্য – ইমান কী? ইমানের মূল কথাকে কী বলা হয়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ছবিটি</a:t>
            </a:r>
            <a:r>
              <a:rPr lang="bn-IN" baseline="0" dirty="0" smtClean="0"/>
              <a:t> দেখিয়েও পাঠ ঘোষণা করা যেতে পারে। এ ক্ষেত্রে শিক্ষক মহোদ্বয় পাঠ ঘোষণা করে তা বোর্ডে লিখে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1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ইমানের পরিচয়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সামনে তুলে ধরতে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ইমানের দিকগূলো শিক্ষার্থীদের</a:t>
            </a:r>
            <a:r>
              <a:rPr lang="bn-IN" baseline="0" dirty="0" smtClean="0"/>
              <a:t>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ইমানের</a:t>
            </a:r>
            <a:r>
              <a:rPr lang="bn-IN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সাতটি মূল বিষয় শিক্ষার্থীদের সামনে তুলে ধরা হয়েছে।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5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92B017-59C4-4453-AC85-DAB053A2EDBB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16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8265-9FD2-4516-84FD-1063F212E752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63D7-1080-4B88-936B-3EC5DA363754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0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99B8-B417-4498-BA36-B5B1DA15E447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3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D52C-B6B2-452C-9777-392E6302F6E1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AB4-7588-4088-A0C9-42371016093D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8211-F95D-4834-B2E0-D3776E83A985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2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6C6C-9F69-4D66-8236-499A57578BD7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773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0303-2AD8-4AEF-8642-5A26729DB3B9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1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F9BA-7524-4C1B-A5AE-4CC8EF5198E1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C81-AB1F-454A-9073-8AEC8D1F3864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8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0BE3-C45C-4F11-854F-70C28682762F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81A2-0819-409E-8583-1219C7619CF2}" type="datetime1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9977-B73D-45BC-8CB7-511704F593D9}" type="datetime1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2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3BE4-5D0D-4C06-92D4-CD556B8C788E}" type="datetime1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6838-3CE8-4619-8BBB-5A1F1DF23872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3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DAAE-98C5-4A32-8B2A-B35934D2EFC3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1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BD29D0-B7D9-4EB9-9212-A0A472C51D9A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7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5.jp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jp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570" y="92536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48711" y="625457"/>
            <a:ext cx="10503982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C:\Users\Yunus\Desktop\Islamic Picture\wapgroups.c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712" y="1474747"/>
            <a:ext cx="10503982" cy="4466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559B-D320-4A46-87E4-0C3A4621660B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36391" y="716037"/>
            <a:ext cx="10503980" cy="7157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ব্যাখ্যা ও তাৎপর্য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390" y="1587814"/>
            <a:ext cx="10503981" cy="7157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ফেরেশতাগণের প্রতি বিশ্বাস</a:t>
            </a:r>
          </a:p>
        </p:txBody>
      </p:sp>
      <p:pic>
        <p:nvPicPr>
          <p:cNvPr id="12" name="Picture 2" descr="C:\Users\Yunus\Desktop\Islamic Picture\10915692-muslim-women-pray-to-g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1" y="2478939"/>
            <a:ext cx="4854725" cy="3617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829299" y="2531170"/>
            <a:ext cx="5511071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নূরের তৈরি।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সর্বদা আল্লাহ তায়ালার যিকির ও তাসবিহ পাঠে রত থাকেন।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 সংখ্যা অগণিত।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D9B0-F876-4DAE-B994-2A8BFB9DE8E4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24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build="p" bldLvl="5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93970" y="1533034"/>
            <a:ext cx="10280475" cy="6542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চারজন নেতৃস্থানীয় ফেরেশতা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971" y="688506"/>
            <a:ext cx="10341146" cy="7157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ব্যাখ্যা ও তাৎপর্য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56950" y="2441362"/>
            <a:ext cx="3239589" cy="780063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367" y="2558227"/>
            <a:ext cx="3455802" cy="4695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জিবরাইল (আঃ)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8914" y="2494480"/>
            <a:ext cx="7076203" cy="469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বাণী নবি-রাসুলগণের নিকট পৌঁছে দিতেন।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56950" y="3259720"/>
            <a:ext cx="3335243" cy="942953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367" y="3446746"/>
            <a:ext cx="3455802" cy="4695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মিকাইল (আঃ)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6988" y="3465637"/>
            <a:ext cx="7076203" cy="408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ও জীবজন্তুর জীবিকা বণ্টনের কাজে নিয়োজিত।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956951" y="4246274"/>
            <a:ext cx="3312474" cy="894751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390" y="4410573"/>
            <a:ext cx="3513416" cy="4695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আজরাইল (আঃ)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9424" y="4598277"/>
            <a:ext cx="7076203" cy="408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ও জিনদের রূহ কবয করার কাজে নিয়োজিত।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956950" y="5237914"/>
            <a:ext cx="3239589" cy="782735"/>
          </a:xfrm>
          <a:prstGeom prst="rightArrow">
            <a:avLst/>
          </a:prstGeom>
          <a:blipFill>
            <a:blip r:embed="rId8"/>
            <a:tile tx="0" ty="0" sx="100000" sy="100000" flip="none" algn="tl"/>
          </a:blipFill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8584" y="5345583"/>
            <a:ext cx="3455802" cy="4695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ইসরাফিল (আঃ)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8243" y="5383495"/>
            <a:ext cx="7076203" cy="408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সিংগা নিয়ে আল্লাহর নির্দেশের জন্য প্রস্তুত আছেন।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726C-8FC9-49D4-8D89-72DFB947E0D4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0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 Same Side Corner Rectangle 8"/>
          <p:cNvSpPr/>
          <p:nvPr/>
        </p:nvSpPr>
        <p:spPr>
          <a:xfrm>
            <a:off x="2161154" y="1172539"/>
            <a:ext cx="8260928" cy="755672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161154" y="2374710"/>
            <a:ext cx="8260928" cy="3206020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ln w="28575"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ফেরেশতাগণের নাম ও দায়িত্বের একটি চার্ট তৈরি কর।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B88-780E-425D-9CCA-3817B240C4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9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02768" y="798898"/>
            <a:ext cx="10415477" cy="7773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ব্যাখ্যা ও তাৎপর্য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643" y="1613997"/>
            <a:ext cx="10459728" cy="77733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কিতাবসমূহের প্রতি বিশ্বাস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325" y="5442370"/>
            <a:ext cx="10445795" cy="65422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আসমানি কিতাব আল্লাহর পক্ষ থেকে অবতীর্ণ।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0363" y="2692932"/>
            <a:ext cx="6550008" cy="224676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কিতাব মানবজাতির জন্য আলোকস্বরূপ।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 ও সর্বশ্রেষ্ঠ আসমানি কিতাব হলো আল-কুরআন।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নবি-রাসুলগণের মাধমে তিনি এ কিতাব মানুষের নিকট পৌঁছিয়েছেন।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C:\Users\Yunus\Desktop\Islamic Picture\1351257_ori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326" y="2692932"/>
            <a:ext cx="3803562" cy="2602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BFC5-18DC-48CC-99C8-E561924DC3B2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build="p" animBg="1"/>
      <p:bldP spid="13" grpId="0" build="p" bldLvl="5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36389" y="659073"/>
            <a:ext cx="10503983" cy="7157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ব্যাখ্যা ও তাৎপর্য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389" y="1516293"/>
            <a:ext cx="10503982" cy="7157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রাসুলগণের প্রতি বিশ্বাস</a:t>
            </a:r>
          </a:p>
        </p:txBody>
      </p:sp>
      <p:pic>
        <p:nvPicPr>
          <p:cNvPr id="12" name="Picture 2" descr="C:\Users\Yunus\Desktop\Islamic Picture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0" y="2431046"/>
            <a:ext cx="3591093" cy="2571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836390" y="5410200"/>
            <a:ext cx="10503982" cy="46956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 হেদায়াতের জন্য আল্লাহ যুগে যুগে অসংখ্য নবি-রাসুল পাঠিয়েছেন।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2092" y="2655413"/>
            <a:ext cx="6726331" cy="156966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মানুষকে আল্লাহর পরিচয় দিয়েছেন।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 ও ন্যায়ের পথ দেখিয়েছেন।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তাওহিদের বাণী প্রচার করেছেন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824-84B4-4967-A4F2-485DC7CCC7FD}" type="datetime1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1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build="p" bldLvl="5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61608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54702" y="788175"/>
            <a:ext cx="10343667" cy="7773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ব্যাখ্যা ও তাৎপর্য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702" y="1597168"/>
            <a:ext cx="10343667" cy="77733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আখিরাতের প্রতি বিশ্বাস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2" y="2536592"/>
            <a:ext cx="4207289" cy="26662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878393" y="5446168"/>
            <a:ext cx="10461980" cy="59267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 হলো পরকাল। মৃত্যুর পরপরই এ জীবনের শুরু।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5330" y="2477464"/>
            <a:ext cx="5970790" cy="193899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সেখানে ভালো কাজের জন্য জান্নাত লাভ করবে।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 কাজের জন্য জাহান্নাম পাবে।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8FC3-FA3B-46DF-B2F1-58E964DCD145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build="p" animBg="1"/>
      <p:bldP spid="14" grpId="0" build="p" bldLvl="5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99247" y="733103"/>
            <a:ext cx="10178270" cy="7773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ব্যাখ্যা ও তাৎপর্য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9245" y="1625470"/>
            <a:ext cx="10178271" cy="77733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তাকদিরের প্রতি বিশ্বাস</a:t>
            </a:r>
          </a:p>
        </p:txBody>
      </p:sp>
      <p:pic>
        <p:nvPicPr>
          <p:cNvPr id="12" name="Picture 2" descr="C:\Users\Yunus\Desktop\Islamic Picture\1000322_431555053624996_1752872728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2592154"/>
            <a:ext cx="3747476" cy="2532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987188" y="5437891"/>
            <a:ext cx="10308933" cy="59267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তাকদিরকে আমরা ভাগ্য বা নিয়তি বলে থাকি।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5462" y="2592154"/>
            <a:ext cx="6292054" cy="218521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সবকিছুর তাকদিরই আল্লাহর হাতে।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তিনিই তাকদিরের নিয়ন্ত্রক।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জীবনে ভাল-মন্দ যা কিছুই ঘটুক সবই আল্লাহর ইচ্ছায়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 একমাত্র আল্লাহ তায়ালাই জানেন।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D081-68B6-479E-907D-564A6E1307B5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1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build="p" bldLvl="5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88413" y="731912"/>
            <a:ext cx="10281478" cy="7157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ব্যাখ্যা ও তাৎপর্য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8413" y="1643808"/>
            <a:ext cx="10281478" cy="7157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পুনরুত্থানের প্রতি বিশ্বাস</a:t>
            </a:r>
          </a:p>
        </p:txBody>
      </p:sp>
      <p:pic>
        <p:nvPicPr>
          <p:cNvPr id="12" name="Picture 2" descr="C:\Users\Yunus\Desktop\Islamic Picture\dead14316024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3" y="2608533"/>
            <a:ext cx="3669388" cy="256671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3739" y="5471578"/>
            <a:ext cx="10326151" cy="46956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একটি অনিবার্য সত্য। সকল জীবিত প্রাণীকেই মরতে হবে।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3961" y="2574530"/>
            <a:ext cx="6530550" cy="181588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পুনরায় সবাইকে জীবিত করা হবে।</a:t>
            </a:r>
          </a:p>
          <a:p>
            <a:endParaRPr lang="bn-BD" sz="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হাশরের ময়দানে একত্র করা হবে।</a:t>
            </a:r>
          </a:p>
          <a:p>
            <a:endParaRPr lang="bn-BD" sz="1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দুনিয়ার সকল কাজকর্মের হিসাব নেওয়া হবে।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671D-6B11-48D2-82FA-4538EFA9759F}" type="datetime1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17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build="p" bldLvl="5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55343" y="873452"/>
            <a:ext cx="1023582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শূভ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পরিণাম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" y="1750730"/>
            <a:ext cx="4176393" cy="4076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311197" y="1747356"/>
            <a:ext cx="5879967" cy="286232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“নিশ্চয়ই যারা ইমান আনে ও সৎকর্ম করে তাঁদের আপ্যায়নের জন্য রয়েছে ফিরদাউস জান্নাত। সেখানে তারা চিরকাল থাকবে।” (সূরা আল-কাহাফ, আয়াত ১০৭-১০৮)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BFF2-ADBC-42FA-9C6A-5251E5E535C4}" type="datetime1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18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5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96894" y="859804"/>
            <a:ext cx="10343477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আনার শূভ পরিণাম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4" y="2047164"/>
            <a:ext cx="3807118" cy="3416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161991" y="2047006"/>
            <a:ext cx="6081014" cy="280076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“আর সম্মান তো কেবল আল্লাহ, তাঁর রাসুল এবং মুমিনদের জন্যই।” (সূরা 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আল-মুনাফিকুন, আয়াত 8)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A584-0C7C-4BAE-9B6B-584DF17C6973}" type="datetime1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19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>
            <a:off x="5932964" y="627048"/>
            <a:ext cx="17460" cy="537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86901" y="605657"/>
            <a:ext cx="13703" cy="5394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64322" y="596896"/>
            <a:ext cx="3922" cy="5403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8" y="622217"/>
            <a:ext cx="2164789" cy="1849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97" y="361535"/>
            <a:ext cx="952500" cy="2477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28" y="507079"/>
            <a:ext cx="952500" cy="24772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95085" y="2936389"/>
            <a:ext cx="4620361" cy="215443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আহাদ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দলুয়া উচ্চ বিদ্যালয় ও মহাবিদ্যালয়</a:t>
            </a:r>
          </a:p>
          <a:p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বীরগঞ্জ,দিনাজপুর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Email:abdulahadaraf@gmail.com</a:t>
            </a:r>
            <a:endParaRPr lang="en-US" sz="1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:01733159727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04228" y="830772"/>
            <a:ext cx="5036144" cy="5059363"/>
            <a:chOff x="1928813" y="898525"/>
            <a:chExt cx="5094287" cy="522763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898525"/>
              <a:ext cx="5094287" cy="522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2861859" y="2786869"/>
              <a:ext cx="3703521" cy="3683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পাঠ-১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0" y="3200400"/>
              <a:ext cx="4114800" cy="211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3563444" y="1901517"/>
              <a:ext cx="2407144" cy="3180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0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শ্রেণি </a:t>
              </a:r>
              <a:endPara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667657" y="3154752"/>
              <a:ext cx="3934124" cy="5857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সময়ঃ-৫০ মিনিট </a:t>
              </a:r>
              <a:endPara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755899" y="2399507"/>
              <a:ext cx="3909311" cy="36353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</a:t>
              </a:r>
              <a:r>
                <a:rPr lang="bn-IN" sz="2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(আকাইদ)</a:t>
              </a:r>
              <a:endPara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7769-79C0-4F60-9C8A-05EBCFB6B26C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95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19368" y="946673"/>
            <a:ext cx="960802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419368" y="2143394"/>
            <a:ext cx="9608024" cy="3920856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28575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আনার কী কী শূভ পরিণাম রয়েছে তার একটি তালিকা তৈরি  কর।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A8FB-CD55-4853-B423-A681FFA88A3B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95875" y="765615"/>
            <a:ext cx="993557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5874" y="2135057"/>
            <a:ext cx="9935571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ইমান শব্দের অর্থ কী ?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ইমানের প্রধান বিষয় কোনটি?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নেতৃস্থানীয় ফেরেস্তাদের নাম বল।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ইমানের মূল বিষয় কয়টি ও কী কি?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আল্লাহ তায়ালা নবি-রাসুল গণকে কেন দুনিয়ায় পাঠিয়েছেন?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CBE-B5B9-4D19-B833-4459F0735E53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bldLvl="5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82011" y="984971"/>
            <a:ext cx="9812739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296537" y="2127657"/>
            <a:ext cx="9539785" cy="3740879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28575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 সাতটি বিষয়ের বিবরণ  বাড়ি থেকে খাতায় লিখে আনবে।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1286-BDF0-4B25-AD33-3054CB03257E}" type="datetime1">
              <a:rPr lang="en-US" sz="105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z="1050" smtClean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fld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2" descr="C:\Users\Yunus\Desktop\Islamic Picture\3d Allah na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6" y="908376"/>
            <a:ext cx="9949218" cy="4973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064526" y="4586080"/>
            <a:ext cx="9949218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1F87-274A-489A-AE83-852A92818FAD}" type="datetime1">
              <a:rPr lang="en-US" sz="105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z="105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fld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156" y="117973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3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:\Users\Yunus\Desktop\Islamic Picture\timthumb.php_-500x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7" y="1785558"/>
            <a:ext cx="10235472" cy="2699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0368" y="774793"/>
            <a:ext cx="10216422" cy="77733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ভালোভাবে দেখে বল-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0368" y="4472482"/>
            <a:ext cx="10267152" cy="77733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ছবি?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855" y="4490046"/>
            <a:ext cx="10298665" cy="77733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আমরা কী বলি?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855" y="4983073"/>
            <a:ext cx="10273572" cy="120822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A96C-B269-4257-A1A8-B7E10E087046}" type="datetime1">
              <a:rPr lang="en-US" sz="110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11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11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56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2" descr="C:\Users\Yunus\Desktop\Islamic Picture\allah-name-2-t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6390" y="1577964"/>
            <a:ext cx="10276764" cy="38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6390" y="765615"/>
            <a:ext cx="10276763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390" y="5195894"/>
            <a:ext cx="10276763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B9FD-64CD-474F-843D-52EDF8B71EFC}" type="datetime1">
              <a:rPr lang="en-US" sz="110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11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11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z="110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fld>
            <a:endParaRPr lang="en-US" sz="11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05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36390" y="946673"/>
            <a:ext cx="1050398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90" y="2228189"/>
            <a:ext cx="10503982" cy="25545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ইমান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ইমানের দিক গূলো ব্যাখ্যা করতে পারবে।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ইমানের মুল বিষয় গূলো বিশ্লেষণ করতে পারবে।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ইমান আনার শূভ পরিণাম সমূহ ব্যাখ্যা করতে পারবে।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032-672F-4567-B0F1-95ABA50FAA52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3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60968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2" y="855859"/>
            <a:ext cx="5815955" cy="5145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9812" y="1069505"/>
            <a:ext cx="4347728" cy="30469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শব্দের অর্থ বিশ্বাস। ইসলামের মূল বিষয়গূলোর প্রতি বিশ্বাসকেই ইমান বলা হয়। যে ব্যাক্তি এসব বিষয়কে আন্তরিকভাবে বিশ্বাস করেন তিনি হলেন মুমিন।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E86-FD6D-4BA0-A23B-B759C14F9047}" type="datetime1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79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9480" y="1011173"/>
            <a:ext cx="9929558" cy="4862946"/>
            <a:chOff x="1089480" y="1011173"/>
            <a:chExt cx="9929558" cy="4862946"/>
          </a:xfrm>
        </p:grpSpPr>
        <p:sp>
          <p:nvSpPr>
            <p:cNvPr id="11" name="Freeform 10"/>
            <p:cNvSpPr/>
            <p:nvPr/>
          </p:nvSpPr>
          <p:spPr>
            <a:xfrm>
              <a:off x="4227545" y="2599165"/>
              <a:ext cx="3687104" cy="1625600"/>
            </a:xfrm>
            <a:custGeom>
              <a:avLst/>
              <a:gdLst>
                <a:gd name="connsiteX0" fmla="*/ 0 w 3687104"/>
                <a:gd name="connsiteY0" fmla="*/ 270939 h 1625600"/>
                <a:gd name="connsiteX1" fmla="*/ 270939 w 3687104"/>
                <a:gd name="connsiteY1" fmla="*/ 0 h 1625600"/>
                <a:gd name="connsiteX2" fmla="*/ 3416165 w 3687104"/>
                <a:gd name="connsiteY2" fmla="*/ 0 h 1625600"/>
                <a:gd name="connsiteX3" fmla="*/ 3687104 w 3687104"/>
                <a:gd name="connsiteY3" fmla="*/ 270939 h 1625600"/>
                <a:gd name="connsiteX4" fmla="*/ 3687104 w 3687104"/>
                <a:gd name="connsiteY4" fmla="*/ 1354661 h 1625600"/>
                <a:gd name="connsiteX5" fmla="*/ 3416165 w 3687104"/>
                <a:gd name="connsiteY5" fmla="*/ 1625600 h 1625600"/>
                <a:gd name="connsiteX6" fmla="*/ 270939 w 3687104"/>
                <a:gd name="connsiteY6" fmla="*/ 1625600 h 1625600"/>
                <a:gd name="connsiteX7" fmla="*/ 0 w 3687104"/>
                <a:gd name="connsiteY7" fmla="*/ 1354661 h 1625600"/>
                <a:gd name="connsiteX8" fmla="*/ 0 w 3687104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7104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3416165" y="0"/>
                  </a:lnTo>
                  <a:cubicBezTo>
                    <a:pt x="3565800" y="0"/>
                    <a:pt x="3687104" y="121304"/>
                    <a:pt x="3687104" y="270939"/>
                  </a:cubicBezTo>
                  <a:lnTo>
                    <a:pt x="3687104" y="1354661"/>
                  </a:lnTo>
                  <a:cubicBezTo>
                    <a:pt x="3687104" y="1504296"/>
                    <a:pt x="3565800" y="1625600"/>
                    <a:pt x="3416165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blipFill rotWithShape="0">
              <a:blip r:embed="rId4"/>
              <a:tile tx="0" ty="0" sx="100000" sy="100000" flip="none" algn="tl"/>
            </a:blip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515" tIns="216515" rIns="216515" bIns="216515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ইমানের দিক</a:t>
              </a:r>
              <a:endParaRPr lang="en-US" sz="36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6201203">
              <a:off x="5822049" y="2349745"/>
              <a:ext cx="498839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98839" y="0"/>
                  </a:ln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234489" y="1011173"/>
              <a:ext cx="5674514" cy="1089152"/>
            </a:xfrm>
            <a:custGeom>
              <a:avLst/>
              <a:gdLst>
                <a:gd name="connsiteX0" fmla="*/ 0 w 5674514"/>
                <a:gd name="connsiteY0" fmla="*/ 181529 h 1089152"/>
                <a:gd name="connsiteX1" fmla="*/ 181529 w 5674514"/>
                <a:gd name="connsiteY1" fmla="*/ 0 h 1089152"/>
                <a:gd name="connsiteX2" fmla="*/ 5492985 w 5674514"/>
                <a:gd name="connsiteY2" fmla="*/ 0 h 1089152"/>
                <a:gd name="connsiteX3" fmla="*/ 5674514 w 5674514"/>
                <a:gd name="connsiteY3" fmla="*/ 181529 h 1089152"/>
                <a:gd name="connsiteX4" fmla="*/ 5674514 w 5674514"/>
                <a:gd name="connsiteY4" fmla="*/ 907623 h 1089152"/>
                <a:gd name="connsiteX5" fmla="*/ 5492985 w 5674514"/>
                <a:gd name="connsiteY5" fmla="*/ 1089152 h 1089152"/>
                <a:gd name="connsiteX6" fmla="*/ 181529 w 5674514"/>
                <a:gd name="connsiteY6" fmla="*/ 1089152 h 1089152"/>
                <a:gd name="connsiteX7" fmla="*/ 0 w 5674514"/>
                <a:gd name="connsiteY7" fmla="*/ 907623 h 1089152"/>
                <a:gd name="connsiteX8" fmla="*/ 0 w 5674514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4514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5492985" y="0"/>
                  </a:lnTo>
                  <a:cubicBezTo>
                    <a:pt x="5593241" y="0"/>
                    <a:pt x="5674514" y="81273"/>
                    <a:pt x="5674514" y="181529"/>
                  </a:cubicBezTo>
                  <a:lnTo>
                    <a:pt x="5674514" y="907623"/>
                  </a:lnTo>
                  <a:cubicBezTo>
                    <a:pt x="5674514" y="1007879"/>
                    <a:pt x="5593241" y="1089152"/>
                    <a:pt x="5492985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blipFill rotWithShape="0">
              <a:blip r:embed="rId4"/>
              <a:tile tx="0" ty="0" sx="100000" sy="100000" flip="none" algn="tl"/>
            </a:blip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088" tIns="175088" rIns="175088" bIns="17508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অন্তরে বিশ্বাস করা</a:t>
              </a:r>
              <a:endParaRPr lang="en-US" sz="32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167202">
              <a:off x="7093571" y="4504866"/>
              <a:ext cx="950334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50334" y="0"/>
                  </a:ln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378608" y="4784967"/>
              <a:ext cx="4640430" cy="1089152"/>
            </a:xfrm>
            <a:custGeom>
              <a:avLst/>
              <a:gdLst>
                <a:gd name="connsiteX0" fmla="*/ 0 w 4640430"/>
                <a:gd name="connsiteY0" fmla="*/ 181529 h 1089152"/>
                <a:gd name="connsiteX1" fmla="*/ 181529 w 4640430"/>
                <a:gd name="connsiteY1" fmla="*/ 0 h 1089152"/>
                <a:gd name="connsiteX2" fmla="*/ 4458901 w 4640430"/>
                <a:gd name="connsiteY2" fmla="*/ 0 h 1089152"/>
                <a:gd name="connsiteX3" fmla="*/ 4640430 w 4640430"/>
                <a:gd name="connsiteY3" fmla="*/ 181529 h 1089152"/>
                <a:gd name="connsiteX4" fmla="*/ 4640430 w 4640430"/>
                <a:gd name="connsiteY4" fmla="*/ 907623 h 1089152"/>
                <a:gd name="connsiteX5" fmla="*/ 4458901 w 4640430"/>
                <a:gd name="connsiteY5" fmla="*/ 1089152 h 1089152"/>
                <a:gd name="connsiteX6" fmla="*/ 181529 w 4640430"/>
                <a:gd name="connsiteY6" fmla="*/ 1089152 h 1089152"/>
                <a:gd name="connsiteX7" fmla="*/ 0 w 4640430"/>
                <a:gd name="connsiteY7" fmla="*/ 907623 h 1089152"/>
                <a:gd name="connsiteX8" fmla="*/ 0 w 4640430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0430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4458901" y="0"/>
                  </a:lnTo>
                  <a:cubicBezTo>
                    <a:pt x="4559157" y="0"/>
                    <a:pt x="4640430" y="81273"/>
                    <a:pt x="4640430" y="181529"/>
                  </a:cubicBezTo>
                  <a:lnTo>
                    <a:pt x="4640430" y="907623"/>
                  </a:lnTo>
                  <a:cubicBezTo>
                    <a:pt x="4640430" y="1007879"/>
                    <a:pt x="4559157" y="1089152"/>
                    <a:pt x="4458901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blipFill rotWithShape="0">
              <a:blip r:embed="rId4"/>
              <a:tile tx="0" ty="0" sx="100000" sy="100000" flip="none" algn="tl"/>
            </a:blip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088" tIns="175088" rIns="175088" bIns="17508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মুখে স্বীকার করা</a:t>
              </a:r>
              <a:endParaRPr lang="en-US" sz="32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8697048">
              <a:off x="4068605" y="4491216"/>
              <a:ext cx="927949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27949" y="0"/>
                  </a:ln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1089480" y="4757667"/>
              <a:ext cx="4573894" cy="1089152"/>
            </a:xfrm>
            <a:custGeom>
              <a:avLst/>
              <a:gdLst>
                <a:gd name="connsiteX0" fmla="*/ 0 w 4573894"/>
                <a:gd name="connsiteY0" fmla="*/ 181529 h 1089152"/>
                <a:gd name="connsiteX1" fmla="*/ 181529 w 4573894"/>
                <a:gd name="connsiteY1" fmla="*/ 0 h 1089152"/>
                <a:gd name="connsiteX2" fmla="*/ 4392365 w 4573894"/>
                <a:gd name="connsiteY2" fmla="*/ 0 h 1089152"/>
                <a:gd name="connsiteX3" fmla="*/ 4573894 w 4573894"/>
                <a:gd name="connsiteY3" fmla="*/ 181529 h 1089152"/>
                <a:gd name="connsiteX4" fmla="*/ 4573894 w 4573894"/>
                <a:gd name="connsiteY4" fmla="*/ 907623 h 1089152"/>
                <a:gd name="connsiteX5" fmla="*/ 4392365 w 4573894"/>
                <a:gd name="connsiteY5" fmla="*/ 1089152 h 1089152"/>
                <a:gd name="connsiteX6" fmla="*/ 181529 w 4573894"/>
                <a:gd name="connsiteY6" fmla="*/ 1089152 h 1089152"/>
                <a:gd name="connsiteX7" fmla="*/ 0 w 4573894"/>
                <a:gd name="connsiteY7" fmla="*/ 907623 h 1089152"/>
                <a:gd name="connsiteX8" fmla="*/ 0 w 4573894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3894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4392365" y="0"/>
                  </a:lnTo>
                  <a:cubicBezTo>
                    <a:pt x="4492621" y="0"/>
                    <a:pt x="4573894" y="81273"/>
                    <a:pt x="4573894" y="181529"/>
                  </a:cubicBezTo>
                  <a:lnTo>
                    <a:pt x="4573894" y="907623"/>
                  </a:lnTo>
                  <a:cubicBezTo>
                    <a:pt x="4573894" y="1007879"/>
                    <a:pt x="4492621" y="1089152"/>
                    <a:pt x="4392365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blipFill rotWithShape="0">
              <a:blip r:embed="rId4"/>
              <a:tile tx="0" ty="0" sx="100000" sy="100000" flip="none" algn="tl"/>
            </a:blip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088" tIns="175088" rIns="175088" bIns="17508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তদনুসারে আমল করা</a:t>
              </a:r>
              <a:endParaRPr lang="en-US" sz="32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D8D1-CD10-4B95-B978-6C0393405BD0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66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01491637"/>
              </p:ext>
            </p:extLst>
          </p:nvPr>
        </p:nvGraphicFramePr>
        <p:xfrm>
          <a:off x="836391" y="719666"/>
          <a:ext cx="10459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A769-BF08-40D2-8FC1-29AA9F4DADDE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67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FA644F-468F-4457-BEC6-90C61A7B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E5FA644F-468F-4457-BEC6-90C61A7BB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E5FA644F-468F-4457-BEC6-90C61A7B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E5FA644F-468F-4457-BEC6-90C61A7B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94E088-6CC1-421D-9589-09628B8C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8C94E088-6CC1-421D-9589-09628B8C8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8C94E088-6CC1-421D-9589-09628B8C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8C94E088-6CC1-421D-9589-09628B8C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630B71-EDF3-4E50-90A4-19EE37CF8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E3630B71-EDF3-4E50-90A4-19EE37CF8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E3630B71-EDF3-4E50-90A4-19EE37CF8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dgm id="{E3630B71-EDF3-4E50-90A4-19EE37CF8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B55CE1-FE8E-4591-B436-9B3EBA49C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07B55CE1-FE8E-4591-B436-9B3EBA49C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07B55CE1-FE8E-4591-B436-9B3EBA49C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B55CE1-FE8E-4591-B436-9B3EBA49C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174242-6E43-4AB7-864E-7616AB290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F2174242-6E43-4AB7-864E-7616AB290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F2174242-6E43-4AB7-864E-7616AB290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F2174242-6E43-4AB7-864E-7616AB290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144AF0-8528-47E7-9048-538A72223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CE144AF0-8528-47E7-9048-538A72223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CE144AF0-8528-47E7-9048-538A72223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CE144AF0-8528-47E7-9048-538A72223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0E9BDA-1C26-47C6-B47F-CD7ECBCEF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dgm id="{5C0E9BDA-1C26-47C6-B47F-CD7ECBCEF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5C0E9BDA-1C26-47C6-B47F-CD7ECBCEF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5C0E9BDA-1C26-47C6-B47F-CD7ECBCEF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DB862D-0650-42BE-BEF4-132FBB68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graphicEl>
                                              <a:dgm id="{1DDB862D-0650-42BE-BEF4-132FBB68B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1DDB862D-0650-42BE-BEF4-132FBB68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1DDB862D-0650-42BE-BEF4-132FBB68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B22961-F3CC-4F8D-ABD4-9C9CD9DE9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graphicEl>
                                              <a:dgm id="{34B22961-F3CC-4F8D-ABD4-9C9CD9DE9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34B22961-F3CC-4F8D-ABD4-9C9CD9DE9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34B22961-F3CC-4F8D-ABD4-9C9CD9DE9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CA1729-ABE1-48AB-B388-86C75F0C7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graphicEl>
                                              <a:dgm id="{2BCA1729-ABE1-48AB-B388-86C75F0C7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dgm id="{2BCA1729-ABE1-48AB-B388-86C75F0C7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2BCA1729-ABE1-48AB-B388-86C75F0C7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D84138-BD8B-493E-9B3E-B057EF5C5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graphicEl>
                                              <a:dgm id="{A2D84138-BD8B-493E-9B3E-B057EF5C5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graphicEl>
                                              <a:dgm id="{A2D84138-BD8B-493E-9B3E-B057EF5C5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A2D84138-BD8B-493E-9B3E-B057EF5C5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89C2CE-A6F7-4BEB-A6B1-FDFCB2AB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1C89C2CE-A6F7-4BEB-A6B1-FDFCB2ABD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1C89C2CE-A6F7-4BEB-A6B1-FDFCB2AB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graphicEl>
                                              <a:dgm id="{1C89C2CE-A6F7-4BEB-A6B1-FDFCB2AB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00E3F0-A212-46F0-B059-FFC8DA18E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graphicEl>
                                              <a:dgm id="{D000E3F0-A212-46F0-B059-FFC8DA18E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graphicEl>
                                              <a:dgm id="{D000E3F0-A212-46F0-B059-FFC8DA18E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graphicEl>
                                              <a:dgm id="{D000E3F0-A212-46F0-B059-FFC8DA18E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155187-D1DE-4AA5-92A6-06398E0E0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graphicEl>
                                              <a:dgm id="{18155187-D1DE-4AA5-92A6-06398E0E0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graphicEl>
                                              <a:dgm id="{18155187-D1DE-4AA5-92A6-06398E0E0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graphicEl>
                                              <a:dgm id="{18155187-D1DE-4AA5-92A6-06398E0E0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1C0F45-678A-4CB0-ABCC-448C46D33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graphicEl>
                                              <a:dgm id="{511C0F45-678A-4CB0-ABCC-448C46D33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graphicEl>
                                              <a:dgm id="{511C0F45-678A-4CB0-ABCC-448C46D33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graphicEl>
                                              <a:dgm id="{511C0F45-678A-4CB0-ABCC-448C46D33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743" y="0"/>
            <a:ext cx="11932920" cy="657352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8762" y="6317422"/>
            <a:ext cx="1739021" cy="164800"/>
          </a:xfrm>
        </p:spPr>
        <p:txBody>
          <a:bodyPr/>
          <a:lstStyle/>
          <a:p>
            <a:fld id="{B6F15528-21DE-4FAA-801E-634DDDAF4B2B}" type="slidenum">
              <a:rPr lang="en-US" sz="9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871" y="651924"/>
            <a:ext cx="10486324" cy="7773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ব্যাখ্যা ও তাৎপর্য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213" y="1524446"/>
            <a:ext cx="10503982" cy="83889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আল্লাহর প্রতি বিশ্বাস</a:t>
            </a:r>
          </a:p>
        </p:txBody>
      </p:sp>
      <p:pic>
        <p:nvPicPr>
          <p:cNvPr id="13" name="Picture 2" descr="C:\Users\Yunus\Desktop\Islamic Picture\3d Allah na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9" y="2389657"/>
            <a:ext cx="3394517" cy="25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6391" y="5104989"/>
            <a:ext cx="10427624" cy="77733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 সর্বপ্রথম ও প্রধান বিষয়।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9824" y="2411250"/>
            <a:ext cx="708963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এক ও অদ্বিতীয়।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তাঁর সত্তা ও গুণাবলিতে একক ও অতুলনীয়।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সমকক্ষ কেউ নেই।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সুন্দর সুন্দর নাম ও গুণ রয়েছে।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তিনিই একমাত্র মাবুদ।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6FA-402C-46E1-A224-51D18691D5EC}" type="datetime1">
              <a:rPr lang="en-US" sz="1050" smtClean="0">
                <a:latin typeface="NikoshBAN" panose="02000000000000000000" pitchFamily="2" charset="0"/>
                <a:cs typeface="NikoshBAN" panose="02000000000000000000" pitchFamily="2" charset="0"/>
              </a:rPr>
              <a:t>2/4/2020</a:t>
            </a:fld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>
                <a:latin typeface="NikoshBAN" panose="02000000000000000000" pitchFamily="2" charset="0"/>
                <a:cs typeface="NikoshBAN" panose="02000000000000000000" pitchFamily="2" charset="0"/>
              </a:rPr>
              <a:t>M.A. AHAD</a:t>
            </a:r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5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build="p" bldLvl="5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686</TotalTime>
  <Words>1000</Words>
  <Application>Microsoft Office PowerPoint</Application>
  <PresentationFormat>Widescreen</PresentationFormat>
  <Paragraphs>215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Bit_Com</dc:creator>
  <cp:lastModifiedBy>abdul ahad</cp:lastModifiedBy>
  <cp:revision>69</cp:revision>
  <dcterms:created xsi:type="dcterms:W3CDTF">2016-12-01T15:52:10Z</dcterms:created>
  <dcterms:modified xsi:type="dcterms:W3CDTF">2020-02-04T12:08:21Z</dcterms:modified>
</cp:coreProperties>
</file>