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63" r:id="rId2"/>
    <p:sldId id="322" r:id="rId3"/>
    <p:sldId id="306" r:id="rId4"/>
    <p:sldId id="316" r:id="rId5"/>
    <p:sldId id="297" r:id="rId6"/>
    <p:sldId id="294" r:id="rId7"/>
    <p:sldId id="298" r:id="rId8"/>
    <p:sldId id="310" r:id="rId9"/>
    <p:sldId id="299" r:id="rId10"/>
    <p:sldId id="307" r:id="rId11"/>
    <p:sldId id="311" r:id="rId12"/>
    <p:sldId id="312" r:id="rId13"/>
    <p:sldId id="313" r:id="rId14"/>
    <p:sldId id="314" r:id="rId15"/>
    <p:sldId id="317" r:id="rId16"/>
    <p:sldId id="300" r:id="rId17"/>
    <p:sldId id="303" r:id="rId18"/>
    <p:sldId id="287" r:id="rId19"/>
    <p:sldId id="280" r:id="rId20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920" autoAdjust="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24334-39D1-4FED-9ECC-61BF1F2EAD02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5B7E5-BAF7-4218-B0B0-25FC89915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1401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0302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2432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071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4727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343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021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865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8298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880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484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164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857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017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895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914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87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762000"/>
            <a:ext cx="6705600" cy="91440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WELCOME</a:t>
            </a:r>
            <a:endParaRPr lang="en-US" sz="6600" dirty="0">
              <a:solidFill>
                <a:srgbClr val="002060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5715000"/>
            <a:ext cx="5715000" cy="762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HOW  ARE  YOU ?</a:t>
            </a:r>
            <a:endParaRPr lang="en-US" sz="3600" dirty="0">
              <a:solidFill>
                <a:srgbClr val="002060"/>
              </a:solidFill>
              <a:latin typeface="Elephant" pitchFamily="18" charset="0"/>
              <a:cs typeface="Times New Roman" pitchFamily="18" charset="0"/>
            </a:endParaRPr>
          </a:p>
        </p:txBody>
      </p:sp>
      <p:pic>
        <p:nvPicPr>
          <p:cNvPr id="7" name="Picture 6" descr="rose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8752" y="1752600"/>
            <a:ext cx="3669608" cy="36696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461208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09600"/>
            <a:ext cx="66294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Simple or Noun Infinitive is used as :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524000"/>
            <a:ext cx="7162800" cy="138499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d)  </a:t>
            </a: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Complement to verb : </a:t>
            </a:r>
          </a:p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She seems to be a pious woman.</a:t>
            </a:r>
          </a:p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He appears to be a poor man.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971800"/>
            <a:ext cx="6172200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e</a:t>
            </a: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 Objective  Complement : </a:t>
            </a:r>
          </a:p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We take him to be a smart.</a:t>
            </a:r>
          </a:p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She  seems to be a lucky.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4419600"/>
            <a:ext cx="76962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f) </a:t>
            </a:r>
            <a:r>
              <a:rPr lang="en-US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With too/enough.</a:t>
            </a: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   He is too small to work.</a:t>
            </a: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   I have enough money to run a business.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su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3005137"/>
            <a:ext cx="1914525" cy="1914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14400"/>
            <a:ext cx="7467600" cy="52322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Definition of  Gerundial or Qualifying Infinitive.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905000"/>
            <a:ext cx="6629400" cy="138499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When an infinitive qualify or Modify another parts of  Speech  or sentences,  it is called  Gerundial or qualifying Infinitive.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581400"/>
            <a:ext cx="5715000" cy="181588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 ran fast to win the prize. </a:t>
            </a: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To speak the truth, he is a strong boy.</a:t>
            </a: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He walked speedy to catch the train.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runi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3733800"/>
            <a:ext cx="2587625" cy="1940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5438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Gerundial or qualifying Infinitive is used to :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524000"/>
            <a:ext cx="7162800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Modify an adjective :</a:t>
            </a:r>
          </a:p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The old woman is too weak to move.</a:t>
            </a:r>
          </a:p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I am happy to meet you.</a:t>
            </a:r>
          </a:p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She is ready to start.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733800"/>
            <a:ext cx="5715000" cy="213830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  Modify a verb :</a:t>
            </a: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    The cricketers went to play.</a:t>
            </a: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    We play to win.</a:t>
            </a:r>
          </a:p>
          <a:p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ea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3810000"/>
            <a:ext cx="3352801" cy="20669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543800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Gerundial or qualifying Infinitive is used to :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7162800" cy="138499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/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   Modify a noun :</a:t>
            </a:r>
          </a:p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It is a shirt to put on.</a:t>
            </a:r>
          </a:p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This is  a car to let.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962400"/>
            <a:ext cx="9144000" cy="206210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d)  Modify an adverb :</a:t>
            </a: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    They went to the market, to buy  daily necessaries.</a:t>
            </a: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    I walked fast to catch the train.</a:t>
            </a:r>
          </a:p>
          <a:p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47800"/>
            <a:ext cx="2619375" cy="196931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75438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Gerundial or qualifying Infinitive is used to :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716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e)    Qualify a sentence :</a:t>
            </a:r>
          </a:p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To speak the truth, he is an </a:t>
            </a:r>
          </a:p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honest boy.</a:t>
            </a:r>
          </a:p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To be brief, I am ruined.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3657600"/>
            <a:ext cx="51816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Omissions of Infinitive 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jud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844782"/>
            <a:ext cx="2362200" cy="13396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4400" y="4343400"/>
            <a:ext cx="7239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After certain verbs the infinitive is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ommitted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4876800"/>
            <a:ext cx="75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They  are let, make, need, hear, watch, see, dare,  watch, feel, had better, had rather, would rather, sooner than, rather than.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609600"/>
            <a:ext cx="41148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Perfect Infinitive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5240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Perfect infinitive is formed by using  ‘to have’ before a principal verb :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2819400"/>
            <a:ext cx="6477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wished to have come here.</a:t>
            </a:r>
          </a:p>
          <a:p>
            <a:pPr marL="400050" indent="-400050">
              <a:buAutoNum type="roman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AutoNum type="roman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He seems to have seen nicer days.</a:t>
            </a:r>
          </a:p>
          <a:p>
            <a:pPr marL="400050" indent="-400050">
              <a:buAutoNum type="roman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AutoNum type="roman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They are reported to have written this.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5410200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Note : Perfect infinitive is used after past tense of verbs wish, desire, hope intend , command etc.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914400"/>
            <a:ext cx="56388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Individual Work</a:t>
            </a:r>
            <a:endParaRPr lang="en-US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609600" y="2057400"/>
            <a:ext cx="8153400" cy="403860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Open your English Grammar book  page no. 18</a:t>
            </a:r>
          </a:p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Read the passage carefully  : </a:t>
            </a:r>
          </a:p>
          <a:p>
            <a:pPr algn="ctr"/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Ask and answer with your partner :</a:t>
            </a:r>
          </a:p>
          <a:p>
            <a:pPr algn="ctr"/>
            <a:endParaRPr lang="en-US" sz="2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Which sentence in the passage is without  any infinitive ?</a:t>
            </a:r>
          </a:p>
          <a:p>
            <a:pPr>
              <a:buFont typeface="Wingdings" pitchFamily="2" charset="2"/>
              <a:buChar char="v"/>
            </a:pP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How many infinitives are there in sentence number three ?             	Which ‘to’ is not infinitive here ?</a:t>
            </a:r>
          </a:p>
          <a:p>
            <a:pPr>
              <a:buFont typeface="Wingdings" pitchFamily="2" charset="2"/>
              <a:buChar char="v"/>
            </a:pP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Which of the verbs in the passage have bare Infinitive ?</a:t>
            </a:r>
            <a:endParaRPr lang="en-US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457200"/>
            <a:ext cx="4267200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Group Works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4478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Fill in the gaps using infinitives where necessary :</a:t>
            </a:r>
            <a:endParaRPr lang="en-US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133600"/>
            <a:ext cx="8458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a. Mother advised me ……….. read regularly.</a:t>
            </a:r>
          </a:p>
          <a:p>
            <a:pPr marL="571500" indent="-5715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b. This is a house ………..  Live in.</a:t>
            </a:r>
          </a:p>
          <a:p>
            <a:pPr marL="571500" indent="-5715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Mohona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eager ………….. study computer.</a:t>
            </a:r>
          </a:p>
          <a:p>
            <a:pPr marL="571500" indent="-5715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d. I saw him ………….. go there .</a:t>
            </a:r>
          </a:p>
          <a:p>
            <a:pPr marL="571500" indent="-5715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e. This is a car ……….  let.</a:t>
            </a:r>
          </a:p>
          <a:p>
            <a:pPr marL="571500" indent="-5715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f. You had better ……………. eat than go away.</a:t>
            </a:r>
          </a:p>
          <a:p>
            <a:pPr marL="571500" indent="-5715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g. He seems ………….. be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happay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today.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562600"/>
            <a:ext cx="8382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Answer : a)  to   b)  to   c)  to   d)  x  e)  to    f)  x   g)  to. 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5181600" y="304800"/>
            <a:ext cx="3429000" cy="2057400"/>
          </a:xfrm>
          <a:prstGeom prst="cloudCallout">
            <a:avLst>
              <a:gd name="adj1" fmla="val -77038"/>
              <a:gd name="adj2" fmla="val 77543"/>
            </a:avLst>
          </a:prstGeom>
          <a:noFill/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Stencil" pitchFamily="82" charset="0"/>
                <a:cs typeface="Times New Roman" pitchFamily="18" charset="0"/>
              </a:rPr>
              <a:t>HOME WORK</a:t>
            </a:r>
            <a:endParaRPr lang="en-US" sz="4000" dirty="0">
              <a:solidFill>
                <a:srgbClr val="002060"/>
              </a:solidFill>
              <a:latin typeface="Stencil" pitchFamily="82" charset="0"/>
              <a:cs typeface="Times New Roman" pitchFamily="18" charset="0"/>
            </a:endParaRPr>
          </a:p>
        </p:txBody>
      </p:sp>
      <p:pic>
        <p:nvPicPr>
          <p:cNvPr id="3" name="Picture 2" descr="Ho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556476"/>
            <a:ext cx="4136571" cy="27949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ounded Rectangle 3"/>
          <p:cNvSpPr/>
          <p:nvPr/>
        </p:nvSpPr>
        <p:spPr>
          <a:xfrm>
            <a:off x="914400" y="4876800"/>
            <a:ext cx="7696200" cy="1295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Write ten sentences using infinitive ‘to’.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205620" y="228600"/>
            <a:ext cx="8709780" cy="6400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8581806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381000"/>
            <a:ext cx="5638800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6600" b="1" i="1" dirty="0" smtClean="0">
                <a:solidFill>
                  <a:srgbClr val="002060"/>
                </a:solidFill>
              </a:rPr>
              <a:t>Introduction</a:t>
            </a:r>
            <a:endParaRPr lang="bn-BD" sz="6600" b="1" i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819400" y="1752600"/>
            <a:ext cx="5715000" cy="24384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Name: </a:t>
            </a:r>
            <a:r>
              <a:rPr kumimoji="0" lang="en-US" sz="1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Nurul</a:t>
            </a:r>
            <a:r>
              <a:rPr kumimoji="0" lang="en-US" sz="1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Amin</a:t>
            </a:r>
            <a:r>
              <a:rPr kumimoji="0" lang="en-US" sz="1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Azad</a:t>
            </a:r>
            <a:br>
              <a:rPr kumimoji="0" lang="en-US" sz="1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Assistant teacher: (English)</a:t>
            </a:r>
            <a:br>
              <a:rPr kumimoji="0" lang="en-US" sz="1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Jahangirpur</a:t>
            </a:r>
            <a:r>
              <a:rPr kumimoji="0" lang="en-US" sz="1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T,Amin</a:t>
            </a:r>
            <a:r>
              <a:rPr kumimoji="0" lang="en-US" sz="1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Govt.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Pilot High School</a:t>
            </a:r>
            <a:br>
              <a:rPr kumimoji="0" lang="en-US" sz="1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Madan,Netrakona</a:t>
            </a:r>
            <a:endParaRPr kumimoji="0" lang="en-US" sz="128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bn-BD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 descr="azad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" y="1665124"/>
            <a:ext cx="1600200" cy="25258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4343400"/>
            <a:ext cx="71628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CLASS:      </a:t>
            </a:r>
            <a:r>
              <a:rPr kumimoji="0" lang="en-US" sz="2800" b="1" i="1" u="none" strike="noStrike" kern="0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Eight</a:t>
            </a:r>
            <a:endParaRPr kumimoji="0" lang="en-US" sz="2800" b="1" i="1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SUBJECT:   </a:t>
            </a: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ENGLISH  </a:t>
            </a:r>
            <a:r>
              <a:rPr lang="en-US" sz="2800" b="1" i="1" kern="0" noProof="0" dirty="0" smtClean="0">
                <a:solidFill>
                  <a:srgbClr val="002060"/>
                </a:solidFill>
              </a:rPr>
              <a:t>SECOND </a:t>
            </a: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PAPER</a:t>
            </a:r>
          </a:p>
          <a:p>
            <a:pPr>
              <a:defRPr/>
            </a:pPr>
            <a:r>
              <a:rPr lang="en-US" sz="2800" b="1" kern="0" dirty="0" smtClean="0">
                <a:solidFill>
                  <a:srgbClr val="002060"/>
                </a:solidFill>
              </a:rPr>
              <a:t>UNIT:          </a:t>
            </a:r>
            <a:r>
              <a:rPr lang="en-US" sz="2800" b="1" i="1" kern="0" dirty="0" smtClean="0">
                <a:solidFill>
                  <a:srgbClr val="002060"/>
                </a:solidFill>
              </a:rPr>
              <a:t>six</a:t>
            </a:r>
          </a:p>
          <a:p>
            <a:pPr>
              <a:defRPr/>
            </a:pPr>
            <a:r>
              <a:rPr lang="en-US" sz="2800" b="1" kern="0" dirty="0" smtClean="0">
                <a:solidFill>
                  <a:srgbClr val="002060"/>
                </a:solidFill>
              </a:rPr>
              <a:t>LESSON:    </a:t>
            </a:r>
            <a:r>
              <a:rPr lang="en-US" sz="2800" b="1" i="1" kern="0" dirty="0" smtClean="0">
                <a:solidFill>
                  <a:srgbClr val="002060"/>
                </a:solidFill>
              </a:rPr>
              <a:t>one</a:t>
            </a:r>
            <a:endParaRPr kumimoji="0" lang="en-US" sz="2800" b="1" i="1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lvl="0">
              <a:defRPr/>
            </a:pPr>
            <a:r>
              <a:rPr lang="en-US" sz="2800" b="1" kern="0" dirty="0" smtClean="0">
                <a:solidFill>
                  <a:srgbClr val="002060"/>
                </a:solidFill>
              </a:rPr>
              <a:t>TOPIC      </a:t>
            </a:r>
            <a:r>
              <a:rPr lang="en-US" sz="2800" b="1" kern="0" smtClean="0">
                <a:solidFill>
                  <a:srgbClr val="002060"/>
                </a:solidFill>
              </a:rPr>
              <a:t>: Infinitive</a:t>
            </a:r>
            <a:endParaRPr kumimoji="0" lang="en-US" sz="2800" b="1" i="1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76200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Read  these sentences 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828800"/>
            <a:ext cx="396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I like </a:t>
            </a:r>
            <a:r>
              <a:rPr lang="en-US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read.</a:t>
            </a: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They like </a:t>
            </a:r>
            <a:r>
              <a:rPr lang="en-US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play.</a:t>
            </a:r>
          </a:p>
          <a:p>
            <a:r>
              <a:rPr lang="en-US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walk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is good exercise.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40386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above sentences what are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read, to play and </a:t>
            </a:r>
            <a:r>
              <a:rPr lang="en-US" sz="28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walk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su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5978" y="1600200"/>
            <a:ext cx="1210644" cy="18192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81200" y="5105400"/>
            <a:ext cx="5181600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They are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INFINITIVE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685800"/>
            <a:ext cx="5486400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What is the structure of </a:t>
            </a:r>
          </a:p>
          <a:p>
            <a:pPr algn="ctr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Infinitive .?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0574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Infinitive  =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20574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   </a:t>
            </a:r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20574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Present form of verb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2971800"/>
            <a:ext cx="51816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As :I want to drink.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42672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Mina likes to sing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5181600"/>
            <a:ext cx="53340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They want to play.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 descr="schoo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048" y="3886200"/>
            <a:ext cx="1483502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7" grpId="0" animBg="1"/>
      <p:bldP spid="8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838200"/>
            <a:ext cx="4953000" cy="101566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7030A0"/>
                </a:solidFill>
                <a:latin typeface="Elephant" pitchFamily="18" charset="0"/>
                <a:cs typeface="Times New Roman" pitchFamily="18" charset="0"/>
              </a:rPr>
              <a:t>Our today’s </a:t>
            </a:r>
            <a:endParaRPr lang="en-US" sz="6000" b="1" dirty="0">
              <a:solidFill>
                <a:srgbClr val="7030A0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1905000"/>
            <a:ext cx="7086600" cy="350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Topic is</a:t>
            </a:r>
          </a:p>
          <a:p>
            <a:pPr algn="ctr"/>
            <a:endParaRPr lang="en-US" sz="36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8800" dirty="0" smtClean="0">
                <a:solidFill>
                  <a:srgbClr val="FF0000"/>
                </a:solidFill>
                <a:latin typeface="Elephant" pitchFamily="18" charset="0"/>
                <a:cs typeface="Times New Roman" pitchFamily="18" charset="0"/>
              </a:rPr>
              <a:t>Infinitives</a:t>
            </a:r>
            <a:endParaRPr lang="en-US" sz="8800" dirty="0">
              <a:solidFill>
                <a:srgbClr val="FF0000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609600"/>
            <a:ext cx="6705600" cy="70788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Stencil" pitchFamily="82" charset="0"/>
                <a:cs typeface="Times New Roman" pitchFamily="18" charset="0"/>
              </a:rPr>
              <a:t>Learning objectives</a:t>
            </a:r>
            <a:endParaRPr lang="en-US" sz="4000" dirty="0">
              <a:solidFill>
                <a:srgbClr val="FF0000"/>
              </a:solidFill>
              <a:latin typeface="Stencil" pitchFamily="82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676400"/>
            <a:ext cx="8077200" cy="36576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After completing the lesson students will able to ..</a:t>
            </a:r>
          </a:p>
          <a:p>
            <a:pPr algn="ctr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learnt what Infinitive is.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learnt the uses of infinitive.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learnt  finding out infinitive from a sentence.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learnt filling the gaps using infinitives.</a:t>
            </a:r>
            <a:endParaRPr lang="en-US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81000"/>
            <a:ext cx="6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Infinitive</a:t>
            </a:r>
            <a:endParaRPr lang="en-US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371600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The infinitive is the base of a verb, often preceded by to and never change according to person, number or tense.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2819400"/>
            <a:ext cx="51054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Kinds of Infinitives 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36576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" y="5410200"/>
            <a:ext cx="2971800" cy="107721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Simple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Noun Infinitive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19600" y="5410200"/>
            <a:ext cx="3962400" cy="107721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Gerundial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Qualifying Infinitive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295400" y="35052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are two kinds of Infinitives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Left-Right Arrow 15"/>
          <p:cNvSpPr/>
          <p:nvPr/>
        </p:nvSpPr>
        <p:spPr>
          <a:xfrm>
            <a:off x="762000" y="3200400"/>
            <a:ext cx="7696200" cy="167640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</a:t>
            </a:r>
            <a:endParaRPr lang="en-US" sz="7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2057400" y="4495800"/>
            <a:ext cx="609600" cy="9144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24" name="Down Arrow 23"/>
          <p:cNvSpPr/>
          <p:nvPr/>
        </p:nvSpPr>
        <p:spPr>
          <a:xfrm>
            <a:off x="6096000" y="4495800"/>
            <a:ext cx="609600" cy="9144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19" grpId="0" animBg="1"/>
      <p:bldP spid="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85800"/>
            <a:ext cx="60960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Definition of  Simple or Noun Infinitive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905000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When an infinitive does the function of a Noun, it is called  Simple or Noun Infinitive.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505200"/>
            <a:ext cx="5181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To swim is good for health.</a:t>
            </a: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Girls like to music. </a:t>
            </a: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To respect our elders is our duty. 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7618" y="3429000"/>
            <a:ext cx="2441542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09600"/>
            <a:ext cx="66294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Simple or Noun Infinitive is used as :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524000"/>
            <a:ext cx="716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Subject of a verb :</a:t>
            </a:r>
          </a:p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To speak the truth is beauty. To swim is good for health.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971800"/>
            <a:ext cx="617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 startAt="2"/>
            </a:pP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Object of a verb :</a:t>
            </a:r>
          </a:p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He likes to play. I taught him to write.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191000"/>
            <a:ext cx="487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Object of a Preposition :</a:t>
            </a: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    He is about to fall. </a:t>
            </a: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    He is about to sleep.</a:t>
            </a:r>
          </a:p>
          <a:p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mtc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4461389"/>
            <a:ext cx="2611582" cy="17932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2122</TotalTime>
  <Words>723</Words>
  <Application>Microsoft Office PowerPoint</Application>
  <PresentationFormat>On-screen Show (4:3)</PresentationFormat>
  <Paragraphs>128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t-amin school</cp:lastModifiedBy>
  <cp:revision>266</cp:revision>
  <cp:lastPrinted>2013-04-24T06:22:17Z</cp:lastPrinted>
  <dcterms:created xsi:type="dcterms:W3CDTF">2013-04-21T06:16:47Z</dcterms:created>
  <dcterms:modified xsi:type="dcterms:W3CDTF">2020-02-05T14:15:19Z</dcterms:modified>
</cp:coreProperties>
</file>