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72" r:id="rId2"/>
    <p:sldId id="284" r:id="rId3"/>
    <p:sldId id="273" r:id="rId4"/>
    <p:sldId id="275" r:id="rId5"/>
    <p:sldId id="257" r:id="rId6"/>
    <p:sldId id="285" r:id="rId7"/>
    <p:sldId id="279" r:id="rId8"/>
    <p:sldId id="263" r:id="rId9"/>
    <p:sldId id="288" r:id="rId10"/>
    <p:sldId id="289" r:id="rId11"/>
    <p:sldId id="287" r:id="rId12"/>
    <p:sldId id="266" r:id="rId13"/>
    <p:sldId id="267" r:id="rId14"/>
    <p:sldId id="269" r:id="rId15"/>
    <p:sldId id="283" r:id="rId16"/>
    <p:sldId id="277" r:id="rId17"/>
    <p:sldId id="278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E86"/>
    <a:srgbClr val="CC00FF"/>
    <a:srgbClr val="0070C0"/>
    <a:srgbClr val="9900FF"/>
    <a:srgbClr val="9933FF"/>
    <a:srgbClr val="669900"/>
    <a:srgbClr val="C55A11"/>
    <a:srgbClr val="B2B2B2"/>
    <a:srgbClr val="BE9C60"/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7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38B20-91F5-45C8-B25E-F81C6570EEE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5CAAA-D03F-4BF5-A32C-EF868B2D8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634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5CAAA-D03F-4BF5-A32C-EF868B2D85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32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5CAAA-D03F-4BF5-A32C-EF868B2D85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76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5CAAA-D03F-4BF5-A32C-EF868B2D85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93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AB51D626-9670-403C-A4CC-19C3D22FAFE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099B2FE-60FE-4A88-A827-17BC160FD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D626-9670-403C-A4CC-19C3D22FAFE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2FE-60FE-4A88-A827-17BC160FD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D626-9670-403C-A4CC-19C3D22FAFE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2FE-60FE-4A88-A827-17BC160FD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51D626-9670-403C-A4CC-19C3D22FAFE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99B2FE-60FE-4A88-A827-17BC160FD3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AB51D626-9670-403C-A4CC-19C3D22FAFE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099B2FE-60FE-4A88-A827-17BC160FD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D626-9670-403C-A4CC-19C3D22FAFE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2FE-60FE-4A88-A827-17BC160FD3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D626-9670-403C-A4CC-19C3D22FAFE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2FE-60FE-4A88-A827-17BC160FD3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51D626-9670-403C-A4CC-19C3D22FAFE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99B2FE-60FE-4A88-A827-17BC160FD3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D626-9670-403C-A4CC-19C3D22FAFE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2FE-60FE-4A88-A827-17BC160FD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51D626-9670-403C-A4CC-19C3D22FAFE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99B2FE-60FE-4A88-A827-17BC160FD3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51D626-9670-403C-A4CC-19C3D22FAFE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99B2FE-60FE-4A88-A827-17BC160FD3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51D626-9670-403C-A4CC-19C3D22FAFE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99B2FE-60FE-4A88-A827-17BC160FD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vel 13"/>
          <p:cNvSpPr/>
          <p:nvPr/>
        </p:nvSpPr>
        <p:spPr>
          <a:xfrm>
            <a:off x="3103418" y="429296"/>
            <a:ext cx="5689600" cy="12954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Sunflower-field-Fargo-North-Dak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50" y="2008909"/>
            <a:ext cx="7344793" cy="4540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78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84164" y="367741"/>
            <a:ext cx="4471048" cy="3806298"/>
            <a:chOff x="3718925" y="1786443"/>
            <a:chExt cx="3361481" cy="29037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382" t="18877" r="74836" b="59514"/>
            <a:stretch/>
          </p:blipFill>
          <p:spPr>
            <a:xfrm>
              <a:off x="3718925" y="1786443"/>
              <a:ext cx="3361481" cy="290371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123" t="4489" r="68607" b="89554"/>
            <a:stretch/>
          </p:blipFill>
          <p:spPr>
            <a:xfrm rot="16200000">
              <a:off x="3594589" y="3321483"/>
              <a:ext cx="1059544" cy="78273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99165" y="4859292"/>
            <a:ext cx="3795063" cy="737937"/>
          </a:xfrm>
          <a:prstGeom prst="rect">
            <a:avLst/>
          </a:prstGeom>
          <a:solidFill>
            <a:srgbClr val="B4DE8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5" name="Group 15"/>
          <p:cNvGrpSpPr/>
          <p:nvPr/>
        </p:nvGrpSpPr>
        <p:grpSpPr>
          <a:xfrm>
            <a:off x="1216255" y="3174114"/>
            <a:ext cx="3617977" cy="2644026"/>
            <a:chOff x="644534" y="3137768"/>
            <a:chExt cx="3617977" cy="2644026"/>
          </a:xfrm>
          <a:solidFill>
            <a:srgbClr val="B4DE86"/>
          </a:solidFill>
        </p:grpSpPr>
        <p:sp>
          <p:nvSpPr>
            <p:cNvPr id="14" name="Rectangle 13"/>
            <p:cNvSpPr/>
            <p:nvPr/>
          </p:nvSpPr>
          <p:spPr>
            <a:xfrm>
              <a:off x="644534" y="5043857"/>
              <a:ext cx="3617977" cy="737937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পরিবর্তনশীল রোধ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933244" y="3137768"/>
              <a:ext cx="350533" cy="2057956"/>
            </a:xfrm>
            <a:prstGeom prst="straightConnector1">
              <a:avLst/>
            </a:prstGeom>
            <a:grpFill/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5"/>
          <p:cNvGrpSpPr/>
          <p:nvPr/>
        </p:nvGrpSpPr>
        <p:grpSpPr>
          <a:xfrm>
            <a:off x="1446895" y="4101649"/>
            <a:ext cx="2779595" cy="1701478"/>
            <a:chOff x="1340892" y="4125772"/>
            <a:chExt cx="2779595" cy="1701478"/>
          </a:xfrm>
          <a:solidFill>
            <a:srgbClr val="B4DE86"/>
          </a:solidFill>
        </p:grpSpPr>
        <p:sp>
          <p:nvSpPr>
            <p:cNvPr id="13" name="Rectangle 12"/>
            <p:cNvSpPr/>
            <p:nvPr/>
          </p:nvSpPr>
          <p:spPr>
            <a:xfrm>
              <a:off x="1340892" y="5089313"/>
              <a:ext cx="2779595" cy="737937"/>
            </a:xfrm>
            <a:prstGeom prst="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ব্যাটারি</a:t>
              </a:r>
              <a:r>
                <a: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332310" y="4125772"/>
              <a:ext cx="519486" cy="1134551"/>
            </a:xfrm>
            <a:prstGeom prst="straightConnector1">
              <a:avLst/>
            </a:prstGeom>
            <a:grpFill/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1"/>
          <p:cNvGrpSpPr/>
          <p:nvPr/>
        </p:nvGrpSpPr>
        <p:grpSpPr>
          <a:xfrm>
            <a:off x="3729912" y="3909694"/>
            <a:ext cx="1860895" cy="1893433"/>
            <a:chOff x="3748298" y="3896751"/>
            <a:chExt cx="1860895" cy="1893433"/>
          </a:xfrm>
          <a:solidFill>
            <a:srgbClr val="B4DE86"/>
          </a:solidFill>
        </p:grpSpPr>
        <p:sp>
          <p:nvSpPr>
            <p:cNvPr id="15" name="Rectangle 14"/>
            <p:cNvSpPr/>
            <p:nvPr/>
          </p:nvSpPr>
          <p:spPr>
            <a:xfrm>
              <a:off x="3748298" y="5052247"/>
              <a:ext cx="1860895" cy="737937"/>
            </a:xfrm>
            <a:prstGeom prst="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চাবি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4456758" y="3896751"/>
              <a:ext cx="595408" cy="1288697"/>
            </a:xfrm>
            <a:prstGeom prst="straightConnector1">
              <a:avLst/>
            </a:prstGeom>
            <a:grpFill/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184164" y="5032929"/>
            <a:ext cx="8712367" cy="737937"/>
          </a:xfrm>
          <a:prstGeom prst="rect">
            <a:avLst/>
          </a:prstGeom>
          <a:solidFill>
            <a:srgbClr val="B4DE8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ধরনের বন্ধ কুন্ডলীকে বলে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35" t="55622" r="53750" b="20103"/>
          <a:stretch/>
        </p:blipFill>
        <p:spPr>
          <a:xfrm>
            <a:off x="6699331" y="396225"/>
            <a:ext cx="3526972" cy="3777814"/>
          </a:xfrm>
          <a:prstGeom prst="rect">
            <a:avLst/>
          </a:prstGeom>
        </p:spPr>
      </p:pic>
      <p:grpSp>
        <p:nvGrpSpPr>
          <p:cNvPr id="8" name="Group 35"/>
          <p:cNvGrpSpPr/>
          <p:nvPr/>
        </p:nvGrpSpPr>
        <p:grpSpPr>
          <a:xfrm>
            <a:off x="5605736" y="3702492"/>
            <a:ext cx="6083491" cy="2289020"/>
            <a:chOff x="5890899" y="2223317"/>
            <a:chExt cx="6083491" cy="2289020"/>
          </a:xfrm>
          <a:solidFill>
            <a:srgbClr val="B4DE86"/>
          </a:solidFill>
        </p:grpSpPr>
        <p:sp>
          <p:nvSpPr>
            <p:cNvPr id="30" name="Rectangle 29"/>
            <p:cNvSpPr/>
            <p:nvPr/>
          </p:nvSpPr>
          <p:spPr>
            <a:xfrm>
              <a:off x="5890899" y="3074867"/>
              <a:ext cx="6083491" cy="143747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গ্যালভানোমিটার সহ বন্ধ কুন্ডলী কে বলে </a:t>
              </a:r>
              <a:r>
                <a:rPr lang="en-US" sz="4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গৌণ</a:t>
              </a:r>
              <a:r>
                <a: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কুন্ডলী</a:t>
              </a:r>
              <a:r>
                <a:rPr lang="bn-IN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 flipV="1">
              <a:off x="9072567" y="2223317"/>
              <a:ext cx="1241947" cy="973743"/>
            </a:xfrm>
            <a:prstGeom prst="straightConnector1">
              <a:avLst/>
            </a:prstGeom>
            <a:grpFill/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1223576" y="4551386"/>
            <a:ext cx="9444459" cy="1453820"/>
          </a:xfrm>
          <a:prstGeom prst="rect">
            <a:avLst/>
          </a:prstGeom>
          <a:solidFill>
            <a:srgbClr val="B4DE8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8376" y="4556944"/>
            <a:ext cx="10417981" cy="1414365"/>
          </a:xfrm>
          <a:prstGeom prst="rect">
            <a:avLst/>
          </a:prstGeom>
          <a:solidFill>
            <a:srgbClr val="B4DE8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 করলে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কুন্ডলীতে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3530" y="4599708"/>
            <a:ext cx="10268045" cy="1510147"/>
          </a:xfrm>
          <a:prstGeom prst="rect">
            <a:avLst/>
          </a:prstGeom>
          <a:solidFill>
            <a:srgbClr val="B4DE8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গতিশীল চুম্বক বা তড়িৎবাহী বর্তনীর দুরত্ব বা তড়িৎ প্রবাহের পরিবর্তনের সাহায্যে অন্য একটি সংবদ্ধ বর্তনীতে ক্ষণস্থায়ী ভোল্টেজ ও তড়িৎ প্রবাহ উৎপন্ন হওয়ার পদ্ধতিকে তাড়িতচৌম্বক আবেশ বলে।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6112" y="4585856"/>
            <a:ext cx="11138688" cy="15378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just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ভোল্টেজকে আবিষ্ট ভোল্টেজ ও প্রবাহকে আবিষ্ট তড়িৎপ্রবাহ বলে।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73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9" grpId="0" animBg="1"/>
      <p:bldP spid="31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2889" y="311812"/>
            <a:ext cx="5102516" cy="1109602"/>
          </a:xfrm>
          <a:prstGeom prst="rect">
            <a:avLst/>
          </a:prstGeom>
          <a:solidFill>
            <a:srgbClr val="C717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55" y="1773380"/>
            <a:ext cx="6165271" cy="285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1274" y="5334000"/>
            <a:ext cx="957349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তাড়িত চৌম্বক আবে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980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1" y="396896"/>
            <a:ext cx="5254194" cy="3936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4624" y="5281015"/>
            <a:ext cx="4448047" cy="838431"/>
          </a:xfrm>
          <a:prstGeom prst="rect">
            <a:avLst/>
          </a:prstGeom>
          <a:solidFill>
            <a:srgbClr val="B4DE8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সম্পর্কে বল?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4623" y="5028826"/>
            <a:ext cx="8809032" cy="1146885"/>
          </a:xfrm>
          <a:prstGeom prst="rect">
            <a:avLst/>
          </a:prstGeom>
          <a:solidFill>
            <a:srgbClr val="B4DE8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মেরুদ্বয়ের মধ্যে তারের লুপ বা কুন্ডলী।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4622" y="5056891"/>
            <a:ext cx="7416332" cy="1118820"/>
          </a:xfrm>
          <a:prstGeom prst="rect">
            <a:avLst/>
          </a:prstGeom>
          <a:solidFill>
            <a:srgbClr val="B4DE8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লুপটির 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অবস্থান লক্ষ কর।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0366" y="4674673"/>
            <a:ext cx="10117514" cy="1577023"/>
          </a:xfrm>
          <a:prstGeom prst="rect">
            <a:avLst/>
          </a:prstGeom>
          <a:solidFill>
            <a:srgbClr val="B4DE8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লুপটি 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বেঁকে 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তে বিপরীত অভিমূখী হয়ে ফিরে এসেছে।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4621" y="4831991"/>
            <a:ext cx="10103259" cy="1006101"/>
          </a:xfrm>
          <a:prstGeom prst="rect">
            <a:avLst/>
          </a:prstGeom>
          <a:solidFill>
            <a:srgbClr val="B4DE8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পরস্পরের মধ্যে বিপরীতমুখী তড়িৎ প্রবাহিত হয়।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0364" y="4671390"/>
            <a:ext cx="10117515" cy="1504321"/>
          </a:xfrm>
          <a:prstGeom prst="rect">
            <a:avLst/>
          </a:prstGeom>
          <a:solidFill>
            <a:srgbClr val="B4DE8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তারটি উপরের দিকে উঠবে এবং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তারটি নিচের দিকে নামবে। অর্থাৎ তারটি ঘড়ির কাঁটার গতির দিকে ঘুরবে।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4621" y="4702102"/>
            <a:ext cx="10117514" cy="1417344"/>
          </a:xfrm>
          <a:prstGeom prst="rect">
            <a:avLst/>
          </a:prstGeom>
          <a:solidFill>
            <a:srgbClr val="B4DE8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চিত্র-খ এর মত, অর্থাৎ তারটি যখন খাঁড়া অবস্থায় থাকবে তখন এর উপর কোনো বল ক্রিয়া করবে না। ফলে এটি থেমে যাবে।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675" y="4628271"/>
            <a:ext cx="10311966" cy="1772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কিন্তু,লুপটিকে ঘূর্ণায়মান রাখার জন্য কম্যুটেটর নামক 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ন্ত্র ব্যবহার করা হয়।</a:t>
            </a:r>
            <a:endParaRPr lang="en-US" sz="54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8100" y="396896"/>
            <a:ext cx="5081094" cy="4006284"/>
            <a:chOff x="778100" y="396896"/>
            <a:chExt cx="5081094" cy="41479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00" y="396896"/>
              <a:ext cx="5081094" cy="414797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305907" y="1913206"/>
              <a:ext cx="237823" cy="2672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7480" y="1899137"/>
              <a:ext cx="200466" cy="21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32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9" grpId="0" animBg="1"/>
      <p:bldP spid="10" grpId="0" animBg="1"/>
      <p:bldP spid="5" grpId="0" animBg="1"/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33676" y="400739"/>
            <a:ext cx="5478809" cy="4628649"/>
            <a:chOff x="879788" y="406524"/>
            <a:chExt cx="5478809" cy="46286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88" y="406524"/>
              <a:ext cx="5478809" cy="4628649"/>
            </a:xfrm>
            <a:prstGeom prst="rect">
              <a:avLst/>
            </a:prstGeom>
          </p:spPr>
        </p:pic>
        <p:sp>
          <p:nvSpPr>
            <p:cNvPr id="25" name="Parallelogram 24"/>
            <p:cNvSpPr/>
            <p:nvPr/>
          </p:nvSpPr>
          <p:spPr>
            <a:xfrm>
              <a:off x="1150014" y="4274932"/>
              <a:ext cx="1339968" cy="380643"/>
            </a:xfrm>
            <a:prstGeom prst="parallelogram">
              <a:avLst>
                <a:gd name="adj" fmla="val 4928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>
              <a:off x="2623352" y="4253921"/>
              <a:ext cx="1339968" cy="380643"/>
            </a:xfrm>
            <a:prstGeom prst="parallelogram">
              <a:avLst>
                <a:gd name="adj" fmla="val 4928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73081" y="4016947"/>
            <a:ext cx="2739404" cy="1888369"/>
            <a:chOff x="3373081" y="3951922"/>
            <a:chExt cx="2985516" cy="18439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3921501" y="5189496"/>
              <a:ext cx="2437096" cy="606392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কার্বন  ব্রাশ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373081" y="3951922"/>
              <a:ext cx="1241122" cy="1237575"/>
            </a:xfrm>
            <a:prstGeom prst="straightConnector1">
              <a:avLst/>
            </a:prstGeom>
            <a:grpFill/>
            <a:ln w="571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ame 16"/>
          <p:cNvSpPr/>
          <p:nvPr/>
        </p:nvSpPr>
        <p:spPr>
          <a:xfrm>
            <a:off x="1364566" y="3123028"/>
            <a:ext cx="2556935" cy="1364571"/>
          </a:xfrm>
          <a:prstGeom prst="frame">
            <a:avLst>
              <a:gd name="adj1" fmla="val 7061"/>
            </a:avLst>
          </a:prstGeom>
          <a:solidFill>
            <a:srgbClr val="B4DE86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43923" y="1659988"/>
            <a:ext cx="7790056" cy="2110153"/>
            <a:chOff x="3843923" y="1659988"/>
            <a:chExt cx="7790056" cy="2110153"/>
          </a:xfrm>
          <a:solidFill>
            <a:srgbClr val="B4DE86"/>
          </a:solidFill>
        </p:grpSpPr>
        <p:sp>
          <p:nvSpPr>
            <p:cNvPr id="2" name="Rectangle 1"/>
            <p:cNvSpPr/>
            <p:nvPr/>
          </p:nvSpPr>
          <p:spPr>
            <a:xfrm>
              <a:off x="7056679" y="1659988"/>
              <a:ext cx="4577300" cy="21101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কম্যুটেটর যন্ত্রটি হল,সমান দুই অংশে বিভক্ত একটি তামার বলয় বা আংটি। 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Arrow: Down 3"/>
            <p:cNvSpPr/>
            <p:nvPr/>
          </p:nvSpPr>
          <p:spPr>
            <a:xfrm rot="4016448">
              <a:off x="5262269" y="1443179"/>
              <a:ext cx="478335" cy="3315027"/>
            </a:xfrm>
            <a:prstGeom prst="downArrow">
              <a:avLst>
                <a:gd name="adj1" fmla="val 26453"/>
                <a:gd name="adj2" fmla="val 137482"/>
              </a:avLst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235508" y="3998957"/>
            <a:ext cx="175118" cy="270190"/>
          </a:xfrm>
          <a:prstGeom prst="rect">
            <a:avLst/>
          </a:prstGeom>
          <a:solidFill>
            <a:srgbClr val="B4DE8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4042" y="4073338"/>
            <a:ext cx="379828" cy="232307"/>
          </a:xfrm>
          <a:prstGeom prst="rect">
            <a:avLst/>
          </a:prstGeom>
          <a:solidFill>
            <a:srgbClr val="B4DE8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0128" y="4026241"/>
            <a:ext cx="2309083" cy="1798561"/>
            <a:chOff x="866358" y="4203560"/>
            <a:chExt cx="2309083" cy="1798561"/>
          </a:xfrm>
          <a:solidFill>
            <a:srgbClr val="B4DE86"/>
          </a:solidFill>
        </p:grpSpPr>
        <p:sp>
          <p:nvSpPr>
            <p:cNvPr id="7" name="Rectangle 6"/>
            <p:cNvSpPr/>
            <p:nvPr/>
          </p:nvSpPr>
          <p:spPr>
            <a:xfrm>
              <a:off x="866358" y="5402516"/>
              <a:ext cx="2309083" cy="59960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কম্যুটেটর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150014" y="4203560"/>
              <a:ext cx="1056312" cy="1042210"/>
            </a:xfrm>
            <a:prstGeom prst="straightConnector1">
              <a:avLst/>
            </a:prstGeom>
            <a:grpFill/>
            <a:ln w="57150">
              <a:solidFill>
                <a:srgbClr val="92D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6333266" y="1659988"/>
            <a:ext cx="5526835" cy="23099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 বলয়টি কুন্ডলীর সাথে ঘুরে এবং যখন এর দুই অর্ধেকের মধ্যকার ফাঁক কার্বন ব্রাশের বিপরীতে থাকে তখন কোনো তড়িৎ প্রবাহিত হবে না।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7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909" y="3849152"/>
            <a:ext cx="11194473" cy="1235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অধিকতর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 চুম্বক বা অধিক সংখ্যক পাকবিশিষ্ট তড়িৎ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করতে হবে।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09" y="1840427"/>
            <a:ext cx="9864968" cy="777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 বৃদ্ধি করতে হবে।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908" y="2824349"/>
            <a:ext cx="9919856" cy="7360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বা পাক সংখ্যা বৃদ্ধি করতে হবে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909" y="5280686"/>
            <a:ext cx="11194473" cy="870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 ও বেধ বাড়িয়ে, ইত্যাদি।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1773382" y="374073"/>
            <a:ext cx="7994073" cy="1163782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 সবলতা বাড়াতে হলে...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6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0509" y="204407"/>
            <a:ext cx="3782290" cy="1125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820" y="5370311"/>
            <a:ext cx="9393381" cy="1240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প্রাবল্য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হয়-ব্যাখ্যা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55" y="1494136"/>
            <a:ext cx="4779818" cy="3554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732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670172" y="318655"/>
            <a:ext cx="3464915" cy="104697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6571" y="1620983"/>
            <a:ext cx="5547574" cy="775854"/>
          </a:xfrm>
          <a:prstGeom prst="rect">
            <a:avLst/>
          </a:prstGeom>
          <a:solidFill>
            <a:srgbClr val="B4DE8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চৌম্বক ক্রিয়া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7408" y="2760040"/>
            <a:ext cx="4827137" cy="514626"/>
          </a:xfrm>
          <a:prstGeom prst="rect">
            <a:avLst/>
          </a:prstGeom>
          <a:solidFill>
            <a:srgbClr val="B4DE8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 কাকে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196" y="3906345"/>
            <a:ext cx="4345004" cy="693364"/>
          </a:xfrm>
          <a:prstGeom prst="rect">
            <a:avLst/>
          </a:prstGeom>
          <a:solidFill>
            <a:srgbClr val="B4DE8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আবিষ্ট ভোল্টেজ কী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7744" y="5195455"/>
            <a:ext cx="4073237" cy="923330"/>
          </a:xfrm>
          <a:prstGeom prst="rect">
            <a:avLst/>
          </a:prstGeom>
          <a:solidFill>
            <a:srgbClr val="B4DE86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তাড়িত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চৌম্বক আবেশ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82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7602" y="286255"/>
            <a:ext cx="4260272" cy="1308295"/>
          </a:xfrm>
          <a:prstGeom prst="rect">
            <a:avLst/>
          </a:prstGeom>
          <a:solidFill>
            <a:srgbClr val="B4DE8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596" y="5068418"/>
            <a:ext cx="11311058" cy="1125416"/>
          </a:xfrm>
          <a:prstGeom prst="rect">
            <a:avLst/>
          </a:prstGeom>
          <a:solidFill>
            <a:srgbClr val="B4DE8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তাড়িত চৌম্বক আবেশ একটি ক্ষণস্থায়ী ঘটনা’–ব্যাখা কর।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81" y="1731818"/>
            <a:ext cx="5541819" cy="314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040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3" y="2092037"/>
            <a:ext cx="4572000" cy="3782291"/>
          </a:xfrm>
          <a:prstGeom prst="rect">
            <a:avLst/>
          </a:prstGeom>
        </p:spPr>
      </p:pic>
      <p:pic>
        <p:nvPicPr>
          <p:cNvPr id="3" name="Picture 2" descr="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236" y="2202873"/>
            <a:ext cx="4031673" cy="3463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8546" y="577736"/>
            <a:ext cx="41148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5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09237" y="1637380"/>
            <a:ext cx="10646228" cy="496075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হারুন-অর-রশিদ</a:t>
            </a:r>
            <a:r>
              <a:rPr lang="en-US" sz="4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4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44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44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দারুছুন্নাত,ডেমরা,ঢাকা</a:t>
            </a:r>
            <a:endParaRPr lang="en-US" sz="44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4833" y="2524939"/>
            <a:ext cx="41801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দশ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৪০মিনিট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71847" y="124695"/>
            <a:ext cx="4097534" cy="1258452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41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7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03512" y="155980"/>
            <a:ext cx="3891515" cy="547405"/>
          </a:xfrm>
          <a:prstGeom prst="rect">
            <a:avLst/>
          </a:prstGeom>
          <a:solidFill>
            <a:srgbClr val="D353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5403" y="5577851"/>
            <a:ext cx="886266" cy="707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3563" y="5597897"/>
            <a:ext cx="4637900" cy="8651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চুম্বক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লোহাকে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আকর্ষণ করছে।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2553" y="5570529"/>
            <a:ext cx="4291591" cy="9001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পিনকে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চুম্বক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23e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52059"/>
            <a:ext cx="4378036" cy="4378036"/>
          </a:xfrm>
          <a:prstGeom prst="rect">
            <a:avLst/>
          </a:prstGeom>
        </p:spPr>
      </p:pic>
      <p:pic>
        <p:nvPicPr>
          <p:cNvPr id="12" name="Picture 11" descr="magn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980" y="1370297"/>
            <a:ext cx="3829874" cy="3534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2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230585" y="609601"/>
            <a:ext cx="6567052" cy="1482436"/>
          </a:xfrm>
          <a:prstGeom prst="bevel">
            <a:avLst>
              <a:gd name="adj" fmla="val 583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চৌম্বক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আবেশ</a:t>
            </a:r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54" y="2294138"/>
            <a:ext cx="6317673" cy="3663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35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56426" y="2027910"/>
            <a:ext cx="6772630" cy="918074"/>
          </a:xfrm>
          <a:prstGeom prst="roundRect">
            <a:avLst/>
          </a:prstGeom>
          <a:solidFill>
            <a:srgbClr val="A7F22C">
              <a:alpha val="54118"/>
            </a:srgbClr>
          </a:solidFill>
          <a:ln w="28575">
            <a:solidFill>
              <a:srgbClr val="8FF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 ক্রিয়া বলতে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6425" y="3340651"/>
            <a:ext cx="9709793" cy="918074"/>
          </a:xfrm>
          <a:prstGeom prst="roundRect">
            <a:avLst/>
          </a:prstGeom>
          <a:solidFill>
            <a:srgbClr val="A7F22C">
              <a:alpha val="54118"/>
            </a:srgbClr>
          </a:solidFill>
          <a:ln w="28575">
            <a:solidFill>
              <a:srgbClr val="8FF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6425" y="4821590"/>
            <a:ext cx="7312957" cy="918074"/>
          </a:xfrm>
          <a:prstGeom prst="roundRect">
            <a:avLst/>
          </a:prstGeom>
          <a:solidFill>
            <a:srgbClr val="A7F22C">
              <a:alpha val="54118"/>
            </a:srgbClr>
          </a:solidFill>
          <a:ln w="28575">
            <a:solidFill>
              <a:srgbClr val="8FF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তাড়িত চৌম্বক আবেশ বর্ণনা করতে পারবে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4072" y="484908"/>
            <a:ext cx="6553199" cy="8174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শিক্ষার্থীরা...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8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89" y="1428414"/>
            <a:ext cx="5113789" cy="3678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449" y="5264733"/>
            <a:ext cx="10155381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চৌম্বক 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ভীতর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চৌম্বক 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55127" y="277091"/>
            <a:ext cx="372687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চৌম্বক ক্রিয়া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8962" y="5296965"/>
            <a:ext cx="9630204" cy="859901"/>
          </a:xfrm>
          <a:prstGeom prst="rect">
            <a:avLst/>
          </a:prstGeom>
          <a:solidFill>
            <a:srgbClr val="9933FF"/>
          </a:solidFill>
          <a:ln>
            <a:solidFill>
              <a:srgbClr val="C7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গুঁড়াগুলো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নিজেদেরকে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6804" y="5061186"/>
            <a:ext cx="9698646" cy="1280484"/>
          </a:xfrm>
          <a:prstGeom prst="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সুতারাং তড়িৎ প্রবাহ এর চারদিকে চৌম্বক প্রভাব ক্ষেত্র তথা চৌম্বক ক্ষেত্র তৈরি করে।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7" y="586453"/>
            <a:ext cx="6871855" cy="4221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243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702586" y="2812690"/>
            <a:ext cx="4846800" cy="1250887"/>
          </a:xfrm>
          <a:prstGeom prst="rect">
            <a:avLst/>
          </a:prstGeom>
          <a:solidFill>
            <a:srgbClr val="B4DE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ছবিটির নাম বলতে পার?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353" y="473466"/>
            <a:ext cx="6143469" cy="6011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88563" y="1058142"/>
            <a:ext cx="4910791" cy="4598266"/>
            <a:chOff x="729390" y="803728"/>
            <a:chExt cx="5402656" cy="5053880"/>
          </a:xfrm>
        </p:grpSpPr>
        <p:grpSp>
          <p:nvGrpSpPr>
            <p:cNvPr id="14" name="Group 13"/>
            <p:cNvGrpSpPr/>
            <p:nvPr/>
          </p:nvGrpSpPr>
          <p:grpSpPr>
            <a:xfrm>
              <a:off x="729390" y="803728"/>
              <a:ext cx="5402656" cy="5053880"/>
              <a:chOff x="7546496" y="717916"/>
              <a:chExt cx="2624199" cy="214776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7578" t="1152" r="931" b="63898"/>
              <a:stretch/>
            </p:blipFill>
            <p:spPr>
              <a:xfrm>
                <a:off x="9127958" y="717916"/>
                <a:ext cx="1042737" cy="170444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9562" t="1152" r="6336" b="80839"/>
              <a:stretch/>
            </p:blipFill>
            <p:spPr>
              <a:xfrm>
                <a:off x="7598760" y="729873"/>
                <a:ext cx="728493" cy="87827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7272" t="987" r="6113" b="79811"/>
              <a:stretch/>
            </p:blipFill>
            <p:spPr>
              <a:xfrm>
                <a:off x="8321843" y="717916"/>
                <a:ext cx="806115" cy="93642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1693" t="12946" r="74859" b="59375"/>
              <a:stretch/>
            </p:blipFill>
            <p:spPr>
              <a:xfrm>
                <a:off x="7546496" y="1323254"/>
                <a:ext cx="171860" cy="134984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4393" t="17352" r="23936" b="54852"/>
              <a:stretch/>
            </p:blipFill>
            <p:spPr>
              <a:xfrm>
                <a:off x="7628021" y="1510114"/>
                <a:ext cx="1812758" cy="1355562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968320" y="4586276"/>
              <a:ext cx="1181686" cy="675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652965" y="2654205"/>
            <a:ext cx="5022852" cy="1416468"/>
          </a:xfrm>
          <a:prstGeom prst="rect">
            <a:avLst/>
          </a:prstGeom>
          <a:solidFill>
            <a:srgbClr val="B4DE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গ্যালভানোমিটার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প্যাঁ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অন্তরীত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64581" y="2561485"/>
            <a:ext cx="4960857" cy="1509188"/>
          </a:xfrm>
          <a:prstGeom prst="rect">
            <a:avLst/>
          </a:prstGeom>
          <a:solidFill>
            <a:srgbClr val="B4DE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চোঙের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ঢুকাই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51498" y="749524"/>
            <a:ext cx="5767754" cy="4875243"/>
            <a:chOff x="4908487" y="1071330"/>
            <a:chExt cx="5767754" cy="4512067"/>
          </a:xfrm>
        </p:grpSpPr>
        <p:grpSp>
          <p:nvGrpSpPr>
            <p:cNvPr id="83" name="Group 82"/>
            <p:cNvGrpSpPr/>
            <p:nvPr/>
          </p:nvGrpSpPr>
          <p:grpSpPr>
            <a:xfrm>
              <a:off x="4908487" y="1071330"/>
              <a:ext cx="5767754" cy="4512067"/>
              <a:chOff x="1109062" y="2046947"/>
              <a:chExt cx="3369399" cy="1889255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108" t="414" r="1849" b="54852"/>
              <a:stretch/>
            </p:blipFill>
            <p:spPr>
              <a:xfrm>
                <a:off x="1109062" y="2046947"/>
                <a:ext cx="3369399" cy="1849114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0969" t="68174" r="22450" b="7606"/>
              <a:stretch/>
            </p:blipFill>
            <p:spPr>
              <a:xfrm>
                <a:off x="2324256" y="2839266"/>
                <a:ext cx="1553219" cy="1096936"/>
              </a:xfrm>
              <a:prstGeom prst="rect">
                <a:avLst/>
              </a:prstGeom>
            </p:spPr>
          </p:pic>
        </p:grpSp>
        <p:sp>
          <p:nvSpPr>
            <p:cNvPr id="84" name="Rectangle 83"/>
            <p:cNvSpPr/>
            <p:nvPr/>
          </p:nvSpPr>
          <p:spPr>
            <a:xfrm>
              <a:off x="5919241" y="4398891"/>
              <a:ext cx="1181686" cy="675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6752372" y="2442871"/>
            <a:ext cx="4697028" cy="1634949"/>
          </a:xfrm>
          <a:prstGeom prst="rect">
            <a:avLst/>
          </a:prstGeom>
          <a:solidFill>
            <a:srgbClr val="B4DE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লক্ষ করলাম?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08644" y="2628071"/>
            <a:ext cx="4697028" cy="1568363"/>
          </a:xfrm>
          <a:prstGeom prst="rect">
            <a:avLst/>
          </a:prstGeom>
          <a:solidFill>
            <a:srgbClr val="B4DE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গ্যালভানোমিটারের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কাঁটার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12993" y="3324942"/>
            <a:ext cx="2230275" cy="697593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806100" y="2561485"/>
            <a:ext cx="4851987" cy="1457477"/>
          </a:xfrm>
          <a:prstGeom prst="rect">
            <a:avLst/>
          </a:prstGeom>
          <a:solidFill>
            <a:srgbClr val="B4DE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 চুম্বকটি  দ্রুত বের করে লক্ষ করি।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66818" y="2442871"/>
            <a:ext cx="4633785" cy="1883422"/>
          </a:xfrm>
          <a:prstGeom prst="rect">
            <a:avLst/>
          </a:prstGeom>
          <a:solidFill>
            <a:srgbClr val="B4DE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গ্যালভানোমিটারের বিক্ষেপ বিপরীত দিকে হয়েছে।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60940" y="801837"/>
            <a:ext cx="6030961" cy="4976772"/>
            <a:chOff x="627812" y="344161"/>
            <a:chExt cx="6035433" cy="5729590"/>
          </a:xfrm>
        </p:grpSpPr>
        <p:grpSp>
          <p:nvGrpSpPr>
            <p:cNvPr id="98" name="Group 97"/>
            <p:cNvGrpSpPr/>
            <p:nvPr/>
          </p:nvGrpSpPr>
          <p:grpSpPr>
            <a:xfrm>
              <a:off x="627812" y="344161"/>
              <a:ext cx="6035433" cy="5729590"/>
              <a:chOff x="376537" y="479712"/>
              <a:chExt cx="5946976" cy="5020756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376537" y="479712"/>
                <a:ext cx="5946976" cy="4910577"/>
                <a:chOff x="7494032" y="700417"/>
                <a:chExt cx="2585325" cy="2161299"/>
              </a:xfrm>
            </p:grpSpPr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77578" t="916" r="931" b="63897"/>
                <a:stretch/>
              </p:blipFill>
              <p:spPr>
                <a:xfrm>
                  <a:off x="9135214" y="700952"/>
                  <a:ext cx="944143" cy="1715979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79562" t="793" r="4899" b="80839"/>
                <a:stretch/>
              </p:blipFill>
              <p:spPr>
                <a:xfrm>
                  <a:off x="7567863" y="700417"/>
                  <a:ext cx="795495" cy="895773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77832" t="895" r="6240" b="79811"/>
                <a:stretch/>
              </p:blipFill>
              <p:spPr>
                <a:xfrm>
                  <a:off x="8359151" y="700952"/>
                  <a:ext cx="779697" cy="940903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1023" t="12960" r="75220" b="59375"/>
                <a:stretch/>
              </p:blipFill>
              <p:spPr>
                <a:xfrm>
                  <a:off x="7494032" y="1293429"/>
                  <a:ext cx="181645" cy="1407304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4393" t="17352" r="23936" b="54852"/>
                <a:stretch/>
              </p:blipFill>
              <p:spPr>
                <a:xfrm>
                  <a:off x="7602322" y="1511008"/>
                  <a:ext cx="1981774" cy="1350708"/>
                </a:xfrm>
                <a:prstGeom prst="rect">
                  <a:avLst/>
                </a:prstGeom>
              </p:spPr>
            </p:pic>
          </p:grpSp>
          <p:sp>
            <p:nvSpPr>
              <p:cNvPr id="101" name="Rectangle 100"/>
              <p:cNvSpPr/>
              <p:nvPr/>
            </p:nvSpPr>
            <p:spPr>
              <a:xfrm>
                <a:off x="376549" y="4918609"/>
                <a:ext cx="417835" cy="581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Rectangle 98"/>
            <p:cNvSpPr/>
            <p:nvPr/>
          </p:nvSpPr>
          <p:spPr>
            <a:xfrm>
              <a:off x="1111348" y="4529797"/>
              <a:ext cx="1181686" cy="675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3250301" y="3274326"/>
            <a:ext cx="3744418" cy="915298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716210" y="2348698"/>
            <a:ext cx="5065500" cy="212710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কুন্ডলীটিকে চুম্বক থেকে দূরে সরিয়ে নিলে বিক্ষেপ বিপরীত দিকে দেখা যায়।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99190" y="491792"/>
            <a:ext cx="6418780" cy="6149199"/>
            <a:chOff x="236905" y="240085"/>
            <a:chExt cx="6358264" cy="5733829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05" y="240085"/>
              <a:ext cx="6358264" cy="5733829"/>
            </a:xfrm>
            <a:prstGeom prst="rect">
              <a:avLst/>
            </a:prstGeom>
          </p:spPr>
        </p:pic>
        <p:sp>
          <p:nvSpPr>
            <p:cNvPr id="109" name="Rectangle 108"/>
            <p:cNvSpPr/>
            <p:nvPr/>
          </p:nvSpPr>
          <p:spPr>
            <a:xfrm>
              <a:off x="422504" y="5194649"/>
              <a:ext cx="2274905" cy="6193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83611" y="361111"/>
              <a:ext cx="5436658" cy="6193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051964" y="512618"/>
            <a:ext cx="389312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তাড়িতচৌম্বক আবেশ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0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1" grpId="0" animBg="1"/>
      <p:bldP spid="25" grpId="0" animBg="1"/>
      <p:bldP spid="47" grpId="0" animBg="1"/>
      <p:bldP spid="29" grpId="0" animBg="1"/>
      <p:bldP spid="44" grpId="0" animBg="1"/>
      <p:bldP spid="48" grpId="0" animBg="1"/>
      <p:bldP spid="3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7829" y="237557"/>
            <a:ext cx="4446244" cy="7876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তাড়িত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 আবেশ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7" y="1145664"/>
            <a:ext cx="6175716" cy="407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945" y="5486400"/>
            <a:ext cx="1064029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তাড়িতচৌম্বক আবেশ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কুন্ডলীতে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তাড়িতচৌম্বক আবে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Podarthobilggan-_12.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893" y="1205345"/>
            <a:ext cx="3803681" cy="3948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168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2470</TotalTime>
  <Words>552</Words>
  <Application>Microsoft Office PowerPoint</Application>
  <PresentationFormat>Custom</PresentationFormat>
  <Paragraphs>76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sabib</cp:lastModifiedBy>
  <cp:revision>291</cp:revision>
  <dcterms:created xsi:type="dcterms:W3CDTF">2016-09-29T06:08:57Z</dcterms:created>
  <dcterms:modified xsi:type="dcterms:W3CDTF">2020-02-05T06:37:28Z</dcterms:modified>
</cp:coreProperties>
</file>