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28"/>
  </p:notesMasterIdLst>
  <p:sldIdLst>
    <p:sldId id="344" r:id="rId2"/>
    <p:sldId id="265" r:id="rId3"/>
    <p:sldId id="266" r:id="rId4"/>
    <p:sldId id="350" r:id="rId5"/>
    <p:sldId id="349" r:id="rId6"/>
    <p:sldId id="321" r:id="rId7"/>
    <p:sldId id="355" r:id="rId8"/>
    <p:sldId id="356" r:id="rId9"/>
    <p:sldId id="357" r:id="rId10"/>
    <p:sldId id="358" r:id="rId11"/>
    <p:sldId id="308" r:id="rId12"/>
    <p:sldId id="323" r:id="rId13"/>
    <p:sldId id="327" r:id="rId14"/>
    <p:sldId id="337" r:id="rId15"/>
    <p:sldId id="346" r:id="rId16"/>
    <p:sldId id="331" r:id="rId17"/>
    <p:sldId id="347" r:id="rId18"/>
    <p:sldId id="274" r:id="rId19"/>
    <p:sldId id="351" r:id="rId20"/>
    <p:sldId id="352" r:id="rId21"/>
    <p:sldId id="353" r:id="rId22"/>
    <p:sldId id="276" r:id="rId23"/>
    <p:sldId id="277" r:id="rId24"/>
    <p:sldId id="317" r:id="rId25"/>
    <p:sldId id="318" r:id="rId26"/>
    <p:sldId id="330" r:id="rId27"/>
  </p:sldIdLst>
  <p:sldSz cx="12192000" cy="8686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73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dhi Mitra" initials="R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57D"/>
    <a:srgbClr val="000000"/>
    <a:srgbClr val="741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16" autoAdjust="0"/>
    <p:restoredTop sz="94444" autoAdjust="0"/>
  </p:normalViewPr>
  <p:slideViewPr>
    <p:cSldViewPr snapToGrid="0">
      <p:cViewPr>
        <p:scale>
          <a:sx n="64" d="100"/>
          <a:sy n="64" d="100"/>
        </p:scale>
        <p:origin x="-576" y="36"/>
      </p:cViewPr>
      <p:guideLst>
        <p:guide orient="horz" pos="2160"/>
        <p:guide orient="horz" pos="27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43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17E89-5B93-483C-9FEF-08BC31E710DF}" type="datetimeFigureOut">
              <a:rPr lang="en-IN" smtClean="0"/>
              <a:pPr/>
              <a:t>06-02-2020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3650" y="1143000"/>
            <a:ext cx="4330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95EB8-D9B0-4299-8B37-07EFABD2325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953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3650" y="1143000"/>
            <a:ext cx="4330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8929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2350" y="685800"/>
            <a:ext cx="48133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0B592-DCDA-40E9-942B-3F14B8FDC3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154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3650" y="1143000"/>
            <a:ext cx="4330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1911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3650" y="1143000"/>
            <a:ext cx="4330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792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1660"/>
            <a:ext cx="9144000" cy="302429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2581"/>
            <a:ext cx="9144000" cy="20972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9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462492"/>
            <a:ext cx="2628900" cy="7361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462492"/>
            <a:ext cx="7734300" cy="73616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0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2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2165668"/>
            <a:ext cx="10515600" cy="36134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5813322"/>
            <a:ext cx="10515600" cy="19002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2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2312458"/>
            <a:ext cx="5181600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312458"/>
            <a:ext cx="5181600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62493"/>
            <a:ext cx="10515600" cy="16790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2129473"/>
            <a:ext cx="5157787" cy="10436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3173096"/>
            <a:ext cx="5157787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2129473"/>
            <a:ext cx="5183188" cy="10436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3173096"/>
            <a:ext cx="5183188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4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6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8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579120"/>
            <a:ext cx="3932236" cy="20269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1250739"/>
            <a:ext cx="6172201" cy="61732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606040"/>
            <a:ext cx="3932236" cy="48280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8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579120"/>
            <a:ext cx="3932236" cy="20269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1250739"/>
            <a:ext cx="6172201" cy="61732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606040"/>
            <a:ext cx="3932236" cy="48280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4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462493"/>
            <a:ext cx="10515600" cy="1679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2312458"/>
            <a:ext cx="10515600" cy="5511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8051379"/>
            <a:ext cx="2743200" cy="4624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8051379"/>
            <a:ext cx="4114800" cy="4624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8051379"/>
            <a:ext cx="2743200" cy="4624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8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20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24.png"/><Relationship Id="rId7" Type="http://schemas.openxmlformats.org/officeDocument/2006/relationships/image" Target="../media/image3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3041" y="837020"/>
            <a:ext cx="7307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সবাইকে</a:t>
            </a:r>
            <a:r>
              <a:rPr lang="en-US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7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শুভেচ্ছা</a:t>
            </a:r>
            <a:r>
              <a:rPr lang="en-US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7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483" y="2838684"/>
            <a:ext cx="4482059" cy="29325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043" y="2685658"/>
            <a:ext cx="5022594" cy="38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8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149" y="354346"/>
            <a:ext cx="5164300" cy="769441"/>
          </a:xfrm>
          <a:prstGeom prst="rect">
            <a:avLst/>
          </a:prstGeom>
          <a:solidFill>
            <a:srgbClr val="FF257D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মেরুদন্ডী প্রাণী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129" y="2128564"/>
            <a:ext cx="153352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05838" y="1788682"/>
            <a:ext cx="2550777" cy="1444236"/>
            <a:chOff x="345497" y="497955"/>
            <a:chExt cx="3104285" cy="292316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5498" y="497955"/>
              <a:ext cx="3104284" cy="2608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345497" y="2185443"/>
              <a:ext cx="1712651" cy="1235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ঈগল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27426" y="1713673"/>
            <a:ext cx="2227222" cy="1429305"/>
            <a:chOff x="4226943" y="569343"/>
            <a:chExt cx="2898476" cy="244910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26943" y="569343"/>
              <a:ext cx="2898476" cy="2449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4258606" y="2101967"/>
              <a:ext cx="1570008" cy="537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হাঁস</a:t>
              </a:r>
              <a:endPara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51" y="1689265"/>
            <a:ext cx="1999839" cy="1408743"/>
          </a:xfrm>
          <a:prstGeom prst="rect">
            <a:avLst/>
          </a:prstGeom>
        </p:spPr>
      </p:pic>
      <p:pic>
        <p:nvPicPr>
          <p:cNvPr id="12" name="Picture 2" descr="E:\Picture\Scenery\fish\6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91975" y="5336008"/>
            <a:ext cx="2191771" cy="1923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3" descr="E:\Picture\Scenery\fish\2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88870" y="5336008"/>
            <a:ext cx="3069241" cy="1777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5" descr="E:\Picture\Scenery\fish\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05839" y="5466859"/>
            <a:ext cx="2550776" cy="1818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520129" y="5786011"/>
            <a:ext cx="1810111" cy="10233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স্তন্যপায়ী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27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E:\Picture\Scenery\fish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5111" y="757961"/>
            <a:ext cx="5543266" cy="2801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054438" y="5158599"/>
            <a:ext cx="6523392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মাছ মেরুদন্ডী প্রাণী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8813" y="6001096"/>
            <a:ext cx="6523392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মাছ পানিতে বাস করে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5154" y="6852259"/>
            <a:ext cx="7732741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মাছের দেহ আঁইশে ঢাকা থাকে।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20647" y="7680382"/>
            <a:ext cx="7780312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মাছ পাখনা নেড়ে পানিতে চলাচল করে।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1963" y="4206818"/>
            <a:ext cx="6523392" cy="769441"/>
          </a:xfrm>
          <a:prstGeom prst="rect">
            <a:avLst/>
          </a:prstGeom>
          <a:solidFill>
            <a:srgbClr val="FF257D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মেরুদন্ডী প্রাণী মাছের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8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15064" y="6270276"/>
            <a:ext cx="8540151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ব্যাঙ একটি উভচর মেরুদন্ডী প্রাণী</a:t>
            </a:r>
            <a:endParaRPr lang="en-US" sz="6000" dirty="0">
              <a:solidFill>
                <a:srgbClr val="FF257D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3821" y="383733"/>
            <a:ext cx="11362636" cy="5036642"/>
            <a:chOff x="483080" y="452619"/>
            <a:chExt cx="11362636" cy="5036642"/>
          </a:xfrm>
          <a:solidFill>
            <a:srgbClr val="741A36"/>
          </a:solidFill>
        </p:grpSpPr>
        <p:pic>
          <p:nvPicPr>
            <p:cNvPr id="3" name="Picture 2" descr="E:\Picture\Scenery\fish\1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88500" y="452619"/>
              <a:ext cx="5357216" cy="3946854"/>
            </a:xfrm>
            <a:prstGeom prst="rect">
              <a:avLst/>
            </a:prstGeom>
            <a:grpFill/>
          </p:spPr>
        </p:pic>
        <p:pic>
          <p:nvPicPr>
            <p:cNvPr id="4" name="Picture 3" descr="E:\Picture\Scenery\fish\17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3080" y="552092"/>
              <a:ext cx="5565752" cy="3830127"/>
            </a:xfrm>
            <a:prstGeom prst="rect">
              <a:avLst/>
            </a:prstGeom>
            <a:grpFill/>
          </p:spPr>
        </p:pic>
        <p:sp>
          <p:nvSpPr>
            <p:cNvPr id="5" name="TextBox 4"/>
            <p:cNvSpPr txBox="1"/>
            <p:nvPr/>
          </p:nvSpPr>
          <p:spPr>
            <a:xfrm>
              <a:off x="1207699" y="3571336"/>
              <a:ext cx="4088921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ব্যাঙ</a:t>
              </a:r>
              <a:r>
                <a:rPr lang="en-US" sz="4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পানিতে</a:t>
              </a:r>
              <a:r>
                <a:rPr lang="en-US" sz="4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বাস</a:t>
              </a:r>
              <a:r>
                <a:rPr lang="en-US" sz="4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endPara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28937" y="3536831"/>
              <a:ext cx="4088921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ব্যাঙ</a:t>
              </a:r>
              <a:r>
                <a:rPr lang="en-US" sz="4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স্থলে</a:t>
              </a:r>
              <a:r>
                <a:rPr lang="en-US" sz="4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বাস</a:t>
              </a:r>
              <a:r>
                <a:rPr lang="en-US" sz="4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endPara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7387" y="4658264"/>
              <a:ext cx="2001329" cy="830997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bn-IN" sz="4800" dirty="0" smtClean="0">
                  <a:latin typeface="NikoshBAN" pitchFamily="2" charset="0"/>
                  <a:cs typeface="NikoshBAN" pitchFamily="2" charset="0"/>
                </a:rPr>
                <a:t>মেরুদন্ড</a:t>
              </a:r>
              <a:endParaRPr lang="en-US" sz="48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E:\Picture\Scenery\fish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4830" y="1078886"/>
            <a:ext cx="2571750" cy="22440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3491" name="Picture 3" descr="E:\Picture\Scenery\fish\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2307" y="395319"/>
            <a:ext cx="2286000" cy="220789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3493" name="Picture 5" descr="E:\Picture\Scenery\fish\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228423" y="2876572"/>
            <a:ext cx="2666568" cy="255174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3494" name="Picture 6" descr="E:\Picture\Scenery\fish\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0735">
            <a:off x="2302832" y="4174874"/>
            <a:ext cx="2466975" cy="23406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3495" name="Picture 7" descr="E:\Picture\Scenery\fish\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74112" y="5466711"/>
            <a:ext cx="2619375" cy="220789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ight Arrow 8"/>
          <p:cNvSpPr/>
          <p:nvPr/>
        </p:nvSpPr>
        <p:spPr>
          <a:xfrm rot="5879111">
            <a:off x="2298614" y="3435451"/>
            <a:ext cx="1131606" cy="46870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108720">
            <a:off x="4951397" y="987441"/>
            <a:ext cx="865695" cy="46870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3788635">
            <a:off x="7845718" y="2176426"/>
            <a:ext cx="853826" cy="46870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753853">
            <a:off x="4520699" y="6191123"/>
            <a:ext cx="741066" cy="46870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8973081">
            <a:off x="7715439" y="5602506"/>
            <a:ext cx="844989" cy="46870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7854252" y="4862100"/>
            <a:ext cx="4015698" cy="2494614"/>
            <a:chOff x="7854252" y="4862100"/>
            <a:chExt cx="4015698" cy="2494614"/>
          </a:xfrm>
        </p:grpSpPr>
        <p:sp>
          <p:nvSpPr>
            <p:cNvPr id="16" name="TextBox 15"/>
            <p:cNvSpPr txBox="1"/>
            <p:nvPr/>
          </p:nvSpPr>
          <p:spPr>
            <a:xfrm>
              <a:off x="9230264" y="6156385"/>
              <a:ext cx="2639686" cy="120032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1" dirty="0" err="1" smtClean="0">
                  <a:latin typeface="NikoshBAN" pitchFamily="2" charset="0"/>
                  <a:cs typeface="NikoshBAN" pitchFamily="2" charset="0"/>
                </a:rPr>
                <a:t>ব্যা</a:t>
              </a:r>
              <a:r>
                <a:rPr lang="bn-IN" sz="3600" b="1" i="1" dirty="0" smtClean="0">
                  <a:latin typeface="NikoshBAN" pitchFamily="2" charset="0"/>
                  <a:cs typeface="NikoshBAN" pitchFamily="2" charset="0"/>
                </a:rPr>
                <a:t>ঙের বাচ্চাকে ব্যাঙাচি বলে।</a:t>
              </a:r>
              <a:endParaRPr lang="en-US" sz="3600" b="1" i="1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7854252" y="4862100"/>
              <a:ext cx="1328469" cy="1548763"/>
              <a:chOff x="7854252" y="4862100"/>
              <a:chExt cx="1328469" cy="1548763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rot="10800000" flipV="1">
                <a:off x="7854252" y="5824268"/>
                <a:ext cx="1328469" cy="586595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rot="16200000" flipV="1">
                <a:off x="8623868" y="5319300"/>
                <a:ext cx="966158" cy="51758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8196539" y="258792"/>
            <a:ext cx="3673412" cy="1539101"/>
            <a:chOff x="8196539" y="258792"/>
            <a:chExt cx="3673412" cy="1539101"/>
          </a:xfrm>
        </p:grpSpPr>
        <p:sp>
          <p:nvSpPr>
            <p:cNvPr id="28" name="TextBox 27"/>
            <p:cNvSpPr txBox="1"/>
            <p:nvPr/>
          </p:nvSpPr>
          <p:spPr>
            <a:xfrm>
              <a:off x="8695427" y="258792"/>
              <a:ext cx="3174524" cy="107721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স্থলে বাস করা পূর্ণ বয়স্ক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ব্যাঙ</a:t>
              </a:r>
              <a:r>
                <a:rPr lang="bn-IN" sz="32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8196539" y="1247180"/>
              <a:ext cx="1698452" cy="55071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21412" y="290423"/>
            <a:ext cx="4479412" cy="1208843"/>
            <a:chOff x="221411" y="290423"/>
            <a:chExt cx="4761354" cy="2422850"/>
          </a:xfrm>
          <a:solidFill>
            <a:srgbClr val="FFFF00"/>
          </a:solidFill>
        </p:grpSpPr>
        <p:sp>
          <p:nvSpPr>
            <p:cNvPr id="29" name="TextBox 28"/>
            <p:cNvSpPr txBox="1"/>
            <p:nvPr/>
          </p:nvSpPr>
          <p:spPr>
            <a:xfrm>
              <a:off x="221411" y="290423"/>
              <a:ext cx="4761354" cy="11720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পানিতে বাস করা পূর্ণ বয়স্ক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ব্যাঙ</a:t>
              </a:r>
              <a:r>
                <a:rPr lang="bn-IN" sz="32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2363478" y="1306545"/>
              <a:ext cx="794225" cy="1406728"/>
            </a:xfrm>
            <a:prstGeom prst="straightConnector1">
              <a:avLst/>
            </a:prstGeom>
            <a:grpFill/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34837" y="5828582"/>
            <a:ext cx="3588589" cy="1405457"/>
            <a:chOff x="534837" y="5828582"/>
            <a:chExt cx="3588589" cy="1405457"/>
          </a:xfrm>
        </p:grpSpPr>
        <p:sp>
          <p:nvSpPr>
            <p:cNvPr id="15" name="TextBox 14"/>
            <p:cNvSpPr txBox="1"/>
            <p:nvPr/>
          </p:nvSpPr>
          <p:spPr>
            <a:xfrm>
              <a:off x="534837" y="6587708"/>
              <a:ext cx="3588589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ব্যাঙ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পানিতে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ডিম পা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রে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5400000" flipH="1" flipV="1">
              <a:off x="1636144" y="5865963"/>
              <a:ext cx="744747" cy="66998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E:\Picture\Scenery\fish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692" y="498955"/>
            <a:ext cx="3467819" cy="24419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4515" name="Picture 3" descr="E:\Picture\Scenery\fish\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7932" y="621103"/>
            <a:ext cx="3582682" cy="24850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0931" y="3717167"/>
            <a:ext cx="3394362" cy="25786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4517" name="Picture 5" descr="E:\Picture\Scenery\fish\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5693" y="324060"/>
            <a:ext cx="3389600" cy="27762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4518" name="Picture 6" descr="E:\Picture\Scenery\fish\3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521" y="3449326"/>
            <a:ext cx="3794388" cy="26488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4519" name="Picture 7" descr="E:\Picture\Scenery\fish\3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86202" y="3788150"/>
            <a:ext cx="3563755" cy="27052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8"/>
          <p:cNvSpPr/>
          <p:nvPr/>
        </p:nvSpPr>
        <p:spPr>
          <a:xfrm>
            <a:off x="4357721" y="6815432"/>
            <a:ext cx="3076483" cy="13619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6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সরীসৃপ প্রাণী</a:t>
            </a:r>
          </a:p>
        </p:txBody>
      </p:sp>
    </p:spTree>
    <p:extLst>
      <p:ext uri="{BB962C8B-B14F-4D97-AF65-F5344CB8AC3E}">
        <p14:creationId xmlns:p14="http://schemas.microsoft.com/office/powerpoint/2010/main" val="230056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2877" y="6268529"/>
            <a:ext cx="791904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সরীসৃপ প্রাণীদের ত্বক শুষ্ক এবং আঁইশযুক্ত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4507" y="7024778"/>
            <a:ext cx="785291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সরীসৃপ প্রাণীরা স্থলে ডিম পাড়ে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884" y="7763776"/>
            <a:ext cx="7855788" cy="70788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কিছু সরীসৃপ জলে বা স্থলে বাস করে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530" y="6458625"/>
            <a:ext cx="3209026" cy="1323439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মেরুদন্ডী প্রাণী </a:t>
            </a:r>
          </a:p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সরীসৃপের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7" descr="E:\Picture\Scenery\fish\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530" y="-2573"/>
            <a:ext cx="11842404" cy="6222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030750" y="409607"/>
            <a:ext cx="3104284" cy="2608234"/>
            <a:chOff x="345498" y="497955"/>
            <a:chExt cx="3104284" cy="2608234"/>
          </a:xfrm>
        </p:grpSpPr>
        <p:pic>
          <p:nvPicPr>
            <p:cNvPr id="6553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5498" y="497955"/>
              <a:ext cx="3104284" cy="2608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362313" y="2139348"/>
              <a:ext cx="15700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 smtClean="0">
                  <a:latin typeface="NikoshBAN" pitchFamily="2" charset="0"/>
                  <a:cs typeface="NikoshBAN" pitchFamily="2" charset="0"/>
                </a:rPr>
                <a:t>ঈগল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26943" y="352926"/>
            <a:ext cx="3314626" cy="2672371"/>
            <a:chOff x="4226943" y="569343"/>
            <a:chExt cx="2898476" cy="2455954"/>
          </a:xfrm>
        </p:grpSpPr>
        <p:pic>
          <p:nvPicPr>
            <p:cNvPr id="6553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26943" y="569343"/>
              <a:ext cx="2898476" cy="2449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4258606" y="2101967"/>
              <a:ext cx="15700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হাঁস</a:t>
              </a:r>
              <a:endPara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538483" y="549320"/>
            <a:ext cx="3097646" cy="2211240"/>
            <a:chOff x="8185706" y="583718"/>
            <a:chExt cx="3097646" cy="2211240"/>
          </a:xfrm>
        </p:grpSpPr>
        <p:grpSp>
          <p:nvGrpSpPr>
            <p:cNvPr id="12" name="Group 11"/>
            <p:cNvGrpSpPr/>
            <p:nvPr/>
          </p:nvGrpSpPr>
          <p:grpSpPr>
            <a:xfrm>
              <a:off x="8185706" y="621101"/>
              <a:ext cx="3097646" cy="2173857"/>
              <a:chOff x="8185705" y="241539"/>
              <a:chExt cx="4167321" cy="3588588"/>
            </a:xfrm>
          </p:grpSpPr>
          <p:pic>
            <p:nvPicPr>
              <p:cNvPr id="1026" name="Picture 2" descr="E:\Picture\Scenery\fish\61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185705" y="1752302"/>
                <a:ext cx="3271316" cy="2077825"/>
              </a:xfrm>
              <a:prstGeom prst="rect">
                <a:avLst/>
              </a:prstGeom>
              <a:noFill/>
            </p:spPr>
          </p:pic>
          <p:pic>
            <p:nvPicPr>
              <p:cNvPr id="1028" name="Picture 4" descr="E:\Picture\Scenery\fish\62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9765101" y="241539"/>
                <a:ext cx="2587925" cy="2008597"/>
              </a:xfrm>
              <a:prstGeom prst="rect">
                <a:avLst/>
              </a:prstGeom>
              <a:noFill/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8209480" y="583718"/>
              <a:ext cx="15700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 smtClean="0">
                  <a:latin typeface="NikoshBAN" pitchFamily="2" charset="0"/>
                  <a:cs typeface="NikoshBAN" pitchFamily="2" charset="0"/>
                </a:rPr>
                <a:t>মুরগি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72389" y="3454605"/>
            <a:ext cx="3062645" cy="2642938"/>
            <a:chOff x="1072389" y="3454605"/>
            <a:chExt cx="3062645" cy="2642938"/>
          </a:xfrm>
        </p:grpSpPr>
        <p:pic>
          <p:nvPicPr>
            <p:cNvPr id="65543" name="Picture 7" descr="E:\Picture\Scenery\fish\54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21237" y="3454605"/>
              <a:ext cx="3013797" cy="2642938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1072389" y="5163012"/>
              <a:ext cx="15700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 smtClean="0">
                  <a:latin typeface="NikoshBAN" pitchFamily="2" charset="0"/>
                  <a:cs typeface="NikoshBAN" pitchFamily="2" charset="0"/>
                </a:rPr>
                <a:t>বাদুড়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40" y="3461498"/>
            <a:ext cx="3678219" cy="28654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5011" y="5557459"/>
            <a:ext cx="1401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</a:rPr>
              <a:t>কাক</a:t>
            </a:r>
            <a:endParaRPr lang="en-GB" sz="44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722" y="3478476"/>
            <a:ext cx="3382298" cy="26844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4084" y="5557459"/>
            <a:ext cx="1454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r>
              <a:rPr lang="en-US" sz="4000" dirty="0" smtClean="0"/>
              <a:t> </a:t>
            </a:r>
            <a:endParaRPr lang="en-GB" sz="4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E:\Picture\Scenery\fish\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49" y="144176"/>
            <a:ext cx="5451897" cy="3968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8104" y="196977"/>
            <a:ext cx="5572223" cy="402228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456318" y="5175848"/>
            <a:ext cx="633798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পালক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4106" y="5914833"/>
            <a:ext cx="633798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দুটি ডানা ও পা আছে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1893" y="6653840"/>
            <a:ext cx="633798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ডিম পাড়ে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3872" y="7426823"/>
            <a:ext cx="6487063" cy="70500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বেশিরভাগ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ডানা মেলে উড়তে পারে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288" y="4827921"/>
            <a:ext cx="508958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মেরুদন্ডী প্রাণী পাখির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E:\Picture\Scenery\fish\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67" y="391565"/>
            <a:ext cx="5345049" cy="32660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7587" name="Picture 3" descr="E:\Picture\Scenery\fish\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2885" y="615840"/>
            <a:ext cx="5423216" cy="31412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7588" name="Picture 4" descr="E:\Picture\Scenery\fish\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3420" y="4204325"/>
            <a:ext cx="5430072" cy="2755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7589" name="Picture 5" descr="E:\Picture\Scenery\fish\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643" y="4236130"/>
            <a:ext cx="5423215" cy="2723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5095247" y="7315764"/>
            <a:ext cx="2576346" cy="10233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স্তন্যপায়ী প্রাণী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1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3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3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3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3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Picture\Scenery\fish\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0648" y="284045"/>
            <a:ext cx="7600386" cy="554856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0552" y="5914850"/>
            <a:ext cx="574519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মেরুদন্ডী প্রাণী স্তন্যপায়ীর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3693" y="6950029"/>
            <a:ext cx="764300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স্তন্যপায়ী প্রাণীদের দেহ পশম বা লোম দিয়ে ঢাকা থাকে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2067" y="7671778"/>
            <a:ext cx="7643004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স্তন্যপায়ী প্রাণীদের বাচ্চারা মায়ের দুধ পান করে বড় হয়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6165" y="373133"/>
            <a:ext cx="3423451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 </a:t>
            </a:r>
            <a:r>
              <a:rPr lang="as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as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চ</a:t>
            </a:r>
            <a:r>
              <a:rPr lang="as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ত</a:t>
            </a:r>
            <a:r>
              <a:rPr lang="as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ি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89" y="1460930"/>
            <a:ext cx="1963254" cy="5593376"/>
          </a:xfrm>
          <a:prstGeom prst="rect">
            <a:avLst/>
          </a:prstGeom>
        </p:spPr>
      </p:pic>
      <p:pic>
        <p:nvPicPr>
          <p:cNvPr id="13" name="Picture 4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3646"/>
            <a:ext cx="11983453" cy="347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09000" y="2570156"/>
            <a:ext cx="540248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শরফুদ্দিন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মৃধা</a:t>
            </a:r>
            <a:endParaRPr lang="en-US" sz="5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৪১নং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লক্ষ্মীপুর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সঃপ্রাঃবিঃ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মতলব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  <a:endParaRPr lang="en-GB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349" y="1964674"/>
            <a:ext cx="3044504" cy="397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19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3656" y="569343"/>
            <a:ext cx="414068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337" y="2101515"/>
            <a:ext cx="5037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মেরুদন্ডী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7032" y="2479524"/>
            <a:ext cx="5919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আঁইশ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10800000" flipV="1">
            <a:off x="-1" y="4420344"/>
            <a:ext cx="5053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রুদন্ডী প্রাণী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সরীসৃপের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বৈশিষ্ট্য লিখ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6063" y="4759036"/>
            <a:ext cx="605404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সরীসৃপ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প্রানীদের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আঁইশযুক্ত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সরীসৃপ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প্রানীরা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স্থলে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সরীসৃপ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স্থলে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48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3656" y="569343"/>
            <a:ext cx="414068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337" y="2101515"/>
            <a:ext cx="5101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মেরুদন্ডী 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7032" y="2479524"/>
            <a:ext cx="59195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পালকে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পালক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  <a:p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  <a:p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10800000" flipV="1">
            <a:off x="368964" y="4104752"/>
            <a:ext cx="5710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রুদন্ডী প্রাণী </a:t>
            </a:r>
            <a:r>
              <a:rPr lang="bn-IN" sz="3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স্তন্যপায়ী</a:t>
            </a:r>
            <a:r>
              <a:rPr lang="en-US" sz="3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7032" y="4759036"/>
            <a:ext cx="60799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প্রানীদের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পশম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লোম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প্রানীদের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বাচ্চারা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45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16404" y="345058"/>
            <a:ext cx="379985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5896" y="1455321"/>
            <a:ext cx="652913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কোন শ্রেণিভুক্ত প্রাণী তা ছবির সাথে মিল কর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5" descr="E:\Picture\Scenery\fish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434916" y="7064143"/>
            <a:ext cx="1486401" cy="746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5" descr="E:\Picture\Scenery\fish\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3798" y="2479148"/>
            <a:ext cx="1486401" cy="802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3" descr="E:\Picture\Scenery\fish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406619" y="4778689"/>
            <a:ext cx="1420760" cy="787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Picture 3" descr="E:\Picture\Scenery\fish\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06619" y="6025041"/>
            <a:ext cx="1542997" cy="72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2" descr="E:\Picture\Scenery\fish\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V="1">
            <a:off x="8228963" y="3630574"/>
            <a:ext cx="1486401" cy="814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646947" y="2727158"/>
            <a:ext cx="15881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4400" b="1" dirty="0">
                <a:latin typeface="NikoshBAN" pitchFamily="2" charset="0"/>
                <a:cs typeface="NikoshBAN" pitchFamily="2" charset="0"/>
              </a:rPr>
              <a:t>মাছ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41096" y="4963301"/>
            <a:ext cx="2454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সরীসৃপ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45896" y="5812122"/>
            <a:ext cx="19892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পাখি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45897" y="6660943"/>
            <a:ext cx="16705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উভচর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42091" y="4037758"/>
            <a:ext cx="1953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4000" b="1" dirty="0">
                <a:latin typeface="NikoshBAN" pitchFamily="2" charset="0"/>
                <a:cs typeface="NikoshBAN" pitchFamily="2" charset="0"/>
              </a:rPr>
              <a:t>স্তন্যপায়ী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47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8.77193E-7 L -0.37539 0.4146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76" y="207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73684E-6 L -0.36485 -0.2176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42" y="-108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 -0.00841 L -0.36718 0.111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5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67836E-7 L -0.35573 0.1761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88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8655E-6 L -0.35117 -0.3150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2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3656" y="569343"/>
            <a:ext cx="4140680" cy="1200329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343" y="2950233"/>
            <a:ext cx="11197087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১। মেরুদন্ডী প্রাণীদের কয়টি শ্রেণিতে ভাগ করা যায় ও কী কী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343" y="4247307"/>
            <a:ext cx="8525771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২। মেরুদন্ডী প্রাণীর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বৈশিষ্ট্য লিখ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2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06780" y="431315"/>
            <a:ext cx="3398202" cy="101566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8587" y="2863975"/>
            <a:ext cx="7539487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সাপ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কিভাবে চলাচল করে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7469" y="4034302"/>
            <a:ext cx="7539487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ব্যাঙাচি কাকে বলে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7470" y="5241990"/>
            <a:ext cx="7539487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মানুষ কি ধরনের প্রাণী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268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0883" y="2679032"/>
            <a:ext cx="9295643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পাঁচ প্রকার মেরুদন্ডী প্রাণীর নাম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এদের দুইটি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বৈশিষ্ট্য লি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9885" y="459356"/>
            <a:ext cx="5815129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3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2" y="3967844"/>
            <a:ext cx="11942618" cy="461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19137" y="3536331"/>
            <a:ext cx="592600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642" y="1373239"/>
            <a:ext cx="3898997" cy="259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23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8277" y="296709"/>
            <a:ext cx="4602500" cy="13311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</a:bodyPr>
          <a:lstStyle/>
          <a:p>
            <a:pPr defTabSz="990393"/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41A3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pic>
        <p:nvPicPr>
          <p:cNvPr id="7" name="Picture 4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2" y="5078304"/>
            <a:ext cx="11942618" cy="350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9843" y="1777257"/>
            <a:ext cx="8139659" cy="54476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প্রাথমিক বিজ্ঞান    </a:t>
            </a:r>
          </a:p>
          <a:p>
            <a:pPr algn="ctr"/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২ (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)</a:t>
            </a:r>
          </a:p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প্রাণীদের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----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সহপাঠীদের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(পৃ:১২-১৩)।</a:t>
            </a:r>
          </a:p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৬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(২):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1590" r="7480" b="3593"/>
          <a:stretch/>
        </p:blipFill>
        <p:spPr>
          <a:xfrm>
            <a:off x="8572799" y="1882187"/>
            <a:ext cx="3128211" cy="423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6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8467" y="2588483"/>
            <a:ext cx="4543231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4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4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633" y="437396"/>
            <a:ext cx="8919147" cy="1091601"/>
          </a:xfrm>
          <a:prstGeom prst="roundRect">
            <a:avLst>
              <a:gd name="adj" fmla="val 11111"/>
            </a:avLst>
          </a:prstGeom>
          <a:solidFill>
            <a:srgbClr val="7030A0"/>
          </a:solidFill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598774" y="3990450"/>
            <a:ext cx="10734029" cy="212365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২. ২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পরিবেশের বিভিন্ন প্রাণীর নাম উল্লেখ করতে পারবে।</a:t>
            </a:r>
          </a:p>
          <a:p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2. 2. 3. 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উদ্ভিদ ও প্রাণীর বৈশিষ্ট্য উল্লেখ করতে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শ্রেণিকরণ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IN" sz="4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Picture\Scenery\fish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458500" y="599462"/>
            <a:ext cx="3202947" cy="3182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3" descr="E:\Picture\Scenery\fish\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9704" y="881445"/>
            <a:ext cx="3316260" cy="30481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4" descr="E:\Picture\Scenery\fish\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945" y="3683961"/>
            <a:ext cx="3484842" cy="29693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5" descr="E:\Picture\Scenery\fish\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24856" y="4759366"/>
            <a:ext cx="3470233" cy="32459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7" descr="E:\Picture\Scenery\fish\2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479704" y="4759366"/>
            <a:ext cx="3498147" cy="29670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75269" y="881445"/>
            <a:ext cx="301351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i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800" i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GB" sz="4800" i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6757" y="638414"/>
            <a:ext cx="5655489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72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713093" y="2547285"/>
            <a:ext cx="10362815" cy="3243532"/>
          </a:xfrm>
          <a:prstGeom prst="horizontalScroll">
            <a:avLst/>
          </a:prstGeom>
          <a:solidFill>
            <a:srgbClr val="00B0F0"/>
          </a:solidFill>
          <a:scene3d>
            <a:camera prst="perspective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মেরুদন্ডী প্রাণীর শ্রেণিবিন্যাস</a:t>
            </a:r>
            <a:endParaRPr lang="en-US" sz="66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05" y="1574357"/>
            <a:ext cx="10654240" cy="406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14401" y="592032"/>
            <a:ext cx="1032822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খালিঘর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পুরণ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E:\Picture\Scenery\fish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28466" y="6236362"/>
            <a:ext cx="1947086" cy="19346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3" descr="E:\Picture\Scenery\fish\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2728" y="6085723"/>
            <a:ext cx="2448281" cy="2250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Rectangle 25"/>
          <p:cNvSpPr/>
          <p:nvPr/>
        </p:nvSpPr>
        <p:spPr>
          <a:xfrm>
            <a:off x="1934803" y="9092514"/>
            <a:ext cx="2157512" cy="7666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পানিতে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স্থলে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590020" y="9092515"/>
            <a:ext cx="1996848" cy="7666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ভেজা</a:t>
            </a:r>
            <a:r>
              <a:rPr lang="en-US" dirty="0" smtClean="0"/>
              <a:t> </a:t>
            </a:r>
            <a:r>
              <a:rPr lang="en-US" dirty="0" err="1" smtClean="0"/>
              <a:t>ত্বক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706911" y="9068483"/>
            <a:ext cx="2518348" cy="7906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সাঁতার</a:t>
            </a:r>
            <a:r>
              <a:rPr lang="en-US" dirty="0" smtClean="0"/>
              <a:t> </a:t>
            </a:r>
            <a:r>
              <a:rPr lang="en-US" dirty="0" err="1" smtClean="0"/>
              <a:t>কাটে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পায়ের</a:t>
            </a:r>
            <a:r>
              <a:rPr lang="en-US" dirty="0" smtClean="0"/>
              <a:t> </a:t>
            </a:r>
            <a:r>
              <a:rPr lang="en-US" dirty="0" err="1" smtClean="0"/>
              <a:t>সাহায্য</a:t>
            </a:r>
            <a:r>
              <a:rPr lang="en-US" dirty="0" smtClean="0"/>
              <a:t> </a:t>
            </a:r>
            <a:r>
              <a:rPr lang="en-US" dirty="0" err="1" smtClean="0"/>
              <a:t>লাফ</a:t>
            </a:r>
            <a:r>
              <a:rPr lang="en-US" dirty="0" smtClean="0"/>
              <a:t> </a:t>
            </a:r>
            <a:r>
              <a:rPr lang="en-US" dirty="0" err="1" smtClean="0"/>
              <a:t>দেয়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5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9166E-6 -1.99014E-7 L -1.99166E-6 -0.2631 C -1.99166E-6 -0.38068 0.0366 -0.52565 0.06656 -0.52565 L 0.13313 -0.52565 " pathEditMode="relative" rAng="0" ptsTypes="FfFF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6" y="-26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5769E-6 -1.99014E-7 L -2.35769E-6 -0.26073 C -2.35769E-6 -0.37703 -0.03022 -0.52072 -0.05471 -0.52072 L -0.10915 -0.52072 " pathEditMode="relative" rAng="0" ptsTypes="FfFF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8" y="-260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3312E-6 4.54628E-7 L -4.13312E-6 -0.26073 C -4.13312E-6 -0.3774 0.09223 -0.52054 0.16726 -0.52054 L 0.3349 -0.52054 " pathEditMode="relative" rAng="0" ptsTypes="FfFF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8" y="-260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5216" y="1564363"/>
            <a:ext cx="11191060" cy="4094685"/>
            <a:chOff x="535216" y="1564364"/>
            <a:chExt cx="11191060" cy="2375628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47" y="1564364"/>
              <a:ext cx="10992220" cy="660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16" y="2194933"/>
              <a:ext cx="11191060" cy="1745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368522" y="8803198"/>
            <a:ext cx="1947169" cy="7005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স্থলে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6678407" y="8919673"/>
            <a:ext cx="2309059" cy="614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পালক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8895684" y="9852639"/>
            <a:ext cx="2138417" cy="7166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দুটি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পাখার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সাহায্যে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উড়ে</a:t>
            </a:r>
            <a:endParaRPr lang="en-US" sz="2400" dirty="0"/>
          </a:p>
        </p:txBody>
      </p:sp>
      <p:pic>
        <p:nvPicPr>
          <p:cNvPr id="8" name="Picture 4" descr="E:\Picture\Scenery\fish\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51061" y="5965347"/>
            <a:ext cx="2155481" cy="18366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5" descr="E:\Picture\Scenery\fish\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6706" y="5845765"/>
            <a:ext cx="2091376" cy="19562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E:\Picture\Scenery\fish\2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673612" y="5845765"/>
            <a:ext cx="2582562" cy="21904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543988" y="592032"/>
            <a:ext cx="959649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খালিঘর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466" y="9343292"/>
            <a:ext cx="2399000" cy="7404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শুষ্ক</a:t>
            </a:r>
            <a:r>
              <a:rPr lang="en-US" sz="2800" dirty="0" smtClean="0"/>
              <a:t> </a:t>
            </a:r>
            <a:r>
              <a:rPr lang="en-US" sz="2800" dirty="0" err="1" smtClean="0"/>
              <a:t>আঁইশযুক্ত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ত্বক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2529725" y="9503763"/>
            <a:ext cx="2399000" cy="7197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পায়ের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সাহায্যে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হাঁটে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5626591" y="9429464"/>
            <a:ext cx="2604978" cy="6888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পশম</a:t>
            </a:r>
            <a:r>
              <a:rPr lang="en-US" sz="2400" dirty="0" smtClean="0"/>
              <a:t> </a:t>
            </a:r>
            <a:r>
              <a:rPr lang="en-US" sz="2400" dirty="0" err="1" smtClean="0"/>
              <a:t>অথবা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লোম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9216286" y="9055277"/>
            <a:ext cx="2509990" cy="6888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চার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পাঁটে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অথবা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দৌড়ায়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2529725" y="8833626"/>
            <a:ext cx="1947169" cy="7005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স্থলে</a:t>
            </a:r>
            <a:endParaRPr 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4517992" y="8829143"/>
            <a:ext cx="1947169" cy="7005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স্থলে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61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62616E-7 3.88716E-6 L 0.13508 3.88716E-6 C 0.19591 3.88716E-6 0.27094 -0.195 0.27094 -0.35312 L 0.27094 -0.70513 " pathEditMode="relative" rAng="0" ptsTypes="FfFF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7" y="-35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679E-6 2.54519E-6 L 0.25544 2.54519E-6 C 0.36994 2.54519E-6 0.51075 -0.21143 0.51075 -0.38306 L 0.51075 -0.76539 " pathEditMode="relative" rAng="0" ptsTypes="FfFF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31" y="-38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0199E-6 -1.3511E-7 L 0.26833 -1.3511E-7 C 0.38856 -1.3511E-7 0.53641 -0.21709 0.53641 -0.39346 L 0.53641 -0.7862 " pathEditMode="relative" rAng="0" ptsTypes="FfFF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0" y="-39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936E-6 4.83476E-6 L 0.04742 4.83476E-6 C 0.06878 4.83476E-6 0.09496 -0.16488 0.09496 -0.29853 L 0.09496 -0.5965 " pathEditMode="relative" rAng="0" ptsTypes="FfFF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1" y="-298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905E-6 -4.87128E-6 L -0.02944 -0.5983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" y="-299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0218E-6 4.47143E-6 L 0.01055 4.47143E-6 C 0.01524 4.47143E-6 0.0211 -0.19865 0.0211 -0.35969 L 0.0211 -0.71883 " pathEditMode="relative" rAng="0" ptsTypes="FfFF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-359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241E-6 2.57988E-6 L -0.03374 2.57988E-6 C -0.04885 2.57988E-6 -0.06722 -0.13676 -0.06722 -0.24777 L -0.06722 -0.4948 " pathEditMode="relative" rAng="0" ptsTypes="FfFF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1" y="-24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792E-6 4.44039E-6 L -1.21792E-6 -0.28045 C -1.21792E-6 -0.4057 0.01185 -0.56035 0.02162 -0.56035 L 0.04338 -0.56035 " pathEditMode="relative" rAng="0" ptsTypes="FfFF"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2" y="-280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2323E-7 3.72284E-6 L -0.0086 3.72284E-6 C -0.01237 3.72284E-6 -0.01693 -0.14388 -0.01693 -0.26055 L -0.01693 -0.52054 " pathEditMode="relative" rAng="0" ptsTypes="FfFF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" y="-260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149" y="354346"/>
            <a:ext cx="5164300" cy="769441"/>
          </a:xfrm>
          <a:prstGeom prst="rect">
            <a:avLst/>
          </a:prstGeom>
          <a:solidFill>
            <a:srgbClr val="FF257D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মেরুদন্ডী প্রাণী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:\Picture\Scenery\fish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6599" y="1383844"/>
            <a:ext cx="2075626" cy="128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25772" y="1633096"/>
            <a:ext cx="2111746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মাছ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5772" y="3575391"/>
            <a:ext cx="2196257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উভচর</a:t>
            </a:r>
            <a:endParaRPr lang="en-US" sz="6000" dirty="0">
              <a:solidFill>
                <a:srgbClr val="FF257D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E:\Picture\Scenery\fish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1671" y="3389671"/>
            <a:ext cx="2015666" cy="1387101"/>
          </a:xfrm>
          <a:prstGeom prst="rect">
            <a:avLst/>
          </a:prstGeom>
          <a:solidFill>
            <a:srgbClr val="741A36"/>
          </a:solidFill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1711" y="5729505"/>
            <a:ext cx="2205725" cy="16756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Rectangle 17"/>
          <p:cNvSpPr/>
          <p:nvPr/>
        </p:nvSpPr>
        <p:spPr>
          <a:xfrm>
            <a:off x="762313" y="6023028"/>
            <a:ext cx="2031325" cy="13619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6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সরীসৃপ </a:t>
            </a:r>
          </a:p>
        </p:txBody>
      </p:sp>
      <p:pic>
        <p:nvPicPr>
          <p:cNvPr id="19" name="Picture 2" descr="E:\Picture\Scenery\fish\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03869" y="5603011"/>
            <a:ext cx="2509221" cy="17669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Picture 5" descr="E:\Picture\Scenery\fish\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7946" y="5701663"/>
            <a:ext cx="2157317" cy="17669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20" y="1383844"/>
            <a:ext cx="2294364" cy="1284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478" y="1383844"/>
            <a:ext cx="2173233" cy="128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8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3707</TotalTime>
  <Words>518</Words>
  <Application>Microsoft Office PowerPoint</Application>
  <PresentationFormat>Custom</PresentationFormat>
  <Paragraphs>119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Ridhi Mitra</dc:creator>
  <cp:lastModifiedBy>User</cp:lastModifiedBy>
  <cp:revision>754</cp:revision>
  <dcterms:created xsi:type="dcterms:W3CDTF">2017-01-13T14:40:45Z</dcterms:created>
  <dcterms:modified xsi:type="dcterms:W3CDTF">2020-02-06T13:13:20Z</dcterms:modified>
</cp:coreProperties>
</file>