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61" r:id="rId5"/>
    <p:sldId id="264" r:id="rId6"/>
    <p:sldId id="265" r:id="rId7"/>
    <p:sldId id="266" r:id="rId8"/>
    <p:sldId id="268" r:id="rId9"/>
    <p:sldId id="280" r:id="rId10"/>
    <p:sldId id="282" r:id="rId11"/>
    <p:sldId id="281" r:id="rId12"/>
    <p:sldId id="285" r:id="rId13"/>
    <p:sldId id="277" r:id="rId14"/>
    <p:sldId id="283" r:id="rId15"/>
    <p:sldId id="271" r:id="rId16"/>
    <p:sldId id="270" r:id="rId17"/>
    <p:sldId id="272" r:id="rId18"/>
    <p:sldId id="273" r:id="rId19"/>
    <p:sldId id="284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455" autoAdjust="0"/>
  </p:normalViewPr>
  <p:slideViewPr>
    <p:cSldViewPr snapToGrid="0">
      <p:cViewPr varScale="1">
        <p:scale>
          <a:sx n="72" d="100"/>
          <a:sy n="72" d="100"/>
        </p:scale>
        <p:origin x="6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987A-1B45-4A6D-BCD0-EEDDC8558BE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AA4-8DFC-402C-A27E-7C0BF39A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987A-1B45-4A6D-BCD0-EEDDC8558BE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AA4-8DFC-402C-A27E-7C0BF39A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987A-1B45-4A6D-BCD0-EEDDC8558BE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AA4-8DFC-402C-A27E-7C0BF39A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987A-1B45-4A6D-BCD0-EEDDC8558BE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AA4-8DFC-402C-A27E-7C0BF39A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0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987A-1B45-4A6D-BCD0-EEDDC8558BE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AA4-8DFC-402C-A27E-7C0BF39A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987A-1B45-4A6D-BCD0-EEDDC8558BE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AA4-8DFC-402C-A27E-7C0BF39A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3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987A-1B45-4A6D-BCD0-EEDDC8558BE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AA4-8DFC-402C-A27E-7C0BF39A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2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987A-1B45-4A6D-BCD0-EEDDC8558BE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AA4-8DFC-402C-A27E-7C0BF39A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987A-1B45-4A6D-BCD0-EEDDC8558BE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AA4-8DFC-402C-A27E-7C0BF39A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987A-1B45-4A6D-BCD0-EEDDC8558BE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AA4-8DFC-402C-A27E-7C0BF39A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9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987A-1B45-4A6D-BCD0-EEDDC8558BE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AA4-8DFC-402C-A27E-7C0BF39A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0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1987A-1B45-4A6D-BCD0-EEDDC8558BE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AA4-8DFC-402C-A27E-7C0BF39A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02" y="2248987"/>
            <a:ext cx="6819759" cy="3875313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390502" y="182881"/>
            <a:ext cx="6805749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/>
              <a:t>শুভেচ্ছা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335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872142-83B1-43C5-88EE-45FDE30E3A67}"/>
              </a:ext>
            </a:extLst>
          </p:cNvPr>
          <p:cNvSpPr txBox="1"/>
          <p:nvPr/>
        </p:nvSpPr>
        <p:spPr>
          <a:xfrm>
            <a:off x="941981" y="5249448"/>
            <a:ext cx="928463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/>
              <a:t>বাগানের চারপাশে ঢোলকলকি গাছের বেড়া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798E3-85CA-459E-B8A7-12CEED621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80" y="106937"/>
            <a:ext cx="9284639" cy="49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934215-9C18-4B31-B71E-CFECA4DC1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8233" r="38036" b="54765"/>
          <a:stretch/>
        </p:blipFill>
        <p:spPr>
          <a:xfrm>
            <a:off x="2067339" y="1577009"/>
            <a:ext cx="6308035" cy="373843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D9C1BD-FEC7-4A45-BF50-B4121F93CF19}"/>
              </a:ext>
            </a:extLst>
          </p:cNvPr>
          <p:cNvSpPr txBox="1"/>
          <p:nvPr/>
        </p:nvSpPr>
        <p:spPr>
          <a:xfrm>
            <a:off x="2067339" y="5887695"/>
            <a:ext cx="63080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/>
              <a:t>ঢোলকলমি গাছে বেগুনি ফুল ফুটে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DAC1-9AF9-4755-9B42-0F0652667AEA}"/>
              </a:ext>
            </a:extLst>
          </p:cNvPr>
          <p:cNvSpPr txBox="1"/>
          <p:nvPr/>
        </p:nvSpPr>
        <p:spPr>
          <a:xfrm>
            <a:off x="2994990" y="217965"/>
            <a:ext cx="417443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ঢোলকলমি ফুল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253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49DF6-50CC-4E08-AAF6-2DA90991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725" y="5340627"/>
            <a:ext cx="7641858" cy="816045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bn-IN" dirty="0"/>
              <a:t>বাগানের দরজার পাশে দুটি শিউলি গাছ ।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BD3C1-1B6E-4922-84F2-91DC70B4DC4C}"/>
              </a:ext>
            </a:extLst>
          </p:cNvPr>
          <p:cNvGrpSpPr/>
          <p:nvPr/>
        </p:nvGrpSpPr>
        <p:grpSpPr>
          <a:xfrm>
            <a:off x="2005725" y="553972"/>
            <a:ext cx="7641858" cy="4168662"/>
            <a:chOff x="3396019" y="270772"/>
            <a:chExt cx="7641858" cy="41686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414209-FEEC-4593-8CDC-317D12DDE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619" y="270772"/>
              <a:ext cx="3397404" cy="4168661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F2C735-1A21-45B2-9083-F5B4D2F34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019" y="270772"/>
              <a:ext cx="2133600" cy="4168661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A8ECF2-E903-44B8-A0E2-7FD37AF24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277" y="270773"/>
              <a:ext cx="2133600" cy="4168661"/>
            </a:xfrm>
            <a:prstGeom prst="rect">
              <a:avLst/>
            </a:prstGeom>
            <a:ln w="2857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1975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70" y="5657080"/>
            <a:ext cx="9254937" cy="88001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/>
              <a:t>সাদা</a:t>
            </a:r>
            <a:r>
              <a:rPr lang="en-US" sz="3200" dirty="0"/>
              <a:t> </a:t>
            </a:r>
            <a:r>
              <a:rPr lang="en-US" sz="3200" dirty="0" err="1"/>
              <a:t>শি</a:t>
            </a:r>
            <a:r>
              <a:rPr lang="bn-IN" sz="3200" dirty="0"/>
              <a:t>উলি ফুলের বোঁটা কমলা রঙের। সবুজ ঘাসের উপর সাদা ফুল ঝরে পড়ে।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70" y="1527372"/>
            <a:ext cx="9254937" cy="380325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45608-08EF-4CD2-ABE8-6B3CAC1F0037}"/>
              </a:ext>
            </a:extLst>
          </p:cNvPr>
          <p:cNvSpPr txBox="1"/>
          <p:nvPr/>
        </p:nvSpPr>
        <p:spPr>
          <a:xfrm>
            <a:off x="2773870" y="320904"/>
            <a:ext cx="540688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শিউলি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691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FA3B39-A973-42A5-B548-A71BC48B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515" y="365125"/>
            <a:ext cx="7514006" cy="1325563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dirty="0"/>
              <a:t>প</a:t>
            </a:r>
            <a:r>
              <a:rPr lang="as-IN" dirty="0"/>
              <a:t>া</a:t>
            </a:r>
            <a:r>
              <a:rPr lang="en-US" dirty="0" err="1"/>
              <a:t>ঠ্য</a:t>
            </a:r>
            <a:r>
              <a:rPr lang="en-US" dirty="0"/>
              <a:t> </a:t>
            </a:r>
            <a:r>
              <a:rPr lang="en-US" dirty="0" err="1"/>
              <a:t>বইয়ের</a:t>
            </a:r>
            <a:r>
              <a:rPr lang="en-US" dirty="0"/>
              <a:t> ৫৮ </a:t>
            </a:r>
            <a:r>
              <a:rPr lang="bn-IN" dirty="0"/>
              <a:t>পৃষ্ঠা বের কর</a:t>
            </a:r>
            <a:r>
              <a:rPr lang="en-US"/>
              <a:t> ।</a:t>
            </a:r>
            <a:r>
              <a:rPr lang="bn-IN"/>
              <a:t> 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9F2AB-F4E6-42E3-803E-C82ED32DE84E}"/>
              </a:ext>
            </a:extLst>
          </p:cNvPr>
          <p:cNvGrpSpPr/>
          <p:nvPr/>
        </p:nvGrpSpPr>
        <p:grpSpPr>
          <a:xfrm>
            <a:off x="1603514" y="2022571"/>
            <a:ext cx="7514006" cy="4623394"/>
            <a:chOff x="2040813" y="1969563"/>
            <a:chExt cx="6732149" cy="42582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D6D6EF-7508-4643-86C9-2ABDD544F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813" y="1969563"/>
              <a:ext cx="3286584" cy="425826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C0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7E2DDF-205D-45CC-9914-B8D5685CE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5" t="7814" r="9432" b="6020"/>
            <a:stretch/>
          </p:blipFill>
          <p:spPr>
            <a:xfrm>
              <a:off x="5327397" y="1969563"/>
              <a:ext cx="3445565" cy="425826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623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6972" y="545975"/>
            <a:ext cx="6810375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আর্দশ পাঠ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72" y="2169659"/>
            <a:ext cx="6810375" cy="408622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9223" y="117565"/>
            <a:ext cx="441524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শিক্ষার্থীর পাঠ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30" y="1802674"/>
            <a:ext cx="7477231" cy="491163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FF75AA-46F4-4EA7-AE50-5FF972F70B83}"/>
              </a:ext>
            </a:extLst>
          </p:cNvPr>
          <p:cNvSpPr txBox="1"/>
          <p:nvPr/>
        </p:nvSpPr>
        <p:spPr>
          <a:xfrm>
            <a:off x="68706" y="5032188"/>
            <a:ext cx="2755361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ঝোপ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C7B9A-1E98-4706-936E-B9A452567FE3}"/>
              </a:ext>
            </a:extLst>
          </p:cNvPr>
          <p:cNvSpPr txBox="1"/>
          <p:nvPr/>
        </p:nvSpPr>
        <p:spPr>
          <a:xfrm>
            <a:off x="8335617" y="5061593"/>
            <a:ext cx="366082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জঙ্গল</a:t>
            </a:r>
            <a:endParaRPr lang="en-US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6F11A-904D-4ECE-AF4B-C6D4E5677DAF}"/>
              </a:ext>
            </a:extLst>
          </p:cNvPr>
          <p:cNvSpPr txBox="1"/>
          <p:nvPr/>
        </p:nvSpPr>
        <p:spPr>
          <a:xfrm>
            <a:off x="2517910" y="105227"/>
            <a:ext cx="5486403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নতুন শব্দ ও অর্থ</a:t>
            </a:r>
            <a:endParaRPr lang="en-US" sz="6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8FCED0-A28B-4BB6-9D4A-DCE64E420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19" y="4408931"/>
            <a:ext cx="3994823" cy="207751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742235-7010-4A2F-AAD9-C1940770CB1C}"/>
              </a:ext>
            </a:extLst>
          </p:cNvPr>
          <p:cNvSpPr txBox="1"/>
          <p:nvPr/>
        </p:nvSpPr>
        <p:spPr>
          <a:xfrm>
            <a:off x="68706" y="2478837"/>
            <a:ext cx="257575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বোঁটা</a:t>
            </a:r>
            <a:endParaRPr lang="en-US" sz="4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CDF521-9288-42D0-9B5A-D464FEE28B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69" y="1855578"/>
            <a:ext cx="3808167" cy="207751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1F32DC-825A-4213-AB26-A50D370D073F}"/>
              </a:ext>
            </a:extLst>
          </p:cNvPr>
          <p:cNvSpPr txBox="1"/>
          <p:nvPr/>
        </p:nvSpPr>
        <p:spPr>
          <a:xfrm>
            <a:off x="7135648" y="2067077"/>
            <a:ext cx="498764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ফুল বা ফলের যে অংশ ডালের সঙ্গে যুক্ত হয়।</a:t>
            </a:r>
            <a:endParaRPr lang="en-US" sz="36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C42074B-F520-4BC7-BCA0-C78C12B265C9}"/>
              </a:ext>
            </a:extLst>
          </p:cNvPr>
          <p:cNvSpPr/>
          <p:nvPr/>
        </p:nvSpPr>
        <p:spPr>
          <a:xfrm rot="18521006">
            <a:off x="3322182" y="2815137"/>
            <a:ext cx="800521" cy="37097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4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19347" y="253830"/>
            <a:ext cx="737953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/>
              <a:t>দাগ টেনে </a:t>
            </a:r>
            <a:r>
              <a:rPr lang="en-US" sz="4400" dirty="0" err="1"/>
              <a:t>নাম</a:t>
            </a:r>
            <a:r>
              <a:rPr lang="en-US" sz="4400" dirty="0"/>
              <a:t> </a:t>
            </a:r>
            <a:r>
              <a:rPr lang="en-US" sz="4400" dirty="0" err="1"/>
              <a:t>এর</a:t>
            </a:r>
            <a:r>
              <a:rPr lang="en-US" sz="4400" dirty="0"/>
              <a:t> </a:t>
            </a:r>
            <a:r>
              <a:rPr lang="en-US" sz="4400" dirty="0" err="1"/>
              <a:t>সঙ্গে</a:t>
            </a:r>
            <a:r>
              <a:rPr lang="en-US" sz="4400" dirty="0"/>
              <a:t> </a:t>
            </a:r>
            <a:r>
              <a:rPr lang="bn-IN" sz="4400" dirty="0"/>
              <a:t>ছবির মিল কর ।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7908" y="4283613"/>
            <a:ext cx="35530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ঢোলকলমি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7909" y="2025851"/>
            <a:ext cx="357922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শিউলি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D21A5-9D7F-4139-B10B-3F0CF19C3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59" y="1514604"/>
            <a:ext cx="1901441" cy="107123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6A36E6-3323-4A29-BBD2-D030221571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59" y="2879061"/>
            <a:ext cx="1901440" cy="107114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3AD3D8-59F5-42AC-8012-0AEB09D61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26" y="4189031"/>
            <a:ext cx="1901439" cy="112946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4F20510-8BAA-46A4-B171-2219F7D95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93" y="5569924"/>
            <a:ext cx="1932306" cy="112946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FF7968F-9806-4928-80C5-ED66924D06BE}"/>
              </a:ext>
            </a:extLst>
          </p:cNvPr>
          <p:cNvSpPr txBox="1"/>
          <p:nvPr/>
        </p:nvSpPr>
        <p:spPr>
          <a:xfrm>
            <a:off x="387908" y="5318498"/>
            <a:ext cx="355309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জবা</a:t>
            </a:r>
            <a:endParaRPr lang="en-US" sz="4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2939EC-3BE6-4F96-A071-8620EFF1C216}"/>
              </a:ext>
            </a:extLst>
          </p:cNvPr>
          <p:cNvCxnSpPr>
            <a:cxnSpLocks/>
          </p:cNvCxnSpPr>
          <p:nvPr/>
        </p:nvCxnSpPr>
        <p:spPr>
          <a:xfrm flipV="1">
            <a:off x="3803374" y="3533790"/>
            <a:ext cx="4021952" cy="1219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BE613C6-B2C9-41E2-8D16-7EC2007E6E9B}"/>
              </a:ext>
            </a:extLst>
          </p:cNvPr>
          <p:cNvCxnSpPr>
            <a:stCxn id="27" idx="3"/>
          </p:cNvCxnSpPr>
          <p:nvPr/>
        </p:nvCxnSpPr>
        <p:spPr>
          <a:xfrm flipV="1">
            <a:off x="3941005" y="2050221"/>
            <a:ext cx="3884321" cy="36222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49517E9-9A37-4DD2-BF6A-B527FFA9B28C}"/>
              </a:ext>
            </a:extLst>
          </p:cNvPr>
          <p:cNvCxnSpPr>
            <a:cxnSpLocks/>
          </p:cNvCxnSpPr>
          <p:nvPr/>
        </p:nvCxnSpPr>
        <p:spPr>
          <a:xfrm>
            <a:off x="3941004" y="3533790"/>
            <a:ext cx="3897575" cy="153123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837C7EA-D659-4386-8699-52036CA82AF7}"/>
              </a:ext>
            </a:extLst>
          </p:cNvPr>
          <p:cNvCxnSpPr>
            <a:cxnSpLocks/>
          </p:cNvCxnSpPr>
          <p:nvPr/>
        </p:nvCxnSpPr>
        <p:spPr>
          <a:xfrm>
            <a:off x="3878626" y="2474716"/>
            <a:ext cx="3871447" cy="370173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69A11AE-810D-4DC0-BFBB-8D36E3C24006}"/>
              </a:ext>
            </a:extLst>
          </p:cNvPr>
          <p:cNvSpPr txBox="1"/>
          <p:nvPr/>
        </p:nvSpPr>
        <p:spPr>
          <a:xfrm>
            <a:off x="374655" y="3081526"/>
            <a:ext cx="355309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গাঁদা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7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5FD8-4411-4B56-B07E-AEB5490C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5" y="126586"/>
            <a:ext cx="7739270" cy="1325563"/>
          </a:xfr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bn-IN" dirty="0"/>
              <a:t>নিচের প্রশ্নগুলোর উত্তর লিখ ।</a:t>
            </a:r>
            <a:r>
              <a:rPr lang="en-US" dirty="0"/>
              <a:t>(</a:t>
            </a:r>
            <a:r>
              <a:rPr lang="bn-IN" dirty="0"/>
              <a:t>একক কাজ)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B1AA8-D7FE-4518-B156-21BF7A0A1401}"/>
              </a:ext>
            </a:extLst>
          </p:cNvPr>
          <p:cNvSpPr txBox="1"/>
          <p:nvPr/>
        </p:nvSpPr>
        <p:spPr>
          <a:xfrm>
            <a:off x="1669775" y="2888974"/>
            <a:ext cx="773927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১  দুটি লাল রং এর ফুলের নাম লিখ ?</a:t>
            </a:r>
          </a:p>
          <a:p>
            <a:r>
              <a:rPr lang="bn-IN" sz="3600" dirty="0"/>
              <a:t>২  শিউলি ফুলের বোঁটার  রং কি লিখ?</a:t>
            </a:r>
          </a:p>
          <a:p>
            <a:r>
              <a:rPr lang="bn-IN" sz="3600" dirty="0"/>
              <a:t>৩  ঢোলকলমি গাছে কোন রং এর ফুল ফোঁটে </a:t>
            </a:r>
            <a:r>
              <a:rPr lang="en-US" sz="3600" dirty="0" err="1"/>
              <a:t>লিখ</a:t>
            </a:r>
            <a:r>
              <a:rPr lang="bn-IN" sz="3600" dirty="0"/>
              <a:t>?</a:t>
            </a:r>
          </a:p>
          <a:p>
            <a:pPr marL="742950" indent="-742950">
              <a:buAutoNum type="arabicPlain" startAt="2"/>
            </a:pPr>
            <a:endParaRPr lang="bn-IN" sz="3600" dirty="0"/>
          </a:p>
        </p:txBody>
      </p:sp>
    </p:spTree>
    <p:extLst>
      <p:ext uri="{BB962C8B-B14F-4D97-AF65-F5344CB8AC3E}">
        <p14:creationId xmlns:p14="http://schemas.microsoft.com/office/powerpoint/2010/main" val="21668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4394" y="202693"/>
            <a:ext cx="6737684" cy="23876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/>
              <a:t>শামিমা</a:t>
            </a:r>
            <a:r>
              <a:rPr lang="en-US" dirty="0"/>
              <a:t> </a:t>
            </a:r>
            <a:r>
              <a:rPr lang="en-US" dirty="0" err="1"/>
              <a:t>নাজমিন</a:t>
            </a:r>
            <a:br>
              <a:rPr lang="en-US" dirty="0"/>
            </a:br>
            <a:r>
              <a:rPr lang="en-US" sz="4400" dirty="0" err="1"/>
              <a:t>সহকারি</a:t>
            </a:r>
            <a:r>
              <a:rPr lang="en-US" sz="4400" dirty="0"/>
              <a:t> </a:t>
            </a:r>
            <a:r>
              <a:rPr lang="en-US" sz="4400" dirty="0" err="1"/>
              <a:t>শিক্ষক</a:t>
            </a:r>
            <a:br>
              <a:rPr lang="en-US" sz="4400" dirty="0"/>
            </a:br>
            <a:r>
              <a:rPr lang="en-US" sz="4400" dirty="0" err="1"/>
              <a:t>মির্জাপুর</a:t>
            </a:r>
            <a:r>
              <a:rPr lang="en-US" sz="4400" dirty="0"/>
              <a:t> </a:t>
            </a:r>
            <a:r>
              <a:rPr lang="en-US" sz="4400" dirty="0" err="1"/>
              <a:t>সরকারি</a:t>
            </a:r>
            <a:r>
              <a:rPr lang="en-US" sz="4400" dirty="0"/>
              <a:t> </a:t>
            </a:r>
            <a:r>
              <a:rPr lang="en-US" sz="4400" dirty="0" err="1"/>
              <a:t>প্রাথমিক</a:t>
            </a:r>
            <a:r>
              <a:rPr lang="en-US" sz="4400" dirty="0"/>
              <a:t> </a:t>
            </a:r>
            <a:r>
              <a:rPr lang="en-US" sz="4400" dirty="0" err="1"/>
              <a:t>বিদ্যালয়</a:t>
            </a:r>
            <a:r>
              <a:rPr lang="en-US" sz="4400" dirty="0"/>
              <a:t>।</a:t>
            </a:r>
            <a:br>
              <a:rPr lang="en-US" sz="4400" dirty="0"/>
            </a:br>
            <a:r>
              <a:rPr lang="en-US" sz="4400" dirty="0" err="1"/>
              <a:t>বিরল,দিনাজপুর</a:t>
            </a:r>
            <a:r>
              <a:rPr lang="en-US" sz="4400" dirty="0"/>
              <a:t>।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36962" y="3251579"/>
            <a:ext cx="7226510" cy="3403728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bn-IN" sz="4000" dirty="0">
                <a:latin typeface="+mj-lt"/>
              </a:rPr>
              <a:t>শ্রেণীঃপ্রথম</a:t>
            </a:r>
          </a:p>
          <a:p>
            <a:r>
              <a:rPr lang="bn-IN" sz="4000" dirty="0">
                <a:latin typeface="+mj-lt"/>
              </a:rPr>
              <a:t>বিষয়ঃআমার বাংলা বই।</a:t>
            </a:r>
          </a:p>
          <a:p>
            <a:r>
              <a:rPr lang="bn-IN" sz="4000" dirty="0">
                <a:latin typeface="+mj-lt"/>
              </a:rPr>
              <a:t>পাঠঃরুবির বাগান                                     পাঠ্যাংশঃরুবির.....</a:t>
            </a:r>
            <a:r>
              <a:rPr lang="en-US" sz="4000" dirty="0">
                <a:latin typeface="+mj-lt"/>
              </a:rPr>
              <a:t>......</a:t>
            </a:r>
            <a:r>
              <a:rPr lang="bn-IN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ঝরে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পরে</a:t>
            </a:r>
            <a:r>
              <a:rPr lang="en-US" sz="4000" dirty="0">
                <a:latin typeface="+mj-lt"/>
              </a:rPr>
              <a:t>।</a:t>
            </a:r>
          </a:p>
          <a:p>
            <a:r>
              <a:rPr lang="en-US" sz="4000" dirty="0">
                <a:latin typeface="+mj-lt"/>
              </a:rPr>
              <a:t>সময়ঃ৪০ </a:t>
            </a:r>
            <a:r>
              <a:rPr lang="en-US" sz="4000" dirty="0" err="1">
                <a:latin typeface="+mj-lt"/>
              </a:rPr>
              <a:t>মিনিট</a:t>
            </a:r>
            <a:r>
              <a:rPr lang="en-US" sz="4000" dirty="0">
                <a:latin typeface="+mj-lt"/>
              </a:rPr>
              <a:t>।</a:t>
            </a:r>
          </a:p>
          <a:p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1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566" y="195943"/>
            <a:ext cx="6701246" cy="105872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6000" dirty="0"/>
              <a:t>ধন্যবাদ</a:t>
            </a:r>
            <a:endParaRPr lang="en-US" sz="6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1763487"/>
            <a:ext cx="6701245" cy="4323804"/>
          </a:xfr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31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4CC97-1004-4E00-889F-5A4306C8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365" y="209718"/>
            <a:ext cx="3695701" cy="907083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sz="6000" dirty="0"/>
              <a:t>শিখনফল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C0A3F-7062-453A-9637-08EA6AA03F87}"/>
              </a:ext>
            </a:extLst>
          </p:cNvPr>
          <p:cNvSpPr txBox="1"/>
          <p:nvPr/>
        </p:nvSpPr>
        <p:spPr>
          <a:xfrm>
            <a:off x="1643271" y="1670425"/>
            <a:ext cx="8428382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/>
              <a:t>শোনা</a:t>
            </a:r>
            <a:r>
              <a:rPr lang="en-US" sz="3200" dirty="0"/>
              <a:t>ঃ</a:t>
            </a:r>
            <a:r>
              <a:rPr lang="bn-IN" sz="3200" dirty="0"/>
              <a:t> 3.1.</a:t>
            </a:r>
            <a:r>
              <a:rPr lang="en-US" sz="3200" dirty="0"/>
              <a:t>২ </a:t>
            </a:r>
            <a:r>
              <a:rPr lang="en-US" sz="3200" dirty="0" err="1"/>
              <a:t>বর্ণনা</a:t>
            </a:r>
            <a:r>
              <a:rPr lang="en-US" sz="3200" dirty="0"/>
              <a:t> </a:t>
            </a:r>
            <a:r>
              <a:rPr lang="en-US" sz="3200" dirty="0" err="1"/>
              <a:t>শুনে</a:t>
            </a:r>
            <a:r>
              <a:rPr lang="en-US" sz="3200" dirty="0"/>
              <a:t> </a:t>
            </a:r>
            <a:r>
              <a:rPr lang="en-US" sz="3200" dirty="0" err="1"/>
              <a:t>বুঝতে</a:t>
            </a:r>
            <a:r>
              <a:rPr lang="en-US" sz="3200" dirty="0"/>
              <a:t> </a:t>
            </a:r>
            <a:r>
              <a:rPr lang="en-US" sz="3200" dirty="0" err="1"/>
              <a:t>পা</a:t>
            </a:r>
            <a:r>
              <a:rPr lang="bn-IN" sz="3200" dirty="0"/>
              <a:t>র</a:t>
            </a:r>
            <a:r>
              <a:rPr lang="en-US" sz="3200" dirty="0" err="1"/>
              <a:t>বে</a:t>
            </a:r>
            <a:r>
              <a:rPr lang="en-US" sz="3200" dirty="0"/>
              <a:t>।</a:t>
            </a:r>
            <a:endParaRPr lang="bn-IN" sz="3200" dirty="0"/>
          </a:p>
          <a:p>
            <a:r>
              <a:rPr lang="bn-IN" sz="3200" dirty="0"/>
              <a:t>         </a:t>
            </a:r>
            <a:r>
              <a:rPr lang="en-US" sz="3200" dirty="0"/>
              <a:t>3.3.1 </a:t>
            </a:r>
            <a:r>
              <a:rPr lang="bn-IN" sz="3200" dirty="0"/>
              <a:t>প</a:t>
            </a:r>
            <a:r>
              <a:rPr lang="en-US" sz="3200" dirty="0"/>
              <a:t>র</a:t>
            </a:r>
            <a:r>
              <a:rPr lang="bn-IN" sz="3200" dirty="0"/>
              <a:t>ি</a:t>
            </a:r>
            <a:r>
              <a:rPr lang="en-US" sz="3200" dirty="0" err="1"/>
              <a:t>চিত</a:t>
            </a:r>
            <a:r>
              <a:rPr lang="en-US" sz="3200" dirty="0"/>
              <a:t> </a:t>
            </a:r>
            <a:r>
              <a:rPr lang="en-US" sz="3200" dirty="0" err="1"/>
              <a:t>ফুলের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শু</a:t>
            </a:r>
            <a:r>
              <a:rPr lang="bn-IN" sz="3200" dirty="0"/>
              <a:t>ন</a:t>
            </a:r>
            <a:r>
              <a:rPr lang="en-US" sz="3200" dirty="0"/>
              <a:t>ে </a:t>
            </a:r>
            <a:r>
              <a:rPr lang="bn-IN" sz="3200" dirty="0"/>
              <a:t>ম</a:t>
            </a:r>
            <a:r>
              <a:rPr lang="en-US" sz="3200" dirty="0"/>
              <a:t>ন</a:t>
            </a:r>
            <a:r>
              <a:rPr lang="bn-IN" sz="3200" dirty="0"/>
              <a:t>ে</a:t>
            </a:r>
            <a:r>
              <a:rPr lang="en-US" sz="3200" dirty="0"/>
              <a:t> </a:t>
            </a:r>
            <a:r>
              <a:rPr lang="bn-IN" sz="3200" dirty="0"/>
              <a:t>র</a:t>
            </a:r>
            <a:r>
              <a:rPr lang="en-US" sz="3200" dirty="0" err="1"/>
              <a:t>াখতে</a:t>
            </a:r>
            <a:r>
              <a:rPr lang="en-US" sz="3200" dirty="0"/>
              <a:t> প</a:t>
            </a:r>
            <a:r>
              <a:rPr lang="bn-IN" sz="3200" dirty="0"/>
              <a:t>া</a:t>
            </a:r>
            <a:r>
              <a:rPr lang="en-US" sz="3200" dirty="0"/>
              <a:t>র</a:t>
            </a:r>
            <a:r>
              <a:rPr lang="bn-IN" sz="3200" dirty="0"/>
              <a:t>ব</a:t>
            </a:r>
            <a:r>
              <a:rPr lang="en-US" sz="3200" dirty="0"/>
              <a:t>ে ।</a:t>
            </a:r>
          </a:p>
          <a:p>
            <a:r>
              <a:rPr lang="en-US" sz="3200" dirty="0"/>
              <a:t>         ৩.৩.৩ র</a:t>
            </a:r>
            <a:r>
              <a:rPr lang="bn-IN" sz="3200" dirty="0"/>
              <a:t>ঙ</a:t>
            </a:r>
            <a:r>
              <a:rPr lang="en-US" sz="3200" dirty="0"/>
              <a:t>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bn-IN" sz="3200" dirty="0"/>
              <a:t>শ</a:t>
            </a:r>
            <a:r>
              <a:rPr lang="en-US" sz="3200" dirty="0"/>
              <a:t>ু</a:t>
            </a:r>
            <a:r>
              <a:rPr lang="bn-IN" sz="3200" dirty="0"/>
              <a:t>ন</a:t>
            </a:r>
            <a:r>
              <a:rPr lang="en-US" sz="3200" dirty="0"/>
              <a:t>ে </a:t>
            </a:r>
            <a:r>
              <a:rPr lang="bn-IN" sz="3200" dirty="0"/>
              <a:t>ম</a:t>
            </a:r>
            <a:r>
              <a:rPr lang="en-US" sz="3200" dirty="0"/>
              <a:t>ন</a:t>
            </a:r>
            <a:r>
              <a:rPr lang="bn-IN" sz="3200" dirty="0"/>
              <a:t>ে</a:t>
            </a:r>
            <a:r>
              <a:rPr lang="en-US" sz="3200" dirty="0"/>
              <a:t> </a:t>
            </a:r>
            <a:r>
              <a:rPr lang="bn-IN" sz="3200" dirty="0"/>
              <a:t>র</a:t>
            </a:r>
            <a:r>
              <a:rPr lang="en-US" sz="3200" dirty="0" err="1"/>
              <a:t>াখতে</a:t>
            </a:r>
            <a:r>
              <a:rPr lang="en-US" sz="3200" dirty="0"/>
              <a:t> প</a:t>
            </a:r>
            <a:r>
              <a:rPr lang="bn-IN" sz="3200" dirty="0"/>
              <a:t>া</a:t>
            </a:r>
            <a:r>
              <a:rPr lang="en-US" sz="3200" dirty="0"/>
              <a:t>র</a:t>
            </a:r>
            <a:r>
              <a:rPr lang="bn-IN" sz="3200" dirty="0"/>
              <a:t>ব</a:t>
            </a:r>
            <a:r>
              <a:rPr lang="en-US" sz="3200" dirty="0"/>
              <a:t>ে ।</a:t>
            </a:r>
          </a:p>
          <a:p>
            <a:r>
              <a:rPr lang="en-US" sz="3200" dirty="0" err="1"/>
              <a:t>বলাঃ</a:t>
            </a:r>
            <a:r>
              <a:rPr lang="en-US" sz="3200" dirty="0"/>
              <a:t>   ২.৬.১ </a:t>
            </a:r>
            <a:r>
              <a:rPr lang="bn-IN" sz="3200" dirty="0"/>
              <a:t>প</a:t>
            </a:r>
            <a:r>
              <a:rPr lang="en-US" sz="3200" dirty="0"/>
              <a:t>র</a:t>
            </a:r>
            <a:r>
              <a:rPr lang="bn-IN" sz="3200" dirty="0"/>
              <a:t>ি</a:t>
            </a:r>
            <a:r>
              <a:rPr lang="en-US" sz="3200" dirty="0" err="1"/>
              <a:t>চিত</a:t>
            </a:r>
            <a:r>
              <a:rPr lang="en-US" sz="3200" dirty="0"/>
              <a:t> </a:t>
            </a:r>
            <a:r>
              <a:rPr lang="en-US" sz="3200" dirty="0" err="1"/>
              <a:t>ফুলের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প</a:t>
            </a:r>
            <a:r>
              <a:rPr lang="bn-IN" sz="3200" dirty="0"/>
              <a:t>া</a:t>
            </a:r>
            <a:r>
              <a:rPr lang="en-US" sz="3200" dirty="0"/>
              <a:t>র</a:t>
            </a:r>
            <a:r>
              <a:rPr lang="bn-IN" sz="3200" dirty="0"/>
              <a:t>ব</a:t>
            </a:r>
            <a:r>
              <a:rPr lang="en-US" sz="3200" dirty="0"/>
              <a:t>ে ।</a:t>
            </a:r>
          </a:p>
          <a:p>
            <a:r>
              <a:rPr lang="en-US" sz="3200" dirty="0"/>
              <a:t>         ২.৬.৩ </a:t>
            </a:r>
            <a:r>
              <a:rPr lang="bn-IN" sz="3200" dirty="0"/>
              <a:t>র</a:t>
            </a:r>
            <a:r>
              <a:rPr lang="en-US" sz="3200" dirty="0"/>
              <a:t>ঙ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প</a:t>
            </a:r>
            <a:r>
              <a:rPr lang="bn-IN" sz="3200" dirty="0"/>
              <a:t>া</a:t>
            </a:r>
            <a:r>
              <a:rPr lang="en-US" sz="3200" dirty="0"/>
              <a:t>র</a:t>
            </a:r>
            <a:r>
              <a:rPr lang="bn-IN" sz="3200" dirty="0"/>
              <a:t>ব</a:t>
            </a:r>
            <a:r>
              <a:rPr lang="en-US" sz="3200" dirty="0"/>
              <a:t>ে ।</a:t>
            </a:r>
          </a:p>
          <a:p>
            <a:r>
              <a:rPr lang="en-US" sz="3200" dirty="0" err="1"/>
              <a:t>পড়াঃ</a:t>
            </a:r>
            <a:r>
              <a:rPr lang="en-US" sz="3200" dirty="0"/>
              <a:t>   </a:t>
            </a:r>
            <a:r>
              <a:rPr lang="bn-IN" sz="3200" dirty="0"/>
              <a:t>২</a:t>
            </a:r>
            <a:r>
              <a:rPr lang="en-US" sz="3200" dirty="0"/>
              <a:t>.৫.</a:t>
            </a:r>
            <a:r>
              <a:rPr lang="bn-IN" sz="3200" dirty="0"/>
              <a:t>২</a:t>
            </a:r>
            <a:r>
              <a:rPr lang="en-US" sz="3200" dirty="0"/>
              <a:t> </a:t>
            </a:r>
            <a:r>
              <a:rPr lang="en-US" sz="3200" dirty="0" err="1"/>
              <a:t>বর্ণনা</a:t>
            </a:r>
            <a:r>
              <a:rPr lang="en-US" sz="3200" dirty="0"/>
              <a:t> </a:t>
            </a:r>
            <a:r>
              <a:rPr lang="en-US" sz="3200" dirty="0" err="1"/>
              <a:t>পড়তে</a:t>
            </a:r>
            <a:r>
              <a:rPr lang="en-US" sz="3200" dirty="0"/>
              <a:t> প</a:t>
            </a:r>
            <a:r>
              <a:rPr lang="bn-IN" sz="3200" dirty="0"/>
              <a:t>া</a:t>
            </a:r>
            <a:r>
              <a:rPr lang="en-US" sz="3200" dirty="0"/>
              <a:t>র</a:t>
            </a:r>
            <a:r>
              <a:rPr lang="bn-IN" sz="3200" dirty="0"/>
              <a:t>ব</a:t>
            </a:r>
            <a:r>
              <a:rPr lang="en-US" sz="3200" dirty="0"/>
              <a:t>ে ।</a:t>
            </a:r>
          </a:p>
          <a:p>
            <a:r>
              <a:rPr lang="en-US" sz="3200" dirty="0"/>
              <a:t>          ২.৬.১ </a:t>
            </a:r>
            <a:r>
              <a:rPr lang="bn-IN" sz="3200" dirty="0"/>
              <a:t>প</a:t>
            </a:r>
            <a:r>
              <a:rPr lang="en-US" sz="3200" dirty="0"/>
              <a:t>র</a:t>
            </a:r>
            <a:r>
              <a:rPr lang="bn-IN" sz="3200" dirty="0"/>
              <a:t>ি</a:t>
            </a:r>
            <a:r>
              <a:rPr lang="en-US" sz="3200" dirty="0" err="1"/>
              <a:t>চিত</a:t>
            </a:r>
            <a:r>
              <a:rPr lang="en-US" sz="3200" dirty="0"/>
              <a:t> </a:t>
            </a:r>
            <a:r>
              <a:rPr lang="en-US" sz="3200" dirty="0" err="1"/>
              <a:t>ফুলের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পড়তে</a:t>
            </a:r>
            <a:r>
              <a:rPr lang="en-US" sz="3200" dirty="0"/>
              <a:t> প</a:t>
            </a:r>
            <a:r>
              <a:rPr lang="bn-IN" sz="3200" dirty="0"/>
              <a:t>া</a:t>
            </a:r>
            <a:r>
              <a:rPr lang="en-US" sz="3200" dirty="0"/>
              <a:t>র</a:t>
            </a:r>
            <a:r>
              <a:rPr lang="bn-IN" sz="3200" dirty="0"/>
              <a:t>ব</a:t>
            </a:r>
            <a:r>
              <a:rPr lang="en-US" sz="3200" dirty="0"/>
              <a:t>ে ।</a:t>
            </a:r>
          </a:p>
          <a:p>
            <a:r>
              <a:rPr lang="en-US" sz="3200" dirty="0"/>
              <a:t>          </a:t>
            </a:r>
            <a:r>
              <a:rPr lang="bn-IN" sz="3200" dirty="0"/>
              <a:t>২</a:t>
            </a:r>
            <a:r>
              <a:rPr lang="en-US" sz="3200" dirty="0"/>
              <a:t>.৬.</a:t>
            </a:r>
            <a:r>
              <a:rPr lang="bn-IN" sz="3200" dirty="0"/>
              <a:t>৩</a:t>
            </a:r>
            <a:r>
              <a:rPr lang="en-US" sz="3200" dirty="0"/>
              <a:t> </a:t>
            </a:r>
            <a:r>
              <a:rPr lang="bn-IN" sz="3200" dirty="0"/>
              <a:t>র</a:t>
            </a:r>
            <a:r>
              <a:rPr lang="en-US" sz="3200" dirty="0"/>
              <a:t>ঙ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পড়তে</a:t>
            </a:r>
            <a:r>
              <a:rPr lang="en-US" sz="3200" dirty="0"/>
              <a:t> প</a:t>
            </a:r>
            <a:r>
              <a:rPr lang="bn-IN" sz="3200" dirty="0"/>
              <a:t>া</a:t>
            </a:r>
            <a:r>
              <a:rPr lang="en-US" sz="3200" dirty="0"/>
              <a:t>র</a:t>
            </a:r>
            <a:r>
              <a:rPr lang="bn-IN" sz="3200" dirty="0"/>
              <a:t>ব</a:t>
            </a:r>
            <a:r>
              <a:rPr lang="en-US" sz="3200" dirty="0"/>
              <a:t>ে ।</a:t>
            </a:r>
          </a:p>
          <a:p>
            <a:r>
              <a:rPr lang="en-US" sz="3200" dirty="0" err="1"/>
              <a:t>লেখাঃ</a:t>
            </a:r>
            <a:r>
              <a:rPr lang="en-US" sz="3200" dirty="0"/>
              <a:t>   ২.৪.১ </a:t>
            </a:r>
            <a:r>
              <a:rPr lang="bn-IN" sz="3200" dirty="0"/>
              <a:t>প</a:t>
            </a:r>
            <a:r>
              <a:rPr lang="en-US" sz="3200" dirty="0"/>
              <a:t>র</a:t>
            </a:r>
            <a:r>
              <a:rPr lang="bn-IN" sz="3200" dirty="0"/>
              <a:t>ি</a:t>
            </a:r>
            <a:r>
              <a:rPr lang="en-US" sz="3200" dirty="0"/>
              <a:t>চ</a:t>
            </a:r>
            <a:r>
              <a:rPr lang="bn-IN" sz="3200" dirty="0"/>
              <a:t>ি</a:t>
            </a:r>
            <a:r>
              <a:rPr lang="en-US" sz="3200" dirty="0"/>
              <a:t>ত </a:t>
            </a:r>
            <a:r>
              <a:rPr lang="bn-IN" sz="3200" dirty="0"/>
              <a:t>ফ</a:t>
            </a:r>
            <a:r>
              <a:rPr lang="en-US" sz="3200" dirty="0"/>
              <a:t>ু</a:t>
            </a:r>
            <a:r>
              <a:rPr lang="bn-IN" sz="3200" dirty="0"/>
              <a:t>ল</a:t>
            </a:r>
            <a:r>
              <a:rPr lang="en-US" sz="3200" dirty="0"/>
              <a:t>ে</a:t>
            </a:r>
            <a:r>
              <a:rPr lang="bn-IN" sz="3200" dirty="0"/>
              <a:t>র</a:t>
            </a:r>
            <a:r>
              <a:rPr lang="en-US" sz="3200" dirty="0"/>
              <a:t> </a:t>
            </a:r>
            <a:r>
              <a:rPr lang="bn-IN" sz="3200" dirty="0"/>
              <a:t>ন</a:t>
            </a:r>
            <a:r>
              <a:rPr lang="en-US" sz="3200" dirty="0"/>
              <a:t>া</a:t>
            </a:r>
            <a:r>
              <a:rPr lang="bn-IN" sz="3200" dirty="0"/>
              <a:t>ম</a:t>
            </a:r>
            <a:r>
              <a:rPr lang="en-US" sz="3200" dirty="0"/>
              <a:t> </a:t>
            </a:r>
            <a:r>
              <a:rPr lang="bn-IN" sz="3200" dirty="0"/>
              <a:t>ল</a:t>
            </a:r>
            <a:r>
              <a:rPr lang="en-US" sz="3200" dirty="0" err="1"/>
              <a:t>িখতে</a:t>
            </a:r>
            <a:r>
              <a:rPr lang="en-US" sz="3200" dirty="0"/>
              <a:t> প</a:t>
            </a:r>
            <a:r>
              <a:rPr lang="bn-IN" sz="3200" dirty="0"/>
              <a:t>া</a:t>
            </a:r>
            <a:r>
              <a:rPr lang="en-US" sz="3200" dirty="0"/>
              <a:t>র</a:t>
            </a:r>
            <a:r>
              <a:rPr lang="bn-IN" sz="3200" dirty="0"/>
              <a:t>ব</a:t>
            </a:r>
            <a:r>
              <a:rPr lang="en-US" sz="3200" dirty="0"/>
              <a:t>ে ।</a:t>
            </a:r>
          </a:p>
          <a:p>
            <a:r>
              <a:rPr lang="en-US" sz="3200" dirty="0"/>
              <a:t>           ২.৪.৩ </a:t>
            </a:r>
            <a:r>
              <a:rPr lang="bn-IN" sz="3200" dirty="0"/>
              <a:t>প</a:t>
            </a:r>
            <a:r>
              <a:rPr lang="en-US" sz="3200" dirty="0"/>
              <a:t>র</a:t>
            </a:r>
            <a:r>
              <a:rPr lang="bn-IN" sz="3200" dirty="0"/>
              <a:t>ি</a:t>
            </a:r>
            <a:r>
              <a:rPr lang="en-US" sz="3200" dirty="0"/>
              <a:t>চ</a:t>
            </a:r>
            <a:r>
              <a:rPr lang="bn-IN" sz="3200" dirty="0"/>
              <a:t>ি</a:t>
            </a:r>
            <a:r>
              <a:rPr lang="en-US" sz="3200" dirty="0"/>
              <a:t>ত </a:t>
            </a:r>
            <a:r>
              <a:rPr lang="bn-IN" sz="3200" dirty="0"/>
              <a:t>র</a:t>
            </a:r>
            <a:r>
              <a:rPr lang="en-US" sz="3200" dirty="0"/>
              <a:t>ঙ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লিখতে</a:t>
            </a:r>
            <a:r>
              <a:rPr lang="en-US" sz="3200" dirty="0"/>
              <a:t> প</a:t>
            </a:r>
            <a:r>
              <a:rPr lang="bn-IN" sz="3200" dirty="0"/>
              <a:t>া</a:t>
            </a:r>
            <a:r>
              <a:rPr lang="en-US" sz="3200" dirty="0"/>
              <a:t>র</a:t>
            </a:r>
            <a:r>
              <a:rPr lang="bn-IN" sz="3200" dirty="0"/>
              <a:t>ব</a:t>
            </a:r>
            <a:r>
              <a:rPr lang="en-US" sz="3200" dirty="0"/>
              <a:t>ে ।</a:t>
            </a:r>
          </a:p>
        </p:txBody>
      </p:sp>
    </p:spTree>
    <p:extLst>
      <p:ext uri="{BB962C8B-B14F-4D97-AF65-F5344CB8AC3E}">
        <p14:creationId xmlns:p14="http://schemas.microsoft.com/office/powerpoint/2010/main" val="25789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445" y="89820"/>
            <a:ext cx="629629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রুবির বাগান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07" y="1387655"/>
            <a:ext cx="8556172" cy="488251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6683" y="5669280"/>
            <a:ext cx="822315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রুবির একটি বাগান আছে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6" y="783772"/>
            <a:ext cx="8112034" cy="462166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327" y="164625"/>
            <a:ext cx="4583316" cy="281691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3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66" y="3218572"/>
            <a:ext cx="4763708" cy="255450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Picture 4" descr="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27" y="3218572"/>
            <a:ext cx="4562404" cy="255450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72142" y="6010112"/>
            <a:ext cx="9730501" cy="847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সেখানে নানা রকম ফুলের গাছ।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66" y="122380"/>
            <a:ext cx="4763708" cy="290668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" y="198781"/>
            <a:ext cx="6112673" cy="459850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Picture 4" descr="222.jpg">
            <a:extLst>
              <a:ext uri="{FF2B5EF4-FFF2-40B4-BE49-F238E27FC236}">
                <a16:creationId xmlns:a16="http://schemas.microsoft.com/office/drawing/2014/main" id="{B138411D-D971-48BB-9222-1AC8AA08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902" y="198782"/>
            <a:ext cx="5683063" cy="459850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EA7A2A-2BCB-45FA-963E-F0DBCABFF32C}"/>
              </a:ext>
            </a:extLst>
          </p:cNvPr>
          <p:cNvSpPr txBox="1"/>
          <p:nvPr/>
        </p:nvSpPr>
        <p:spPr>
          <a:xfrm rot="10800000" flipV="1">
            <a:off x="102034" y="5778566"/>
            <a:ext cx="11987931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/>
              <a:t>একদিকে লাল গোলাপের সারি। আরেক দিকে হলুদ গাঁদার গাছ 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3" y="225286"/>
            <a:ext cx="10258444" cy="469127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1260" y="5509466"/>
            <a:ext cx="1051023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তার পাশে আছে জবা ফুলের ঝোপ।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00CE10-FA3B-498D-BFD4-348E8830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56" y="1407584"/>
            <a:ext cx="6797480" cy="386678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54BBFB-763A-4C34-9497-EF5925420AB9}"/>
              </a:ext>
            </a:extLst>
          </p:cNvPr>
          <p:cNvSpPr txBox="1"/>
          <p:nvPr/>
        </p:nvSpPr>
        <p:spPr>
          <a:xfrm>
            <a:off x="2188381" y="5883965"/>
            <a:ext cx="686285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জ</a:t>
            </a:r>
            <a:r>
              <a:rPr lang="as-IN" sz="4800" dirty="0"/>
              <a:t>ব</a:t>
            </a:r>
            <a:r>
              <a:rPr lang="en-US" sz="4800" dirty="0"/>
              <a:t>া</a:t>
            </a:r>
            <a:r>
              <a:rPr lang="as-IN" sz="4800" dirty="0"/>
              <a:t>র</a:t>
            </a:r>
            <a:r>
              <a:rPr lang="en-US" sz="4800" dirty="0"/>
              <a:t> </a:t>
            </a:r>
            <a:r>
              <a:rPr lang="as-IN" sz="4800" dirty="0"/>
              <a:t>র</a:t>
            </a:r>
            <a:r>
              <a:rPr lang="en-US" sz="4800" dirty="0"/>
              <a:t>ং </a:t>
            </a:r>
            <a:r>
              <a:rPr lang="en-US" sz="4800" dirty="0" err="1"/>
              <a:t>লাল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BE0E4-FFDF-4776-A0A2-8FC932A863A4}"/>
              </a:ext>
            </a:extLst>
          </p:cNvPr>
          <p:cNvSpPr txBox="1"/>
          <p:nvPr/>
        </p:nvSpPr>
        <p:spPr>
          <a:xfrm>
            <a:off x="3697357" y="143038"/>
            <a:ext cx="388288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জবা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16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355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NikoshBAN</vt:lpstr>
      <vt:lpstr>Office Theme</vt:lpstr>
      <vt:lpstr>PowerPoint Presentation</vt:lpstr>
      <vt:lpstr>শামিমা নাজমিন সহকারি শিক্ষক মির্জাপুর সরকারি প্রাথমিক বিদ্যালয়। বিরল,দিনাজপুর।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বাগানের দরজার পাশে দুটি শিউলি গাছ ।</vt:lpstr>
      <vt:lpstr>সাদা শিউলি ফুলের বোঁটা কমলা রঙের। সবুজ ঘাসের উপর সাদা ফুল ঝরে পড়ে।</vt:lpstr>
      <vt:lpstr>পাঠ্য বইয়ের ৫৮ পৃষ্ঠা বের কর । </vt:lpstr>
      <vt:lpstr>PowerPoint Presentation</vt:lpstr>
      <vt:lpstr>PowerPoint Presentation</vt:lpstr>
      <vt:lpstr>PowerPoint Presentation</vt:lpstr>
      <vt:lpstr>PowerPoint Presentation</vt:lpstr>
      <vt:lpstr>নিচের প্রশ্নগুলোর উত্তর লিখ ।(একক কাজ)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254</cp:revision>
  <dcterms:created xsi:type="dcterms:W3CDTF">2018-07-23T11:22:14Z</dcterms:created>
  <dcterms:modified xsi:type="dcterms:W3CDTF">2020-02-06T09:34:06Z</dcterms:modified>
</cp:coreProperties>
</file>