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353" r:id="rId2"/>
    <p:sldId id="368" r:id="rId3"/>
    <p:sldId id="363" r:id="rId4"/>
    <p:sldId id="340" r:id="rId5"/>
    <p:sldId id="335" r:id="rId6"/>
    <p:sldId id="317" r:id="rId7"/>
    <p:sldId id="344" r:id="rId8"/>
    <p:sldId id="373" r:id="rId9"/>
    <p:sldId id="356" r:id="rId10"/>
    <p:sldId id="370" r:id="rId11"/>
    <p:sldId id="371" r:id="rId12"/>
    <p:sldId id="334" r:id="rId13"/>
    <p:sldId id="346" r:id="rId14"/>
    <p:sldId id="313" r:id="rId15"/>
    <p:sldId id="311" r:id="rId16"/>
    <p:sldId id="347" r:id="rId17"/>
    <p:sldId id="339" r:id="rId18"/>
    <p:sldId id="337" r:id="rId19"/>
    <p:sldId id="351" r:id="rId20"/>
    <p:sldId id="349" r:id="rId21"/>
    <p:sldId id="350" r:id="rId22"/>
    <p:sldId id="355" r:id="rId23"/>
    <p:sldId id="342" r:id="rId24"/>
    <p:sldId id="357" r:id="rId25"/>
    <p:sldId id="360" r:id="rId26"/>
    <p:sldId id="358" r:id="rId27"/>
    <p:sldId id="365" r:id="rId28"/>
    <p:sldId id="366" r:id="rId29"/>
    <p:sldId id="345" r:id="rId30"/>
    <p:sldId id="33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84"/>
      </p:cViewPr>
      <p:guideLst>
        <p:guide orient="horz" pos="2160"/>
        <p:guide pos="29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9ED0A-AD42-4E7D-BA9F-267FF0E6327E}"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D34D42FD-D9D9-4FFF-84B8-34BFC7330432}">
      <dgm:prSet phldrT="[Text]" custT="1"/>
      <dgm:spPr/>
      <dgm:t>
        <a:bodyPr/>
        <a:lstStyle/>
        <a:p>
          <a:r>
            <a:rPr lang="en-US" sz="2800" smtClean="0">
              <a:solidFill>
                <a:schemeClr val="tx1"/>
              </a:solidFill>
            </a:rPr>
            <a:t>জন্ম:</a:t>
          </a:r>
          <a:r>
            <a:rPr lang="en-US" sz="4000" smtClean="0">
              <a:solidFill>
                <a:schemeClr val="tx1"/>
              </a:solidFill>
            </a:rPr>
            <a:t> </a:t>
          </a:r>
          <a:r>
            <a:rPr lang="bn-IN" sz="2800" dirty="0" smtClean="0">
              <a:solidFill>
                <a:schemeClr val="tx1"/>
              </a:solidFill>
              <a:latin typeface="NikoshBAN" panose="02000000000000000000" pitchFamily="2" charset="0"/>
              <a:cs typeface="NikoshBAN" panose="02000000000000000000" pitchFamily="2" charset="0"/>
            </a:rPr>
            <a:t>১৯০৬ সালে ফেনী জেলায়</a:t>
          </a: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dgm:t>
    </dgm:pt>
    <dgm:pt modelId="{15AD9981-8E8B-4840-9552-2B899A3E3617}" type="parTrans" cxnId="{9FC40D62-B59A-4CDD-B176-B37EB6921EAD}">
      <dgm:prSet/>
      <dgm:spPr/>
      <dgm:t>
        <a:bodyPr/>
        <a:lstStyle/>
        <a:p>
          <a:endParaRPr lang="en-US"/>
        </a:p>
      </dgm:t>
    </dgm:pt>
    <dgm:pt modelId="{A8294D6C-1C73-4124-937E-15474EDBD48E}" type="sibTrans" cxnId="{9FC40D62-B59A-4CDD-B176-B37EB6921EAD}">
      <dgm:prSet/>
      <dgm:spPr/>
      <dgm:t>
        <a:bodyPr/>
        <a:lstStyle/>
        <a:p>
          <a:endParaRPr lang="en-US"/>
        </a:p>
      </dgm:t>
    </dgm:pt>
    <dgm:pt modelId="{C9A8E8A5-BC14-4D40-915D-47EEEB31B62F}">
      <dgm:prSet custT="1"/>
      <dgm:spPr/>
      <dgm:t>
        <a:bodyPr/>
        <a:lstStyle/>
        <a:p>
          <a:r>
            <a:rPr lang="bn-BD" sz="2800" dirty="0" smtClean="0">
              <a:latin typeface="NikoshBAN" panose="02000000000000000000" pitchFamily="2" charset="0"/>
              <a:cs typeface="NikoshBAN" panose="02000000000000000000" pitchFamily="2" charset="0"/>
            </a:rPr>
            <a:t>মৃত্যুঃ</a:t>
          </a:r>
          <a:r>
            <a:rPr lang="en-US" sz="2800" dirty="0" smtClean="0">
              <a:latin typeface="NikoshBAN" panose="02000000000000000000" pitchFamily="2" charset="0"/>
              <a:cs typeface="NikoshBAN" panose="02000000000000000000" pitchFamily="2" charset="0"/>
            </a:rPr>
            <a:t> ১৯৬৬</a:t>
          </a:r>
          <a:r>
            <a:rPr lang="bn-BD" sz="2800" dirty="0" smtClean="0">
              <a:latin typeface="NikoshBAN" panose="02000000000000000000" pitchFamily="2" charset="0"/>
              <a:cs typeface="NikoshBAN" panose="02000000000000000000" pitchFamily="2" charset="0"/>
            </a:rPr>
            <a:t>খ্রিঃ</a:t>
          </a:r>
          <a:r>
            <a:rPr lang="en-US" sz="2800" dirty="0" smtClean="0">
              <a:latin typeface="NikoshBAN" panose="02000000000000000000" pitchFamily="2" charset="0"/>
              <a:cs typeface="NikoshBAN" panose="02000000000000000000" pitchFamily="2" charset="0"/>
            </a:rPr>
            <a:t> ১৫ই </a:t>
          </a:r>
          <a:r>
            <a:rPr lang="en-US" sz="2800" dirty="0" err="1" smtClean="0">
              <a:latin typeface="NikoshBAN" panose="02000000000000000000" pitchFamily="2" charset="0"/>
              <a:cs typeface="NikoshBAN" panose="02000000000000000000" pitchFamily="2" charset="0"/>
            </a:rPr>
            <a:t>এপ্রিল</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endParaRPr lang="en-AU" sz="2800" dirty="0">
            <a:latin typeface="NikoshBAN" panose="02000000000000000000" pitchFamily="2" charset="0"/>
            <a:cs typeface="NikoshBAN" panose="02000000000000000000" pitchFamily="2" charset="0"/>
          </a:endParaRPr>
        </a:p>
      </dgm:t>
    </dgm:pt>
    <dgm:pt modelId="{49C68AD8-E2FF-4B6F-9CA4-B994DE3BC9E9}" type="parTrans" cxnId="{6883A5CB-C96F-416A-8E66-818EA2BF3D11}">
      <dgm:prSet/>
      <dgm:spPr/>
      <dgm:t>
        <a:bodyPr/>
        <a:lstStyle/>
        <a:p>
          <a:endParaRPr lang="en-US"/>
        </a:p>
      </dgm:t>
    </dgm:pt>
    <dgm:pt modelId="{3230E31D-CC7E-4989-A573-0F677B9A07BC}" type="sibTrans" cxnId="{6883A5CB-C96F-416A-8E66-818EA2BF3D11}">
      <dgm:prSet/>
      <dgm:spPr/>
      <dgm:t>
        <a:bodyPr/>
        <a:lstStyle/>
        <a:p>
          <a:endParaRPr lang="en-US"/>
        </a:p>
      </dgm:t>
    </dgm:pt>
    <dgm:pt modelId="{586BA0C3-B6A0-4B92-8B79-84A31433C96E}">
      <dgm:prSet/>
      <dgm:spPr/>
      <dgm:t>
        <a:bodyPr/>
        <a:lstStyle/>
        <a:p>
          <a:endParaRPr lang="en-US"/>
        </a:p>
      </dgm:t>
    </dgm:pt>
    <dgm:pt modelId="{DDADAF8F-0AC9-41A8-8196-C087694B520D}" type="parTrans" cxnId="{2E74B56D-076E-4757-92E1-D9D1AD00EDCE}">
      <dgm:prSet/>
      <dgm:spPr/>
      <dgm:t>
        <a:bodyPr/>
        <a:lstStyle/>
        <a:p>
          <a:endParaRPr lang="en-US"/>
        </a:p>
      </dgm:t>
    </dgm:pt>
    <dgm:pt modelId="{6D76C8AA-524C-44D2-AFEB-2E895D4EBFCF}" type="sibTrans" cxnId="{2E74B56D-076E-4757-92E1-D9D1AD00EDCE}">
      <dgm:prSet/>
      <dgm:spPr/>
      <dgm:t>
        <a:bodyPr/>
        <a:lstStyle/>
        <a:p>
          <a:endParaRPr lang="en-US"/>
        </a:p>
      </dgm:t>
    </dgm:pt>
    <dgm:pt modelId="{DCA39762-9066-478D-8A32-D181829247D9}">
      <dgm:prSet custT="1"/>
      <dgm:spPr/>
      <dgm:t>
        <a:bodyPr/>
        <a:lstStyle/>
        <a:p>
          <a:r>
            <a:rPr lang="bn-IN" sz="2400" dirty="0" smtClean="0">
              <a:solidFill>
                <a:schemeClr val="tx1"/>
              </a:solidFill>
              <a:latin typeface="NikoshBAN" panose="02000000000000000000" pitchFamily="2" charset="0"/>
              <a:cs typeface="NikoshBAN" panose="02000000000000000000" pitchFamily="2" charset="0"/>
            </a:rPr>
            <a:t>তিনি ছিলেন কবি নজরুলের “ভক্তশিষ্য” এবং চিন্তা ও  কর্মে পুরোপুরী মানবতাবাদী</a:t>
          </a:r>
          <a:r>
            <a:rPr lang="bn-IN" sz="2000" dirty="0" smtClean="0">
              <a:solidFill>
                <a:schemeClr val="tx1"/>
              </a:solidFill>
              <a:latin typeface="NikoshBAN" panose="02000000000000000000" pitchFamily="2" charset="0"/>
              <a:cs typeface="NikoshBAN" panose="02000000000000000000" pitchFamily="2" charset="0"/>
            </a:rPr>
            <a:t>।</a:t>
          </a:r>
          <a:endParaRPr lang="en-AU" sz="2000" dirty="0">
            <a:solidFill>
              <a:schemeClr val="tx1"/>
            </a:solidFill>
            <a:latin typeface="NikoshBAN" panose="02000000000000000000" pitchFamily="2" charset="0"/>
            <a:cs typeface="NikoshBAN" panose="02000000000000000000" pitchFamily="2" charset="0"/>
          </a:endParaRPr>
        </a:p>
      </dgm:t>
    </dgm:pt>
    <dgm:pt modelId="{7F6056D2-61AB-4925-9AE6-325A20B43918}" type="parTrans" cxnId="{245A4139-C9DD-41F9-AFB1-CDA5C0C74EE8}">
      <dgm:prSet/>
      <dgm:spPr/>
      <dgm:t>
        <a:bodyPr/>
        <a:lstStyle/>
        <a:p>
          <a:endParaRPr lang="en-US"/>
        </a:p>
      </dgm:t>
    </dgm:pt>
    <dgm:pt modelId="{AF7D3B19-929E-4408-80E7-8C6272B55BFE}" type="sibTrans" cxnId="{245A4139-C9DD-41F9-AFB1-CDA5C0C74EE8}">
      <dgm:prSet/>
      <dgm:spPr/>
      <dgm:t>
        <a:bodyPr/>
        <a:lstStyle/>
        <a:p>
          <a:endParaRPr lang="en-US"/>
        </a:p>
      </dgm:t>
    </dgm:pt>
    <dgm:pt modelId="{F62C651F-6F19-4954-921C-AB8BC6514486}">
      <dgm:prSet custT="1"/>
      <dgm:spPr/>
      <dgm:t>
        <a:bodyPr/>
        <a:lstStyle/>
        <a:p>
          <a:r>
            <a:rPr lang="en-US" sz="2400" dirty="0" err="1" smtClean="0">
              <a:solidFill>
                <a:schemeClr val="tx1"/>
              </a:solidFill>
              <a:latin typeface="NikoshBAN" panose="02000000000000000000" pitchFamily="2" charset="0"/>
              <a:cs typeface="NikoshBAN" panose="02000000000000000000" pitchFamily="2" charset="0"/>
            </a:rPr>
            <a:t>মুলত</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প্রবন্ধকার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হলেও</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তিনি</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কয়েকটি</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উল্লেখযোগ্য</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জীবনীগ্রন্থ</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রচনা</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করেন</a:t>
          </a:r>
          <a:r>
            <a:rPr lang="en-US" sz="2400" dirty="0" smtClean="0">
              <a:solidFill>
                <a:schemeClr val="tx1"/>
              </a:solidFill>
              <a:latin typeface="NikoshBAN" panose="02000000000000000000" pitchFamily="2" charset="0"/>
              <a:cs typeface="NikoshBAN" panose="02000000000000000000" pitchFamily="2" charset="0"/>
            </a:rPr>
            <a:t>।</a:t>
          </a:r>
          <a:endParaRPr lang="en-AU" sz="2400" dirty="0">
            <a:solidFill>
              <a:schemeClr val="tx1"/>
            </a:solidFill>
            <a:latin typeface="NikoshBAN" panose="02000000000000000000" pitchFamily="2" charset="0"/>
            <a:cs typeface="NikoshBAN" panose="02000000000000000000" pitchFamily="2" charset="0"/>
          </a:endParaRPr>
        </a:p>
      </dgm:t>
    </dgm:pt>
    <dgm:pt modelId="{06FD7D13-9BD1-4287-B377-BDFE446327F9}" type="parTrans" cxnId="{E38528B2-DCBF-4B98-B749-0D5E85943378}">
      <dgm:prSet/>
      <dgm:spPr/>
      <dgm:t>
        <a:bodyPr/>
        <a:lstStyle/>
        <a:p>
          <a:endParaRPr lang="en-US"/>
        </a:p>
      </dgm:t>
    </dgm:pt>
    <dgm:pt modelId="{8A2CBF5D-7FC0-47DD-AEAF-5B044229F725}" type="sibTrans" cxnId="{E38528B2-DCBF-4B98-B749-0D5E85943378}">
      <dgm:prSet/>
      <dgm:spPr/>
      <dgm:t>
        <a:bodyPr/>
        <a:lstStyle/>
        <a:p>
          <a:endParaRPr lang="en-US"/>
        </a:p>
      </dgm:t>
    </dgm:pt>
    <dgm:pt modelId="{5944BB91-315E-4E44-A566-8164DF426134}">
      <dgm:prSet custT="1"/>
      <dgm:spPr/>
      <dgm:t>
        <a:bodyPr/>
        <a:lstStyle/>
        <a:p>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জীবনীগ্রন্থ</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যেমন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ওমর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ফারুখ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ইত্যাদি</a:t>
          </a:r>
          <a:r>
            <a:rPr lang="en-US" sz="2800" dirty="0" smtClean="0">
              <a:solidFill>
                <a:schemeClr val="tx1"/>
              </a:solidFill>
              <a:latin typeface="NikoshBAN" panose="02000000000000000000" pitchFamily="2" charset="0"/>
              <a:cs typeface="NikoshBAN" panose="02000000000000000000" pitchFamily="2" charset="0"/>
            </a:rPr>
            <a:t>।</a:t>
          </a:r>
          <a:endParaRPr lang="en-AU" sz="2800" dirty="0">
            <a:solidFill>
              <a:schemeClr val="tx1"/>
            </a:solidFill>
            <a:latin typeface="NikoshBAN" panose="02000000000000000000" pitchFamily="2" charset="0"/>
            <a:cs typeface="NikoshBAN" panose="02000000000000000000" pitchFamily="2" charset="0"/>
          </a:endParaRPr>
        </a:p>
      </dgm:t>
    </dgm:pt>
    <dgm:pt modelId="{21B7F75C-1A94-4A7C-9642-DA323269D892}" type="parTrans" cxnId="{5C9AAF12-6A7B-487F-941B-78B338B8008E}">
      <dgm:prSet/>
      <dgm:spPr/>
      <dgm:t>
        <a:bodyPr/>
        <a:lstStyle/>
        <a:p>
          <a:endParaRPr lang="en-US"/>
        </a:p>
      </dgm:t>
    </dgm:pt>
    <dgm:pt modelId="{4FCAFFAC-336B-40A4-8C5C-F8AA7EF698A0}" type="sibTrans" cxnId="{5C9AAF12-6A7B-487F-941B-78B338B8008E}">
      <dgm:prSet/>
      <dgm:spPr/>
      <dgm:t>
        <a:bodyPr/>
        <a:lstStyle/>
        <a:p>
          <a:endParaRPr lang="en-US"/>
        </a:p>
      </dgm:t>
    </dgm:pt>
    <dgm:pt modelId="{9669F0CC-D2DD-4AAD-A559-7B99D22E68DB}">
      <dgm:prSet phldrT="[Text]" phldr="1"/>
      <dgm:spPr>
        <a:blipFill rotWithShape="0">
          <a:blip xmlns:r="http://schemas.openxmlformats.org/officeDocument/2006/relationships" r:embed="rId1"/>
          <a:stretch>
            <a:fillRect/>
          </a:stretch>
        </a:blipFill>
      </dgm:spPr>
      <dgm:t>
        <a:bodyPr/>
        <a:lstStyle/>
        <a:p>
          <a:endParaRPr lang="en-US" dirty="0"/>
        </a:p>
      </dgm:t>
    </dgm:pt>
    <dgm:pt modelId="{DDF05456-C868-4985-B742-F51E4C13B18D}" type="sibTrans" cxnId="{9843A1C9-9DFB-43C9-B48A-A6D515CF33D9}">
      <dgm:prSet/>
      <dgm:spPr/>
      <dgm:t>
        <a:bodyPr/>
        <a:lstStyle/>
        <a:p>
          <a:endParaRPr lang="en-US"/>
        </a:p>
      </dgm:t>
    </dgm:pt>
    <dgm:pt modelId="{C3A37C7B-8F22-40AA-85F0-78AF6491B573}" type="parTrans" cxnId="{9843A1C9-9DFB-43C9-B48A-A6D515CF33D9}">
      <dgm:prSet/>
      <dgm:spPr/>
      <dgm:t>
        <a:bodyPr/>
        <a:lstStyle/>
        <a:p>
          <a:endParaRPr lang="en-US"/>
        </a:p>
      </dgm:t>
    </dgm:pt>
    <dgm:pt modelId="{BDD38B65-F99C-4C9E-A9E9-134ECEE65F1E}" type="pres">
      <dgm:prSet presAssocID="{FF79ED0A-AD42-4E7D-BA9F-267FF0E6327E}" presName="Name0" presStyleCnt="0">
        <dgm:presLayoutVars>
          <dgm:chMax val="1"/>
          <dgm:dir/>
          <dgm:animLvl val="ctr"/>
          <dgm:resizeHandles val="exact"/>
        </dgm:presLayoutVars>
      </dgm:prSet>
      <dgm:spPr/>
      <dgm:t>
        <a:bodyPr/>
        <a:lstStyle/>
        <a:p>
          <a:endParaRPr lang="en-US"/>
        </a:p>
      </dgm:t>
    </dgm:pt>
    <dgm:pt modelId="{22EAA6D9-1100-46A9-9C4B-1C1F200A56D3}" type="pres">
      <dgm:prSet presAssocID="{9669F0CC-D2DD-4AAD-A559-7B99D22E68DB}" presName="centerShape" presStyleLbl="node0" presStyleIdx="0" presStyleCnt="1" custScaleX="128337" custScaleY="125139"/>
      <dgm:spPr/>
      <dgm:t>
        <a:bodyPr/>
        <a:lstStyle/>
        <a:p>
          <a:endParaRPr lang="en-US"/>
        </a:p>
      </dgm:t>
    </dgm:pt>
    <dgm:pt modelId="{20AA0F92-7CD4-4617-BFF7-DA89B106F66B}" type="pres">
      <dgm:prSet presAssocID="{15AD9981-8E8B-4840-9552-2B899A3E3617}" presName="parTrans" presStyleLbl="sibTrans2D1" presStyleIdx="0" presStyleCnt="5"/>
      <dgm:spPr/>
      <dgm:t>
        <a:bodyPr/>
        <a:lstStyle/>
        <a:p>
          <a:endParaRPr lang="en-US"/>
        </a:p>
      </dgm:t>
    </dgm:pt>
    <dgm:pt modelId="{BA812D9B-3AEA-4C63-8722-538D920CEE21}" type="pres">
      <dgm:prSet presAssocID="{15AD9981-8E8B-4840-9552-2B899A3E3617}" presName="connectorText" presStyleLbl="sibTrans2D1" presStyleIdx="0" presStyleCnt="5"/>
      <dgm:spPr/>
      <dgm:t>
        <a:bodyPr/>
        <a:lstStyle/>
        <a:p>
          <a:endParaRPr lang="en-US"/>
        </a:p>
      </dgm:t>
    </dgm:pt>
    <dgm:pt modelId="{1F69BB2C-AC91-45B4-954F-DEDEF17D125C}" type="pres">
      <dgm:prSet presAssocID="{D34D42FD-D9D9-4FFF-84B8-34BFC7330432}" presName="node" presStyleLbl="node1" presStyleIdx="0" presStyleCnt="5" custScaleX="127115" custScaleY="99119" custRadScaleRad="100208" custRadScaleInc="3423">
        <dgm:presLayoutVars>
          <dgm:bulletEnabled val="1"/>
        </dgm:presLayoutVars>
      </dgm:prSet>
      <dgm:spPr/>
      <dgm:t>
        <a:bodyPr/>
        <a:lstStyle/>
        <a:p>
          <a:endParaRPr lang="en-US"/>
        </a:p>
      </dgm:t>
    </dgm:pt>
    <dgm:pt modelId="{429345E8-6254-45FD-9670-75DF999A7D05}" type="pres">
      <dgm:prSet presAssocID="{7F6056D2-61AB-4925-9AE6-325A20B43918}" presName="parTrans" presStyleLbl="sibTrans2D1" presStyleIdx="1" presStyleCnt="5"/>
      <dgm:spPr/>
      <dgm:t>
        <a:bodyPr/>
        <a:lstStyle/>
        <a:p>
          <a:endParaRPr lang="en-US"/>
        </a:p>
      </dgm:t>
    </dgm:pt>
    <dgm:pt modelId="{EEBAC664-7FCA-4543-AB51-B496228981E2}" type="pres">
      <dgm:prSet presAssocID="{7F6056D2-61AB-4925-9AE6-325A20B43918}" presName="connectorText" presStyleLbl="sibTrans2D1" presStyleIdx="1" presStyleCnt="5"/>
      <dgm:spPr/>
      <dgm:t>
        <a:bodyPr/>
        <a:lstStyle/>
        <a:p>
          <a:endParaRPr lang="en-US"/>
        </a:p>
      </dgm:t>
    </dgm:pt>
    <dgm:pt modelId="{B8C65C87-A226-4CB6-BFE9-3AAAE344927D}" type="pres">
      <dgm:prSet presAssocID="{DCA39762-9066-478D-8A32-D181829247D9}" presName="node" presStyleLbl="node1" presStyleIdx="1" presStyleCnt="5" custScaleX="170157" custScaleY="119587" custRadScaleRad="105596" custRadScaleInc="-6727">
        <dgm:presLayoutVars>
          <dgm:bulletEnabled val="1"/>
        </dgm:presLayoutVars>
      </dgm:prSet>
      <dgm:spPr/>
      <dgm:t>
        <a:bodyPr/>
        <a:lstStyle/>
        <a:p>
          <a:endParaRPr lang="en-US"/>
        </a:p>
      </dgm:t>
    </dgm:pt>
    <dgm:pt modelId="{0FE14F77-455B-40AF-9ABC-6B1F09DF95DB}" type="pres">
      <dgm:prSet presAssocID="{06FD7D13-9BD1-4287-B377-BDFE446327F9}" presName="parTrans" presStyleLbl="sibTrans2D1" presStyleIdx="2" presStyleCnt="5"/>
      <dgm:spPr/>
      <dgm:t>
        <a:bodyPr/>
        <a:lstStyle/>
        <a:p>
          <a:endParaRPr lang="en-US"/>
        </a:p>
      </dgm:t>
    </dgm:pt>
    <dgm:pt modelId="{AD9FE43E-2413-4DCA-B8C5-EE20156D4588}" type="pres">
      <dgm:prSet presAssocID="{06FD7D13-9BD1-4287-B377-BDFE446327F9}" presName="connectorText" presStyleLbl="sibTrans2D1" presStyleIdx="2" presStyleCnt="5"/>
      <dgm:spPr/>
      <dgm:t>
        <a:bodyPr/>
        <a:lstStyle/>
        <a:p>
          <a:endParaRPr lang="en-US"/>
        </a:p>
      </dgm:t>
    </dgm:pt>
    <dgm:pt modelId="{A3ACFA01-22D9-4829-BD2D-EE943E054C94}" type="pres">
      <dgm:prSet presAssocID="{F62C651F-6F19-4954-921C-AB8BC6514486}" presName="node" presStyleLbl="node1" presStyleIdx="2" presStyleCnt="5" custScaleX="164094" custScaleY="129353" custRadScaleRad="104234" custRadScaleInc="-21069">
        <dgm:presLayoutVars>
          <dgm:bulletEnabled val="1"/>
        </dgm:presLayoutVars>
      </dgm:prSet>
      <dgm:spPr/>
      <dgm:t>
        <a:bodyPr/>
        <a:lstStyle/>
        <a:p>
          <a:endParaRPr lang="en-US"/>
        </a:p>
      </dgm:t>
    </dgm:pt>
    <dgm:pt modelId="{2CB3065E-2CAE-42AE-AA6A-DB213BA756B8}" type="pres">
      <dgm:prSet presAssocID="{21B7F75C-1A94-4A7C-9642-DA323269D892}" presName="parTrans" presStyleLbl="sibTrans2D1" presStyleIdx="3" presStyleCnt="5"/>
      <dgm:spPr/>
      <dgm:t>
        <a:bodyPr/>
        <a:lstStyle/>
        <a:p>
          <a:endParaRPr lang="en-US"/>
        </a:p>
      </dgm:t>
    </dgm:pt>
    <dgm:pt modelId="{E716681F-7919-4E0F-A5C7-613B2918FAEE}" type="pres">
      <dgm:prSet presAssocID="{21B7F75C-1A94-4A7C-9642-DA323269D892}" presName="connectorText" presStyleLbl="sibTrans2D1" presStyleIdx="3" presStyleCnt="5"/>
      <dgm:spPr/>
      <dgm:t>
        <a:bodyPr/>
        <a:lstStyle/>
        <a:p>
          <a:endParaRPr lang="en-US"/>
        </a:p>
      </dgm:t>
    </dgm:pt>
    <dgm:pt modelId="{7C37FE3E-93C4-486D-B936-847285B1C09B}" type="pres">
      <dgm:prSet presAssocID="{5944BB91-315E-4E44-A566-8164DF426134}" presName="node" presStyleLbl="node1" presStyleIdx="3" presStyleCnt="5" custScaleX="149609" custScaleY="113390" custRadScaleRad="104812" custRadScaleInc="25923">
        <dgm:presLayoutVars>
          <dgm:bulletEnabled val="1"/>
        </dgm:presLayoutVars>
      </dgm:prSet>
      <dgm:spPr/>
      <dgm:t>
        <a:bodyPr/>
        <a:lstStyle/>
        <a:p>
          <a:endParaRPr lang="en-US"/>
        </a:p>
      </dgm:t>
    </dgm:pt>
    <dgm:pt modelId="{BC1172EB-7CEC-4298-AAA4-E36B0E5B0849}" type="pres">
      <dgm:prSet presAssocID="{49C68AD8-E2FF-4B6F-9CA4-B994DE3BC9E9}" presName="parTrans" presStyleLbl="sibTrans2D1" presStyleIdx="4" presStyleCnt="5"/>
      <dgm:spPr/>
      <dgm:t>
        <a:bodyPr/>
        <a:lstStyle/>
        <a:p>
          <a:endParaRPr lang="en-US"/>
        </a:p>
      </dgm:t>
    </dgm:pt>
    <dgm:pt modelId="{159BCF36-DFCB-4EC6-AF0D-05B4383330A6}" type="pres">
      <dgm:prSet presAssocID="{49C68AD8-E2FF-4B6F-9CA4-B994DE3BC9E9}" presName="connectorText" presStyleLbl="sibTrans2D1" presStyleIdx="4" presStyleCnt="5"/>
      <dgm:spPr/>
      <dgm:t>
        <a:bodyPr/>
        <a:lstStyle/>
        <a:p>
          <a:endParaRPr lang="en-US"/>
        </a:p>
      </dgm:t>
    </dgm:pt>
    <dgm:pt modelId="{986228F3-4540-4901-8796-04A6BDF7DD18}" type="pres">
      <dgm:prSet presAssocID="{C9A8E8A5-BC14-4D40-915D-47EEEB31B62F}" presName="node" presStyleLbl="node1" presStyleIdx="4" presStyleCnt="5" custScaleX="133420" custScaleY="113940" custRadScaleRad="94711" custRadScaleInc="17295">
        <dgm:presLayoutVars>
          <dgm:bulletEnabled val="1"/>
        </dgm:presLayoutVars>
      </dgm:prSet>
      <dgm:spPr/>
      <dgm:t>
        <a:bodyPr/>
        <a:lstStyle/>
        <a:p>
          <a:endParaRPr lang="en-US"/>
        </a:p>
      </dgm:t>
    </dgm:pt>
  </dgm:ptLst>
  <dgm:cxnLst>
    <dgm:cxn modelId="{9827F303-07A9-4E1D-A191-C6643F7FE299}" type="presOf" srcId="{F62C651F-6F19-4954-921C-AB8BC6514486}" destId="{A3ACFA01-22D9-4829-BD2D-EE943E054C94}" srcOrd="0" destOrd="0" presId="urn:microsoft.com/office/officeart/2005/8/layout/radial5"/>
    <dgm:cxn modelId="{9843A1C9-9DFB-43C9-B48A-A6D515CF33D9}" srcId="{FF79ED0A-AD42-4E7D-BA9F-267FF0E6327E}" destId="{9669F0CC-D2DD-4AAD-A559-7B99D22E68DB}" srcOrd="0" destOrd="0" parTransId="{C3A37C7B-8F22-40AA-85F0-78AF6491B573}" sibTransId="{DDF05456-C868-4985-B742-F51E4C13B18D}"/>
    <dgm:cxn modelId="{4A207AF1-3FA0-4E45-BAFF-FC0F47C2D647}" type="presOf" srcId="{49C68AD8-E2FF-4B6F-9CA4-B994DE3BC9E9}" destId="{159BCF36-DFCB-4EC6-AF0D-05B4383330A6}" srcOrd="1" destOrd="0" presId="urn:microsoft.com/office/officeart/2005/8/layout/radial5"/>
    <dgm:cxn modelId="{B0D6BE29-77BC-41A1-98A5-6A37C13CFFFC}" type="presOf" srcId="{5944BB91-315E-4E44-A566-8164DF426134}" destId="{7C37FE3E-93C4-486D-B936-847285B1C09B}" srcOrd="0" destOrd="0" presId="urn:microsoft.com/office/officeart/2005/8/layout/radial5"/>
    <dgm:cxn modelId="{9FC40D62-B59A-4CDD-B176-B37EB6921EAD}" srcId="{9669F0CC-D2DD-4AAD-A559-7B99D22E68DB}" destId="{D34D42FD-D9D9-4FFF-84B8-34BFC7330432}" srcOrd="0" destOrd="0" parTransId="{15AD9981-8E8B-4840-9552-2B899A3E3617}" sibTransId="{A8294D6C-1C73-4124-937E-15474EDBD48E}"/>
    <dgm:cxn modelId="{2E74B56D-076E-4757-92E1-D9D1AD00EDCE}" srcId="{FF79ED0A-AD42-4E7D-BA9F-267FF0E6327E}" destId="{586BA0C3-B6A0-4B92-8B79-84A31433C96E}" srcOrd="1" destOrd="0" parTransId="{DDADAF8F-0AC9-41A8-8196-C087694B520D}" sibTransId="{6D76C8AA-524C-44D2-AFEB-2E895D4EBFCF}"/>
    <dgm:cxn modelId="{30D3EDF4-7FA2-4FC6-BBA8-02C15AE7E530}" type="presOf" srcId="{DCA39762-9066-478D-8A32-D181829247D9}" destId="{B8C65C87-A226-4CB6-BFE9-3AAAE344927D}" srcOrd="0" destOrd="0" presId="urn:microsoft.com/office/officeart/2005/8/layout/radial5"/>
    <dgm:cxn modelId="{E38528B2-DCBF-4B98-B749-0D5E85943378}" srcId="{9669F0CC-D2DD-4AAD-A559-7B99D22E68DB}" destId="{F62C651F-6F19-4954-921C-AB8BC6514486}" srcOrd="2" destOrd="0" parTransId="{06FD7D13-9BD1-4287-B377-BDFE446327F9}" sibTransId="{8A2CBF5D-7FC0-47DD-AEAF-5B044229F725}"/>
    <dgm:cxn modelId="{D4ECDFB8-448F-4195-95E8-F12F3E6E01AE}" type="presOf" srcId="{FF79ED0A-AD42-4E7D-BA9F-267FF0E6327E}" destId="{BDD38B65-F99C-4C9E-A9E9-134ECEE65F1E}" srcOrd="0" destOrd="0" presId="urn:microsoft.com/office/officeart/2005/8/layout/radial5"/>
    <dgm:cxn modelId="{07F62316-A341-4FD4-AFFC-04994CC929CF}" type="presOf" srcId="{49C68AD8-E2FF-4B6F-9CA4-B994DE3BC9E9}" destId="{BC1172EB-7CEC-4298-AAA4-E36B0E5B0849}" srcOrd="0" destOrd="0" presId="urn:microsoft.com/office/officeart/2005/8/layout/radial5"/>
    <dgm:cxn modelId="{12A207DB-360B-436C-B42F-FD8D27820D8C}" type="presOf" srcId="{C9A8E8A5-BC14-4D40-915D-47EEEB31B62F}" destId="{986228F3-4540-4901-8796-04A6BDF7DD18}" srcOrd="0" destOrd="0" presId="urn:microsoft.com/office/officeart/2005/8/layout/radial5"/>
    <dgm:cxn modelId="{5C9AAF12-6A7B-487F-941B-78B338B8008E}" srcId="{9669F0CC-D2DD-4AAD-A559-7B99D22E68DB}" destId="{5944BB91-315E-4E44-A566-8164DF426134}" srcOrd="3" destOrd="0" parTransId="{21B7F75C-1A94-4A7C-9642-DA323269D892}" sibTransId="{4FCAFFAC-336B-40A4-8C5C-F8AA7EF698A0}"/>
    <dgm:cxn modelId="{21965245-9FB0-4F03-8749-8D867AF36A2F}" type="presOf" srcId="{7F6056D2-61AB-4925-9AE6-325A20B43918}" destId="{EEBAC664-7FCA-4543-AB51-B496228981E2}" srcOrd="1" destOrd="0" presId="urn:microsoft.com/office/officeart/2005/8/layout/radial5"/>
    <dgm:cxn modelId="{FB204BFB-67B3-49BC-A44B-32DD41DA1EC5}" type="presOf" srcId="{15AD9981-8E8B-4840-9552-2B899A3E3617}" destId="{BA812D9B-3AEA-4C63-8722-538D920CEE21}" srcOrd="1" destOrd="0" presId="urn:microsoft.com/office/officeart/2005/8/layout/radial5"/>
    <dgm:cxn modelId="{98875DCD-AB55-415B-BE46-CA07C23A6A40}" type="presOf" srcId="{21B7F75C-1A94-4A7C-9642-DA323269D892}" destId="{2CB3065E-2CAE-42AE-AA6A-DB213BA756B8}" srcOrd="0" destOrd="0" presId="urn:microsoft.com/office/officeart/2005/8/layout/radial5"/>
    <dgm:cxn modelId="{C6FB1C70-8157-405F-8ACE-8DC63DB2D717}" type="presOf" srcId="{21B7F75C-1A94-4A7C-9642-DA323269D892}" destId="{E716681F-7919-4E0F-A5C7-613B2918FAEE}" srcOrd="1" destOrd="0" presId="urn:microsoft.com/office/officeart/2005/8/layout/radial5"/>
    <dgm:cxn modelId="{5EB29244-80EC-42E1-8A9F-596BA43D9041}" type="presOf" srcId="{15AD9981-8E8B-4840-9552-2B899A3E3617}" destId="{20AA0F92-7CD4-4617-BFF7-DA89B106F66B}" srcOrd="0" destOrd="0" presId="urn:microsoft.com/office/officeart/2005/8/layout/radial5"/>
    <dgm:cxn modelId="{6883A5CB-C96F-416A-8E66-818EA2BF3D11}" srcId="{9669F0CC-D2DD-4AAD-A559-7B99D22E68DB}" destId="{C9A8E8A5-BC14-4D40-915D-47EEEB31B62F}" srcOrd="4" destOrd="0" parTransId="{49C68AD8-E2FF-4B6F-9CA4-B994DE3BC9E9}" sibTransId="{3230E31D-CC7E-4989-A573-0F677B9A07BC}"/>
    <dgm:cxn modelId="{B298C888-A109-42CB-A06F-505144AFC84C}" type="presOf" srcId="{9669F0CC-D2DD-4AAD-A559-7B99D22E68DB}" destId="{22EAA6D9-1100-46A9-9C4B-1C1F200A56D3}" srcOrd="0" destOrd="0" presId="urn:microsoft.com/office/officeart/2005/8/layout/radial5"/>
    <dgm:cxn modelId="{EDE51AD2-3E57-4D4C-A24C-BDDB409022AB}" type="presOf" srcId="{7F6056D2-61AB-4925-9AE6-325A20B43918}" destId="{429345E8-6254-45FD-9670-75DF999A7D05}" srcOrd="0" destOrd="0" presId="urn:microsoft.com/office/officeart/2005/8/layout/radial5"/>
    <dgm:cxn modelId="{665A7DE5-CEB6-4900-9DED-D3A7562E7FE9}" type="presOf" srcId="{06FD7D13-9BD1-4287-B377-BDFE446327F9}" destId="{0FE14F77-455B-40AF-9ABC-6B1F09DF95DB}" srcOrd="0" destOrd="0" presId="urn:microsoft.com/office/officeart/2005/8/layout/radial5"/>
    <dgm:cxn modelId="{F68661CC-CE60-4C78-A427-21380952A986}" type="presOf" srcId="{D34D42FD-D9D9-4FFF-84B8-34BFC7330432}" destId="{1F69BB2C-AC91-45B4-954F-DEDEF17D125C}" srcOrd="0" destOrd="0" presId="urn:microsoft.com/office/officeart/2005/8/layout/radial5"/>
    <dgm:cxn modelId="{DEA563C3-BC71-48BA-BAB8-15CD27216AA9}" type="presOf" srcId="{06FD7D13-9BD1-4287-B377-BDFE446327F9}" destId="{AD9FE43E-2413-4DCA-B8C5-EE20156D4588}" srcOrd="1" destOrd="0" presId="urn:microsoft.com/office/officeart/2005/8/layout/radial5"/>
    <dgm:cxn modelId="{245A4139-C9DD-41F9-AFB1-CDA5C0C74EE8}" srcId="{9669F0CC-D2DD-4AAD-A559-7B99D22E68DB}" destId="{DCA39762-9066-478D-8A32-D181829247D9}" srcOrd="1" destOrd="0" parTransId="{7F6056D2-61AB-4925-9AE6-325A20B43918}" sibTransId="{AF7D3B19-929E-4408-80E7-8C6272B55BFE}"/>
    <dgm:cxn modelId="{979795EA-2261-4464-84B9-125E3D2358E4}" type="presParOf" srcId="{BDD38B65-F99C-4C9E-A9E9-134ECEE65F1E}" destId="{22EAA6D9-1100-46A9-9C4B-1C1F200A56D3}" srcOrd="0" destOrd="0" presId="urn:microsoft.com/office/officeart/2005/8/layout/radial5"/>
    <dgm:cxn modelId="{EA4998E8-BCAF-452C-B7A4-3BAAA6F8F340}" type="presParOf" srcId="{BDD38B65-F99C-4C9E-A9E9-134ECEE65F1E}" destId="{20AA0F92-7CD4-4617-BFF7-DA89B106F66B}" srcOrd="1" destOrd="0" presId="urn:microsoft.com/office/officeart/2005/8/layout/radial5"/>
    <dgm:cxn modelId="{668F2717-6A14-4FB8-A35C-484060FEBC30}" type="presParOf" srcId="{20AA0F92-7CD4-4617-BFF7-DA89B106F66B}" destId="{BA812D9B-3AEA-4C63-8722-538D920CEE21}" srcOrd="0" destOrd="0" presId="urn:microsoft.com/office/officeart/2005/8/layout/radial5"/>
    <dgm:cxn modelId="{93B8F153-DBE5-4150-9EF1-E078C0E378CA}" type="presParOf" srcId="{BDD38B65-F99C-4C9E-A9E9-134ECEE65F1E}" destId="{1F69BB2C-AC91-45B4-954F-DEDEF17D125C}" srcOrd="2" destOrd="0" presId="urn:microsoft.com/office/officeart/2005/8/layout/radial5"/>
    <dgm:cxn modelId="{EC57C543-9C0A-4C73-86E8-33EB9F6219C4}" type="presParOf" srcId="{BDD38B65-F99C-4C9E-A9E9-134ECEE65F1E}" destId="{429345E8-6254-45FD-9670-75DF999A7D05}" srcOrd="3" destOrd="0" presId="urn:microsoft.com/office/officeart/2005/8/layout/radial5"/>
    <dgm:cxn modelId="{1430D447-E74E-4734-BCB9-44D3536DAD03}" type="presParOf" srcId="{429345E8-6254-45FD-9670-75DF999A7D05}" destId="{EEBAC664-7FCA-4543-AB51-B496228981E2}" srcOrd="0" destOrd="0" presId="urn:microsoft.com/office/officeart/2005/8/layout/radial5"/>
    <dgm:cxn modelId="{78AB01BF-D7D9-40B0-8B4E-A478690E3641}" type="presParOf" srcId="{BDD38B65-F99C-4C9E-A9E9-134ECEE65F1E}" destId="{B8C65C87-A226-4CB6-BFE9-3AAAE344927D}" srcOrd="4" destOrd="0" presId="urn:microsoft.com/office/officeart/2005/8/layout/radial5"/>
    <dgm:cxn modelId="{4424B521-E23A-48AB-89DB-D62B7DEED93C}" type="presParOf" srcId="{BDD38B65-F99C-4C9E-A9E9-134ECEE65F1E}" destId="{0FE14F77-455B-40AF-9ABC-6B1F09DF95DB}" srcOrd="5" destOrd="0" presId="urn:microsoft.com/office/officeart/2005/8/layout/radial5"/>
    <dgm:cxn modelId="{5D747373-DE14-425B-9A16-324F3F06EA1A}" type="presParOf" srcId="{0FE14F77-455B-40AF-9ABC-6B1F09DF95DB}" destId="{AD9FE43E-2413-4DCA-B8C5-EE20156D4588}" srcOrd="0" destOrd="0" presId="urn:microsoft.com/office/officeart/2005/8/layout/radial5"/>
    <dgm:cxn modelId="{D8DC5B32-7A9D-453C-B410-C2A5F1559F28}" type="presParOf" srcId="{BDD38B65-F99C-4C9E-A9E9-134ECEE65F1E}" destId="{A3ACFA01-22D9-4829-BD2D-EE943E054C94}" srcOrd="6" destOrd="0" presId="urn:microsoft.com/office/officeart/2005/8/layout/radial5"/>
    <dgm:cxn modelId="{F50A16F1-7B57-42AD-808D-59C2D1738557}" type="presParOf" srcId="{BDD38B65-F99C-4C9E-A9E9-134ECEE65F1E}" destId="{2CB3065E-2CAE-42AE-AA6A-DB213BA756B8}" srcOrd="7" destOrd="0" presId="urn:microsoft.com/office/officeart/2005/8/layout/radial5"/>
    <dgm:cxn modelId="{E49EFDD7-10CA-4071-AA13-8800CB953546}" type="presParOf" srcId="{2CB3065E-2CAE-42AE-AA6A-DB213BA756B8}" destId="{E716681F-7919-4E0F-A5C7-613B2918FAEE}" srcOrd="0" destOrd="0" presId="urn:microsoft.com/office/officeart/2005/8/layout/radial5"/>
    <dgm:cxn modelId="{53644372-CB74-408E-8845-F811BBC7D9E7}" type="presParOf" srcId="{BDD38B65-F99C-4C9E-A9E9-134ECEE65F1E}" destId="{7C37FE3E-93C4-486D-B936-847285B1C09B}" srcOrd="8" destOrd="0" presId="urn:microsoft.com/office/officeart/2005/8/layout/radial5"/>
    <dgm:cxn modelId="{9C81750B-7C7C-45C6-9904-7DFA832745C7}" type="presParOf" srcId="{BDD38B65-F99C-4C9E-A9E9-134ECEE65F1E}" destId="{BC1172EB-7CEC-4298-AAA4-E36B0E5B0849}" srcOrd="9" destOrd="0" presId="urn:microsoft.com/office/officeart/2005/8/layout/radial5"/>
    <dgm:cxn modelId="{B3AC8E41-6FAF-471E-B6AB-77252343174E}" type="presParOf" srcId="{BC1172EB-7CEC-4298-AAA4-E36B0E5B0849}" destId="{159BCF36-DFCB-4EC6-AF0D-05B4383330A6}" srcOrd="0" destOrd="0" presId="urn:microsoft.com/office/officeart/2005/8/layout/radial5"/>
    <dgm:cxn modelId="{AD4486D9-97F4-4627-805F-5EA41FFB80CE}" type="presParOf" srcId="{BDD38B65-F99C-4C9E-A9E9-134ECEE65F1E}" destId="{986228F3-4540-4901-8796-04A6BDF7DD1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F8321-6FC4-44A6-B8F1-06F8F7DB3C08}" type="datetimeFigureOut">
              <a:rPr lang="en-US" smtClean="0"/>
              <a:t>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563F5-0F8B-48F1-9765-850CAD0D47D2}" type="slidenum">
              <a:rPr lang="en-US" smtClean="0"/>
              <a:t>‹#›</a:t>
            </a:fld>
            <a:endParaRPr lang="en-US"/>
          </a:p>
        </p:txBody>
      </p:sp>
    </p:spTree>
    <p:extLst>
      <p:ext uri="{BB962C8B-B14F-4D97-AF65-F5344CB8AC3E}">
        <p14:creationId xmlns:p14="http://schemas.microsoft.com/office/powerpoint/2010/main" val="309411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627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869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948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70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81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760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905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848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65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42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91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92894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1.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7340" cy="6858000"/>
          </a:xfrm>
          <a:prstGeom prst="rect">
            <a:avLst/>
          </a:prstGeom>
        </p:spPr>
      </p:pic>
      <p:pic>
        <p:nvPicPr>
          <p:cNvPr id="3" name="Picture 2" descr="C:\Users\Yunus\Desktop\Facebook\IMG_4481284484148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22" y="151776"/>
            <a:ext cx="3788560" cy="26245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 name="Picture 2" descr="C:\Users\Yunus\Desktop\Facebook\IMG_2558475141457696.jpeg"/>
          <p:cNvPicPr>
            <a:picLocks noChangeAspect="1" noChangeArrowheads="1"/>
          </p:cNvPicPr>
          <p:nvPr/>
        </p:nvPicPr>
        <p:blipFill rotWithShape="1">
          <a:blip r:embed="rId4">
            <a:extLst>
              <a:ext uri="{28A0092B-C50C-407E-A947-70E740481C1C}">
                <a14:useLocalDpi xmlns:a14="http://schemas.microsoft.com/office/drawing/2010/main" val="0"/>
              </a:ext>
            </a:extLst>
          </a:blip>
          <a:srcRect t="8648" b="6952"/>
          <a:stretch/>
        </p:blipFill>
        <p:spPr bwMode="auto">
          <a:xfrm>
            <a:off x="4876799" y="151776"/>
            <a:ext cx="4133440" cy="26245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descr="C:\Users\Md. Yunus Azad\Desktop\Mobile pic\IMG_44740543395793.jpeg"/>
          <p:cNvPicPr>
            <a:picLocks noChangeAspect="1" noChangeArrowheads="1"/>
          </p:cNvPicPr>
          <p:nvPr/>
        </p:nvPicPr>
        <p:blipFill rotWithShape="1">
          <a:blip r:embed="rId5">
            <a:extLst>
              <a:ext uri="{28A0092B-C50C-407E-A947-70E740481C1C}">
                <a14:useLocalDpi xmlns:a14="http://schemas.microsoft.com/office/drawing/2010/main" val="0"/>
              </a:ext>
            </a:extLst>
          </a:blip>
          <a:srcRect l="4272" t="6016" r="4325" b="6148"/>
          <a:stretch/>
        </p:blipFill>
        <p:spPr bwMode="auto">
          <a:xfrm>
            <a:off x="211940" y="3975532"/>
            <a:ext cx="3788560" cy="28599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37037" t="64705" r="22963" b="7060"/>
          <a:stretch/>
        </p:blipFill>
        <p:spPr>
          <a:xfrm>
            <a:off x="4876799" y="3863747"/>
            <a:ext cx="4133439" cy="28599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0" y="2776302"/>
            <a:ext cx="9144000" cy="830997"/>
          </a:xfrm>
          <a:prstGeom prst="rect">
            <a:avLst/>
          </a:prstGeom>
          <a:noFill/>
        </p:spPr>
        <p:txBody>
          <a:bodyPr wrap="square" rtlCol="0">
            <a:spAutoFit/>
          </a:bodyPr>
          <a:lstStyle/>
          <a:p>
            <a:r>
              <a:rPr lang="bn-IN"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 মাল্টিমিডিয়া ক্লাসে সবাইকে শুভেচ্ছা</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333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fltVal val="0.5"/>
                                          </p:val>
                                        </p:tav>
                                        <p:tav tm="100000">
                                          <p:val>
                                            <p:strVal val="#ppt_x"/>
                                          </p:val>
                                        </p:tav>
                                      </p:tavLst>
                                    </p:anim>
                                    <p:anim calcmode="lin" valueType="num">
                                      <p:cBhvr>
                                        <p:cTn id="18" dur="20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0" fill="hold"/>
                                        <p:tgtEl>
                                          <p:spTgt spid="5"/>
                                        </p:tgtEl>
                                        <p:attrNameLst>
                                          <p:attrName>ppt_w</p:attrName>
                                        </p:attrNameLst>
                                      </p:cBhvr>
                                      <p:tavLst>
                                        <p:tav tm="0">
                                          <p:val>
                                            <p:fltVal val="0"/>
                                          </p:val>
                                        </p:tav>
                                        <p:tav tm="100000">
                                          <p:val>
                                            <p:strVal val="#ppt_w"/>
                                          </p:val>
                                        </p:tav>
                                      </p:tavLst>
                                    </p:anim>
                                    <p:anim calcmode="lin" valueType="num">
                                      <p:cBhvr>
                                        <p:cTn id="22" dur="3000" fill="hold"/>
                                        <p:tgtEl>
                                          <p:spTgt spid="5"/>
                                        </p:tgtEl>
                                        <p:attrNameLst>
                                          <p:attrName>ppt_h</p:attrName>
                                        </p:attrNameLst>
                                      </p:cBhvr>
                                      <p:tavLst>
                                        <p:tav tm="0">
                                          <p:val>
                                            <p:fltVal val="0"/>
                                          </p:val>
                                        </p:tav>
                                        <p:tav tm="100000">
                                          <p:val>
                                            <p:strVal val="#ppt_h"/>
                                          </p:val>
                                        </p:tav>
                                      </p:tavLst>
                                    </p:anim>
                                    <p:animEffect transition="in" filter="fade">
                                      <p:cBhvr>
                                        <p:cTn id="23" dur="3000"/>
                                        <p:tgtEl>
                                          <p:spTgt spid="5"/>
                                        </p:tgtEl>
                                      </p:cBhvr>
                                    </p:animEffect>
                                    <p:anim calcmode="lin" valueType="num">
                                      <p:cBhvr>
                                        <p:cTn id="24" dur="3000" fill="hold"/>
                                        <p:tgtEl>
                                          <p:spTgt spid="5"/>
                                        </p:tgtEl>
                                        <p:attrNameLst>
                                          <p:attrName>ppt_x</p:attrName>
                                        </p:attrNameLst>
                                      </p:cBhvr>
                                      <p:tavLst>
                                        <p:tav tm="0">
                                          <p:val>
                                            <p:fltVal val="0.5"/>
                                          </p:val>
                                        </p:tav>
                                        <p:tav tm="100000">
                                          <p:val>
                                            <p:strVal val="#ppt_x"/>
                                          </p:val>
                                        </p:tav>
                                      </p:tavLst>
                                    </p:anim>
                                    <p:anim calcmode="lin" valueType="num">
                                      <p:cBhvr>
                                        <p:cTn id="25" dur="30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anim calcmode="lin" valueType="num">
                                      <p:cBhvr>
                                        <p:cTn id="31" dur="3000" fill="hold"/>
                                        <p:tgtEl>
                                          <p:spTgt spid="6"/>
                                        </p:tgtEl>
                                        <p:attrNameLst>
                                          <p:attrName>ppt_x</p:attrName>
                                        </p:attrNameLst>
                                      </p:cBhvr>
                                      <p:tavLst>
                                        <p:tav tm="0">
                                          <p:val>
                                            <p:fltVal val="0.5"/>
                                          </p:val>
                                        </p:tav>
                                        <p:tav tm="100000">
                                          <p:val>
                                            <p:strVal val="#ppt_x"/>
                                          </p:val>
                                        </p:tav>
                                      </p:tavLst>
                                    </p:anim>
                                    <p:anim calcmode="lin" valueType="num">
                                      <p:cBhvr>
                                        <p:cTn id="32" dur="3000" fill="hold"/>
                                        <p:tgtEl>
                                          <p:spTgt spid="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fltVal val="0"/>
                                          </p:val>
                                        </p:tav>
                                        <p:tav tm="100000">
                                          <p:val>
                                            <p:strVal val="#ppt_w"/>
                                          </p:val>
                                        </p:tav>
                                      </p:tavLst>
                                    </p:anim>
                                    <p:anim calcmode="lin" valueType="num">
                                      <p:cBhvr>
                                        <p:cTn id="37" dur="2000" fill="hold"/>
                                        <p:tgtEl>
                                          <p:spTgt spid="8"/>
                                        </p:tgtEl>
                                        <p:attrNameLst>
                                          <p:attrName>ppt_h</p:attrName>
                                        </p:attrNameLst>
                                      </p:cBhvr>
                                      <p:tavLst>
                                        <p:tav tm="0">
                                          <p:val>
                                            <p:fltVal val="0"/>
                                          </p:val>
                                        </p:tav>
                                        <p:tav tm="100000">
                                          <p:val>
                                            <p:strVal val="#ppt_h"/>
                                          </p:val>
                                        </p:tav>
                                      </p:tavLst>
                                    </p:anim>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320" y="0"/>
            <a:ext cx="922832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4" y="304801"/>
            <a:ext cx="4640296" cy="30498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386" y="3371850"/>
            <a:ext cx="4371923" cy="3105150"/>
          </a:xfrm>
          <a:prstGeom prst="rect">
            <a:avLst/>
          </a:prstGeom>
        </p:spPr>
      </p:pic>
      <p:sp>
        <p:nvSpPr>
          <p:cNvPr id="4" name="Down Arrow Callout 3"/>
          <p:cNvSpPr/>
          <p:nvPr/>
        </p:nvSpPr>
        <p:spPr>
          <a:xfrm>
            <a:off x="5143499" y="304801"/>
            <a:ext cx="3695701" cy="2648262"/>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50" dirty="0">
                <a:solidFill>
                  <a:srgbClr val="0070C0"/>
                </a:solidFill>
                <a:latin typeface="NikoshBAN" panose="02000000000000000000" pitchFamily="2" charset="0"/>
                <a:cs typeface="NikoshBAN" panose="02000000000000000000" pitchFamily="2" charset="0"/>
              </a:rPr>
              <a:t>আদর্শ পাঠ</a:t>
            </a:r>
            <a:endParaRPr lang="en-US" sz="4050" dirty="0">
              <a:solidFill>
                <a:srgbClr val="0070C0"/>
              </a:solidFill>
              <a:latin typeface="NikoshBAN" panose="02000000000000000000" pitchFamily="2" charset="0"/>
              <a:cs typeface="NikoshBAN" panose="02000000000000000000" pitchFamily="2" charset="0"/>
            </a:endParaRPr>
          </a:p>
        </p:txBody>
      </p:sp>
      <p:sp>
        <p:nvSpPr>
          <p:cNvPr id="5" name="Up Arrow Callout 4"/>
          <p:cNvSpPr/>
          <p:nvPr/>
        </p:nvSpPr>
        <p:spPr>
          <a:xfrm>
            <a:off x="457200" y="3771900"/>
            <a:ext cx="3714751" cy="27051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50" dirty="0">
                <a:solidFill>
                  <a:srgbClr val="002060"/>
                </a:solidFill>
                <a:latin typeface="NikoshBAN" panose="02000000000000000000" pitchFamily="2" charset="0"/>
                <a:cs typeface="NikoshBAN" panose="02000000000000000000" pitchFamily="2" charset="0"/>
              </a:rPr>
              <a:t>সরব পাঠ</a:t>
            </a:r>
            <a:endParaRPr lang="en-US" sz="405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7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22485" y="3810000"/>
            <a:ext cx="9038230" cy="1419619"/>
          </a:xfrm>
          <a:prstGeom prst="rect">
            <a:avLst/>
          </a:prstGeom>
          <a:solidFill>
            <a:schemeClr val="accent4">
              <a:lumMod val="60000"/>
              <a:lumOff val="40000"/>
            </a:schemeClr>
          </a:solidFill>
        </p:spPr>
        <p:txBody>
          <a:bodyPr wrap="square" rtlCol="0">
            <a:spAutoFit/>
          </a:bodyPr>
          <a:lstStyle/>
          <a:p>
            <a:r>
              <a:rPr lang="bn-IN"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862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 y="498669"/>
            <a:ext cx="9038230" cy="2123658"/>
          </a:xfrm>
          <a:prstGeom prst="rect">
            <a:avLst/>
          </a:prstGeom>
          <a:solidFill>
            <a:schemeClr val="accent4">
              <a:lumMod val="40000"/>
              <a:lumOff val="60000"/>
            </a:schemeClr>
          </a:solidFill>
        </p:spPr>
        <p:txBody>
          <a:bodyPr wrap="square" rtlCol="0">
            <a:spAutoFit/>
          </a:bodyPr>
          <a:lstStyle/>
          <a:p>
            <a:r>
              <a:rPr lang="bn-IN"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26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80" y="612212"/>
            <a:ext cx="3962399" cy="2617031"/>
          </a:xfrm>
          <a:prstGeom prst="rect">
            <a:avLst/>
          </a:prstGeom>
        </p:spPr>
      </p:pic>
      <p:sp>
        <p:nvSpPr>
          <p:cNvPr id="4" name="TextBox 3"/>
          <p:cNvSpPr txBox="1"/>
          <p:nvPr/>
        </p:nvSpPr>
        <p:spPr>
          <a:xfrm>
            <a:off x="0" y="5903893"/>
            <a:ext cx="9144000" cy="830997"/>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যে সব মহাপুরুষের আবির্ভাবে পৃথিবী ধন্য হয়েছে-মানুষের জীবনে যাঁরা এনেছেন সৌষ্ঠব,কুড়িয়েছেন লাবণ্য, মরুভাস্কর হযরত মুহাম্মাদ (সঃ) তাদের মধ্যে সর্বশ্রেষ্ঠ।</a:t>
            </a:r>
            <a:endParaRPr lang="en-US" sz="2400" dirty="0">
              <a:latin typeface="NikoshBAN" panose="02000000000000000000" pitchFamily="2" charset="0"/>
              <a:cs typeface="NikoshBAN" panose="02000000000000000000" pitchFamily="2" charset="0"/>
            </a:endParaRPr>
          </a:p>
        </p:txBody>
      </p:sp>
      <p:pic>
        <p:nvPicPr>
          <p:cNvPr id="8" name="Picture 2" descr="C:\Users\Yunus\Desktop\Facebook\IMG_2558475141457696.jpeg"/>
          <p:cNvPicPr>
            <a:picLocks noChangeAspect="1" noChangeArrowheads="1"/>
          </p:cNvPicPr>
          <p:nvPr/>
        </p:nvPicPr>
        <p:blipFill rotWithShape="1">
          <a:blip r:embed="rId3">
            <a:extLst>
              <a:ext uri="{28A0092B-C50C-407E-A947-70E740481C1C}">
                <a14:useLocalDpi xmlns:a14="http://schemas.microsoft.com/office/drawing/2010/main" val="0"/>
              </a:ext>
            </a:extLst>
          </a:blip>
          <a:srcRect t="8648" b="6952"/>
          <a:stretch/>
        </p:blipFill>
        <p:spPr bwMode="auto">
          <a:xfrm>
            <a:off x="4533736" y="651386"/>
            <a:ext cx="4476503" cy="2624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Yunus\Desktop\Islamic Picture\1780723_590500847703882_184899697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80" y="3315594"/>
            <a:ext cx="3992379" cy="25267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d. Yunus Azad\Desktop\Mobile pic\IMG_44740543395793.jpeg"/>
          <p:cNvPicPr>
            <a:picLocks noChangeAspect="1" noChangeArrowheads="1"/>
          </p:cNvPicPr>
          <p:nvPr/>
        </p:nvPicPr>
        <p:blipFill rotWithShape="1">
          <a:blip r:embed="rId5">
            <a:extLst>
              <a:ext uri="{28A0092B-C50C-407E-A947-70E740481C1C}">
                <a14:useLocalDpi xmlns:a14="http://schemas.microsoft.com/office/drawing/2010/main" val="0"/>
              </a:ext>
            </a:extLst>
          </a:blip>
          <a:srcRect l="4272" t="6016" r="4325" b="6148"/>
          <a:stretch/>
        </p:blipFill>
        <p:spPr bwMode="auto">
          <a:xfrm>
            <a:off x="4532486" y="3306693"/>
            <a:ext cx="4456715" cy="25356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1392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0-#ppt_w/2"/>
                                          </p:val>
                                        </p:tav>
                                        <p:tav tm="100000">
                                          <p:val>
                                            <p:strVal val="#ppt_x"/>
                                          </p:val>
                                        </p:tav>
                                      </p:tavLst>
                                    </p:anim>
                                    <p:anim calcmode="lin" valueType="num">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0" fill="hold"/>
                                        <p:tgtEl>
                                          <p:spTgt spid="4"/>
                                        </p:tgtEl>
                                        <p:attrNameLst>
                                          <p:attrName>ppt_w</p:attrName>
                                        </p:attrNameLst>
                                      </p:cBhvr>
                                      <p:tavLst>
                                        <p:tav tm="0">
                                          <p:val>
                                            <p:fltVal val="0"/>
                                          </p:val>
                                        </p:tav>
                                        <p:tav tm="100000">
                                          <p:val>
                                            <p:strVal val="#ppt_w"/>
                                          </p:val>
                                        </p:tav>
                                      </p:tavLst>
                                    </p:anim>
                                    <p:anim calcmode="lin" valueType="num">
                                      <p:cBhvr>
                                        <p:cTn id="24" dur="5000" fill="hold"/>
                                        <p:tgtEl>
                                          <p:spTgt spid="4"/>
                                        </p:tgtEl>
                                        <p:attrNameLst>
                                          <p:attrName>ppt_h</p:attrName>
                                        </p:attrNameLst>
                                      </p:cBhvr>
                                      <p:tavLst>
                                        <p:tav tm="0">
                                          <p:val>
                                            <p:fltVal val="0"/>
                                          </p:val>
                                        </p:tav>
                                        <p:tav tm="100000">
                                          <p:val>
                                            <p:strVal val="#ppt_h"/>
                                          </p:val>
                                        </p:tav>
                                      </p:tavLst>
                                    </p:anim>
                                    <p:anim calcmode="lin" valueType="num">
                                      <p:cBhvr>
                                        <p:cTn id="25" dur="5000" fill="hold"/>
                                        <p:tgtEl>
                                          <p:spTgt spid="4"/>
                                        </p:tgtEl>
                                        <p:attrNameLst>
                                          <p:attrName>style.rotation</p:attrName>
                                        </p:attrNameLst>
                                      </p:cBhvr>
                                      <p:tavLst>
                                        <p:tav tm="0">
                                          <p:val>
                                            <p:fltVal val="90"/>
                                          </p:val>
                                        </p:tav>
                                        <p:tav tm="100000">
                                          <p:val>
                                            <p:fltVal val="0"/>
                                          </p:val>
                                        </p:tav>
                                      </p:tavLst>
                                    </p:anim>
                                    <p:animEffect transition="in" filter="fade">
                                      <p:cBhvr>
                                        <p:cTn id="2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288340"/>
            <a:ext cx="8991600" cy="1569660"/>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হযরত মোস্তফা (সঃ)মানবতার গৌরব। আল্লাহর নবী হওয়া সত্বেও তিনি নিজেকে সাধারণ মানুষই মনে করতেন।এবং সেভাবেই তিনি জীবনযাপন করেছেন। ৬৩ বছরের ক্ষুদ্র পরিসর জীবনে হজরতকে কত পরিবর্তনের সম্মখীন হতে হয়েছে।যিনি ছিলেন এতিম, তিনি হয়েছিলেন সারা আরবভূমির অবিসংবাদিত নেতা। </a:t>
            </a:r>
            <a:endParaRPr lang="en-US" sz="2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55" y="457200"/>
            <a:ext cx="4317304" cy="24659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533399"/>
            <a:ext cx="4259873" cy="23897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984420"/>
            <a:ext cx="4299559" cy="224261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333"/>
          <a:stretch/>
        </p:blipFill>
        <p:spPr>
          <a:xfrm>
            <a:off x="4800599" y="2984419"/>
            <a:ext cx="4259873" cy="2242612"/>
          </a:xfrm>
          <a:prstGeom prst="rect">
            <a:avLst/>
          </a:prstGeom>
        </p:spPr>
      </p:pic>
      <p:sp>
        <p:nvSpPr>
          <p:cNvPr id="8" name="TextBox 7"/>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56508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0-#ppt_w/2"/>
                                          </p:val>
                                        </p:tav>
                                        <p:tav tm="100000">
                                          <p:val>
                                            <p:strVal val="#ppt_x"/>
                                          </p:val>
                                        </p:tav>
                                      </p:tavLst>
                                    </p:anim>
                                    <p:anim calcmode="lin" valueType="num">
                                      <p:cBhvr additive="base">
                                        <p:cTn id="20" dur="2000" fill="hold"/>
                                        <p:tgtEl>
                                          <p:spTgt spid="7"/>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0" fill="hold"/>
                                        <p:tgtEl>
                                          <p:spTgt spid="3"/>
                                        </p:tgtEl>
                                        <p:attrNameLst>
                                          <p:attrName>ppt_w</p:attrName>
                                        </p:attrNameLst>
                                      </p:cBhvr>
                                      <p:tavLst>
                                        <p:tav tm="0">
                                          <p:val>
                                            <p:fltVal val="0"/>
                                          </p:val>
                                        </p:tav>
                                        <p:tav tm="100000">
                                          <p:val>
                                            <p:strVal val="#ppt_w"/>
                                          </p:val>
                                        </p:tav>
                                      </p:tavLst>
                                    </p:anim>
                                    <p:anim calcmode="lin" valueType="num">
                                      <p:cBhvr>
                                        <p:cTn id="24" dur="5000" fill="hold"/>
                                        <p:tgtEl>
                                          <p:spTgt spid="3"/>
                                        </p:tgtEl>
                                        <p:attrNameLst>
                                          <p:attrName>ppt_h</p:attrName>
                                        </p:attrNameLst>
                                      </p:cBhvr>
                                      <p:tavLst>
                                        <p:tav tm="0">
                                          <p:val>
                                            <p:fltVal val="0"/>
                                          </p:val>
                                        </p:tav>
                                        <p:tav tm="100000">
                                          <p:val>
                                            <p:strVal val="#ppt_h"/>
                                          </p:val>
                                        </p:tav>
                                      </p:tavLst>
                                    </p:anim>
                                    <p:anim calcmode="lin" valueType="num">
                                      <p:cBhvr>
                                        <p:cTn id="25" dur="5000" fill="hold"/>
                                        <p:tgtEl>
                                          <p:spTgt spid="3"/>
                                        </p:tgtEl>
                                        <p:attrNameLst>
                                          <p:attrName>style.rotation</p:attrName>
                                        </p:attrNameLst>
                                      </p:cBhvr>
                                      <p:tavLst>
                                        <p:tav tm="0">
                                          <p:val>
                                            <p:fltVal val="90"/>
                                          </p:val>
                                        </p:tav>
                                        <p:tav tm="100000">
                                          <p:val>
                                            <p:fltVal val="0"/>
                                          </p:val>
                                        </p:tav>
                                      </p:tavLst>
                                    </p:anim>
                                    <p:animEffect transition="in" filter="fade">
                                      <p:cBhvr>
                                        <p:cTn id="26"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7671"/>
            <a:ext cx="9144000" cy="1200329"/>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হযরত যখন মদীনার অধিনায়ক, তখন তাঁর ঘরের আসবাব ছিল- একখানা খেজুর পাতার বিছানা আর একটি পানির সুরাহি। অনেক দিন তাঁকে অনাহারে থাকতে হত এবং অনেক সময় উনুনে জলত না আগুন </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533400"/>
            <a:ext cx="8805333" cy="4953000"/>
          </a:xfrm>
          <a:prstGeom prst="rect">
            <a:avLst/>
          </a:prstGeom>
        </p:spPr>
      </p:pic>
      <p:sp>
        <p:nvSpPr>
          <p:cNvPr id="6" name="TextBox 5"/>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0210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0">
                                          <p:stCondLst>
                                            <p:cond delay="0"/>
                                          </p:stCondLst>
                                        </p:cTn>
                                        <p:tgtEl>
                                          <p:spTgt spid="4"/>
                                        </p:tgtEl>
                                      </p:cBhvr>
                                    </p:animEffect>
                                    <p:anim calcmode="lin" valueType="num">
                                      <p:cBhvr>
                                        <p:cTn id="24"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27"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8"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9" dur="65">
                                          <p:stCondLst>
                                            <p:cond delay="1625"/>
                                          </p:stCondLst>
                                        </p:cTn>
                                        <p:tgtEl>
                                          <p:spTgt spid="4"/>
                                        </p:tgtEl>
                                      </p:cBhvr>
                                      <p:to x="100000" y="60000"/>
                                    </p:animScale>
                                    <p:animScale>
                                      <p:cBhvr>
                                        <p:cTn id="30" dur="415" decel="50000">
                                          <p:stCondLst>
                                            <p:cond delay="1690"/>
                                          </p:stCondLst>
                                        </p:cTn>
                                        <p:tgtEl>
                                          <p:spTgt spid="4"/>
                                        </p:tgtEl>
                                      </p:cBhvr>
                                      <p:to x="100000" y="100000"/>
                                    </p:animScale>
                                    <p:animScale>
                                      <p:cBhvr>
                                        <p:cTn id="31" dur="65">
                                          <p:stCondLst>
                                            <p:cond delay="3280"/>
                                          </p:stCondLst>
                                        </p:cTn>
                                        <p:tgtEl>
                                          <p:spTgt spid="4"/>
                                        </p:tgtEl>
                                      </p:cBhvr>
                                      <p:to x="100000" y="80000"/>
                                    </p:animScale>
                                    <p:animScale>
                                      <p:cBhvr>
                                        <p:cTn id="32" dur="415" decel="50000">
                                          <p:stCondLst>
                                            <p:cond delay="3345"/>
                                          </p:stCondLst>
                                        </p:cTn>
                                        <p:tgtEl>
                                          <p:spTgt spid="4"/>
                                        </p:tgtEl>
                                      </p:cBhvr>
                                      <p:to x="100000" y="100000"/>
                                    </p:animScale>
                                    <p:animScale>
                                      <p:cBhvr>
                                        <p:cTn id="33" dur="65">
                                          <p:stCondLst>
                                            <p:cond delay="4105"/>
                                          </p:stCondLst>
                                        </p:cTn>
                                        <p:tgtEl>
                                          <p:spTgt spid="4"/>
                                        </p:tgtEl>
                                      </p:cBhvr>
                                      <p:to x="100000" y="90000"/>
                                    </p:animScale>
                                    <p:animScale>
                                      <p:cBhvr>
                                        <p:cTn id="34" dur="415" decel="50000">
                                          <p:stCondLst>
                                            <p:cond delay="4170"/>
                                          </p:stCondLst>
                                        </p:cTn>
                                        <p:tgtEl>
                                          <p:spTgt spid="4"/>
                                        </p:tgtEl>
                                      </p:cBhvr>
                                      <p:to x="100000" y="100000"/>
                                    </p:animScale>
                                    <p:animScale>
                                      <p:cBhvr>
                                        <p:cTn id="35" dur="65">
                                          <p:stCondLst>
                                            <p:cond delay="4520"/>
                                          </p:stCondLst>
                                        </p:cTn>
                                        <p:tgtEl>
                                          <p:spTgt spid="4"/>
                                        </p:tgtEl>
                                      </p:cBhvr>
                                      <p:to x="100000" y="95000"/>
                                    </p:animScale>
                                    <p:animScale>
                                      <p:cBhvr>
                                        <p:cTn id="36"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Desktop\Valcano\400px-Tupa_Koncista_and_Gerlachovsky_stit.jpg"/>
          <p:cNvPicPr>
            <a:picLocks noChangeAspect="1" noChangeArrowheads="1"/>
          </p:cNvPicPr>
          <p:nvPr/>
        </p:nvPicPr>
        <p:blipFill>
          <a:blip r:embed="rId2"/>
          <a:srcRect/>
          <a:stretch>
            <a:fillRect/>
          </a:stretch>
        </p:blipFill>
        <p:spPr bwMode="auto">
          <a:xfrm>
            <a:off x="4648200" y="742759"/>
            <a:ext cx="4343400" cy="2533650"/>
          </a:xfrm>
          <a:prstGeom prst="rect">
            <a:avLst/>
          </a:prstGeom>
          <a:noFill/>
        </p:spPr>
      </p:pic>
      <p:sp>
        <p:nvSpPr>
          <p:cNvPr id="5" name="TextBox 4"/>
          <p:cNvSpPr txBox="1"/>
          <p:nvPr/>
        </p:nvSpPr>
        <p:spPr>
          <a:xfrm>
            <a:off x="76200" y="5657671"/>
            <a:ext cx="9067800" cy="1200329"/>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হযরতের চরিত্রে সংমিশ্রণ হয়েছিল কোমল আর কোঠরের। বিশ্বাসে</a:t>
            </a:r>
            <a:r>
              <a:rPr lang="bn-IN" sz="2400" dirty="0">
                <a:latin typeface="NikoshBAN" panose="02000000000000000000" pitchFamily="2" charset="0"/>
                <a:cs typeface="NikoshBAN" panose="02000000000000000000" pitchFamily="2" charset="0"/>
              </a:rPr>
              <a:t> যিনি </a:t>
            </a:r>
            <a:r>
              <a:rPr lang="bn-IN" sz="2400" dirty="0" smtClean="0">
                <a:latin typeface="NikoshBAN" panose="02000000000000000000" pitchFamily="2" charset="0"/>
                <a:cs typeface="NikoshBAN" panose="02000000000000000000" pitchFamily="2" charset="0"/>
              </a:rPr>
              <a:t> ছিলেন অজেয়, অকুতোভয়,সত্যে ও সংগ্রামে যিনি বজ্রের মতো কঠোর,পর্বতের মতো অটল, তাঁকেই আবার দেখতে পাই- কুসুমের চেয়েও কোমল।  </a:t>
            </a:r>
            <a:endParaRPr lang="en-US" sz="2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701484"/>
            <a:ext cx="4305300" cy="2616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373980"/>
            <a:ext cx="4305300" cy="232116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11111" b="35555"/>
          <a:stretch/>
        </p:blipFill>
        <p:spPr>
          <a:xfrm>
            <a:off x="4648200" y="3352743"/>
            <a:ext cx="4343400" cy="2321169"/>
          </a:xfrm>
          <a:prstGeom prst="rect">
            <a:avLst/>
          </a:prstGeom>
        </p:spPr>
      </p:pic>
      <p:sp>
        <p:nvSpPr>
          <p:cNvPr id="8" name="TextBox 7"/>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0419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0"/>
            <a:ext cx="3952588"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ছবির মাধ্যমে আলোচনা</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76200" y="5288340"/>
            <a:ext cx="8991600" cy="1569660"/>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বহুদিন পর দায়-মা হালিমাকে দেখে’মা আমার, মা আমার’বলে তিনি আকুল হয়ে উঠেন।মক্কা বিজয়ের পর সাফা পর্বতের পাদদেশে বসে হযরত বক্তৃতা করছিলেন।একজন লোক তাঁর সামনে এসে ভয়ে কাঁপতে লাগল। হযরত অভয় দিয়ে বললেন, ভয় করছ কেন? আমি রাজা নয় ,কারও মনিবও নই- এমন মায়ের সন্তান আমি,শুষ্ক খাদ্যই যাঁর আহার্য।</a:t>
            </a:r>
            <a:endParaRPr lang="en-US" sz="2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590769"/>
            <a:ext cx="4176275" cy="2338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213" y="590769"/>
            <a:ext cx="4153187" cy="23387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212" y="3005188"/>
            <a:ext cx="4153187" cy="22831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26" y="3005188"/>
            <a:ext cx="4142547" cy="2283152"/>
          </a:xfrm>
          <a:prstGeom prst="rect">
            <a:avLst/>
          </a:prstGeom>
        </p:spPr>
      </p:pic>
    </p:spTree>
    <p:extLst>
      <p:ext uri="{BB962C8B-B14F-4D97-AF65-F5344CB8AC3E}">
        <p14:creationId xmlns:p14="http://schemas.microsoft.com/office/powerpoint/2010/main" val="868475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anim calcmode="lin" valueType="num">
                                      <p:cBhvr>
                                        <p:cTn id="10" dur="2000" fill="hold"/>
                                        <p:tgtEl>
                                          <p:spTgt spid="4"/>
                                        </p:tgtEl>
                                        <p:attrNameLst>
                                          <p:attrName>ppt_x</p:attrName>
                                        </p:attrNameLst>
                                      </p:cBhvr>
                                      <p:tavLst>
                                        <p:tav tm="0">
                                          <p:val>
                                            <p:fltVal val="0.5"/>
                                          </p:val>
                                        </p:tav>
                                        <p:tav tm="100000">
                                          <p:val>
                                            <p:strVal val="#ppt_x"/>
                                          </p:val>
                                        </p:tav>
                                      </p:tavLst>
                                    </p:anim>
                                    <p:anim calcmode="lin" valueType="num">
                                      <p:cBhvr>
                                        <p:cTn id="11" dur="2000" fill="hold"/>
                                        <p:tgtEl>
                                          <p:spTgt spid="4"/>
                                        </p:tgtEl>
                                        <p:attrNameLst>
                                          <p:attrName>ppt_y</p:attrName>
                                        </p:attrNameLst>
                                      </p:cBhvr>
                                      <p:tavLst>
                                        <p:tav tm="0">
                                          <p:val>
                                            <p:fltVal val="0.5"/>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par>
                                <p:cTn id="22" presetID="53" presetClass="entr" presetSubtype="52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Effect transition="in" filter="fade">
                                      <p:cBhvr>
                                        <p:cTn id="26" dur="2000"/>
                                        <p:tgtEl>
                                          <p:spTgt spid="7"/>
                                        </p:tgtEl>
                                      </p:cBhvr>
                                    </p:animEffect>
                                    <p:anim calcmode="lin" valueType="num">
                                      <p:cBhvr>
                                        <p:cTn id="27" dur="2000" fill="hold"/>
                                        <p:tgtEl>
                                          <p:spTgt spid="7"/>
                                        </p:tgtEl>
                                        <p:attrNameLst>
                                          <p:attrName>ppt_x</p:attrName>
                                        </p:attrNameLst>
                                      </p:cBhvr>
                                      <p:tavLst>
                                        <p:tav tm="0">
                                          <p:val>
                                            <p:fltVal val="0.5"/>
                                          </p:val>
                                        </p:tav>
                                        <p:tav tm="100000">
                                          <p:val>
                                            <p:strVal val="#ppt_x"/>
                                          </p:val>
                                        </p:tav>
                                      </p:tavLst>
                                    </p:anim>
                                    <p:anim calcmode="lin" valueType="num">
                                      <p:cBhvr>
                                        <p:cTn id="28" dur="2000" fill="hold"/>
                                        <p:tgtEl>
                                          <p:spTgt spid="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0" fill="hold"/>
                                        <p:tgtEl>
                                          <p:spTgt spid="3"/>
                                        </p:tgtEl>
                                        <p:attrNameLst>
                                          <p:attrName>ppt_w</p:attrName>
                                        </p:attrNameLst>
                                      </p:cBhvr>
                                      <p:tavLst>
                                        <p:tav tm="0">
                                          <p:val>
                                            <p:fltVal val="0"/>
                                          </p:val>
                                        </p:tav>
                                        <p:tav tm="100000">
                                          <p:val>
                                            <p:strVal val="#ppt_w"/>
                                          </p:val>
                                        </p:tav>
                                      </p:tavLst>
                                    </p:anim>
                                    <p:anim calcmode="lin" valueType="num">
                                      <p:cBhvr>
                                        <p:cTn id="32" dur="5000" fill="hold"/>
                                        <p:tgtEl>
                                          <p:spTgt spid="3"/>
                                        </p:tgtEl>
                                        <p:attrNameLst>
                                          <p:attrName>ppt_h</p:attrName>
                                        </p:attrNameLst>
                                      </p:cBhvr>
                                      <p:tavLst>
                                        <p:tav tm="0">
                                          <p:val>
                                            <p:fltVal val="0"/>
                                          </p:val>
                                        </p:tav>
                                        <p:tav tm="100000">
                                          <p:val>
                                            <p:strVal val="#ppt_h"/>
                                          </p:val>
                                        </p:tav>
                                      </p:tavLst>
                                    </p:anim>
                                    <p:animEffect transition="in" filter="fade">
                                      <p:cBhvr>
                                        <p:cTn id="33" dur="5000"/>
                                        <p:tgtEl>
                                          <p:spTgt spid="3"/>
                                        </p:tgtEl>
                                      </p:cBhvr>
                                    </p:animEffect>
                                    <p:anim calcmode="lin" valueType="num">
                                      <p:cBhvr>
                                        <p:cTn id="34" dur="5000" fill="hold"/>
                                        <p:tgtEl>
                                          <p:spTgt spid="3"/>
                                        </p:tgtEl>
                                        <p:attrNameLst>
                                          <p:attrName>ppt_x</p:attrName>
                                        </p:attrNameLst>
                                      </p:cBhvr>
                                      <p:tavLst>
                                        <p:tav tm="0">
                                          <p:val>
                                            <p:fltVal val="0.5"/>
                                          </p:val>
                                        </p:tav>
                                        <p:tav tm="100000">
                                          <p:val>
                                            <p:strVal val="#ppt_x"/>
                                          </p:val>
                                        </p:tav>
                                      </p:tavLst>
                                    </p:anim>
                                    <p:anim calcmode="lin" valueType="num">
                                      <p:cBhvr>
                                        <p:cTn id="35" dur="5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d. Yunus Azad\Desktop\Mobile pic\pray-blog.dawntra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57" y="2971847"/>
            <a:ext cx="4394539" cy="2851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969" y="5791200"/>
            <a:ext cx="9067800" cy="1015663"/>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আনাস</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নামক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এক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ভৃত্য</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দশ</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বছর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হযরতের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চাকরি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বলেছেন-এই</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সুদীর্ঘ</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সময়ের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মধ্যে</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হযরতের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তিনি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কথা</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শোনেননি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কখনো</a:t>
            </a:r>
            <a:r>
              <a:rPr lang="bn-IN"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মক্কায়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তায়েফে</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অত্যাচারে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জর্জরিত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হয়েও</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হযরতের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অভিসম্পাতের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বাণী</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উচ্চারিত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হয়নি</a:t>
            </a:r>
            <a:r>
              <a:rPr lang="bn-IN"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তিনি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বলেছেন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এদের</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জ্ঞান দাও প্রভু - এদের ক্ষমা কর।”</a:t>
            </a:r>
            <a:endParaRPr lang="en-US" sz="2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711" y="2984338"/>
            <a:ext cx="4394539" cy="28393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9937"/>
          <a:stretch/>
        </p:blipFill>
        <p:spPr>
          <a:xfrm>
            <a:off x="4648200" y="602550"/>
            <a:ext cx="4394539" cy="2381788"/>
          </a:xfrm>
          <a:prstGeom prst="rect">
            <a:avLst/>
          </a:prstGeom>
        </p:spPr>
      </p:pic>
      <p:pic>
        <p:nvPicPr>
          <p:cNvPr id="8" name="Picture 2" descr="C:\Users\Yunus\Desktop\Facebook\IMG_2558475141457696.jpeg"/>
          <p:cNvPicPr>
            <a:picLocks noChangeAspect="1" noChangeArrowheads="1"/>
          </p:cNvPicPr>
          <p:nvPr/>
        </p:nvPicPr>
        <p:blipFill rotWithShape="1">
          <a:blip r:embed="rId5">
            <a:extLst>
              <a:ext uri="{28A0092B-C50C-407E-A947-70E740481C1C}">
                <a14:useLocalDpi xmlns:a14="http://schemas.microsoft.com/office/drawing/2010/main" val="0"/>
              </a:ext>
            </a:extLst>
          </a:blip>
          <a:srcRect t="8648" b="6952"/>
          <a:stretch/>
        </p:blipFill>
        <p:spPr bwMode="auto">
          <a:xfrm>
            <a:off x="103757" y="539023"/>
            <a:ext cx="4392041" cy="23930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79159" y="-74951"/>
            <a:ext cx="6248400"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ছবির মাধ্যমে আলোচনা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273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0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2000"/>
                                        <p:tgtEl>
                                          <p:spTgt spid="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1" y="462426"/>
            <a:ext cx="4199586" cy="26617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99323"/>
            <a:ext cx="4191000" cy="2624878"/>
          </a:xfrm>
          <a:prstGeom prst="rect">
            <a:avLst/>
          </a:prstGeom>
        </p:spPr>
      </p:pic>
      <p:sp>
        <p:nvSpPr>
          <p:cNvPr id="10" name="TextBox 9"/>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31584"/>
            <a:ext cx="4191000" cy="215757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231584"/>
            <a:ext cx="4199585" cy="2157573"/>
          </a:xfrm>
          <a:prstGeom prst="rect">
            <a:avLst/>
          </a:prstGeom>
        </p:spPr>
      </p:pic>
      <p:sp>
        <p:nvSpPr>
          <p:cNvPr id="14" name="TextBox 13"/>
          <p:cNvSpPr txBox="1"/>
          <p:nvPr/>
        </p:nvSpPr>
        <p:spPr>
          <a:xfrm>
            <a:off x="0" y="5389157"/>
            <a:ext cx="9144000" cy="1569660"/>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জগতে সাম্যের প্রতিষ্ঠা মোস্তফা চরিত্রের অন্যতম বিশেষত্ব। প্রচিলিত সমাজব্যাবস্তা ও দাস-ব্যবসায়ের অত্যাচারে জর্জরিত হয়ে মানবাত্মা যখন ঘুমরে মরছিল, রসুলুল্লাহ(সা) তখন প্রচার করেন সাম্যের বাণী। মানুষকে সালাতে আহবান করার জন্যে মুয়াযযিন নিযুক্ত করেছেন হাবশি গোলাম হযরত বেলালকে।</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089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80">
                                          <p:stCondLst>
                                            <p:cond delay="0"/>
                                          </p:stCondLst>
                                        </p:cTn>
                                        <p:tgtEl>
                                          <p:spTgt spid="13"/>
                                        </p:tgtEl>
                                      </p:cBhvr>
                                    </p:animEffect>
                                    <p:anim calcmode="lin" valueType="num">
                                      <p:cBhvr>
                                        <p:cTn id="5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4" dur="26">
                                          <p:stCondLst>
                                            <p:cond delay="650"/>
                                          </p:stCondLst>
                                        </p:cTn>
                                        <p:tgtEl>
                                          <p:spTgt spid="13"/>
                                        </p:tgtEl>
                                      </p:cBhvr>
                                      <p:to x="100000" y="60000"/>
                                    </p:animScale>
                                    <p:animScale>
                                      <p:cBhvr>
                                        <p:cTn id="65" dur="166" decel="50000">
                                          <p:stCondLst>
                                            <p:cond delay="676"/>
                                          </p:stCondLst>
                                        </p:cTn>
                                        <p:tgtEl>
                                          <p:spTgt spid="13"/>
                                        </p:tgtEl>
                                      </p:cBhvr>
                                      <p:to x="100000" y="100000"/>
                                    </p:animScale>
                                    <p:animScale>
                                      <p:cBhvr>
                                        <p:cTn id="66" dur="26">
                                          <p:stCondLst>
                                            <p:cond delay="1312"/>
                                          </p:stCondLst>
                                        </p:cTn>
                                        <p:tgtEl>
                                          <p:spTgt spid="13"/>
                                        </p:tgtEl>
                                      </p:cBhvr>
                                      <p:to x="100000" y="80000"/>
                                    </p:animScale>
                                    <p:animScale>
                                      <p:cBhvr>
                                        <p:cTn id="67" dur="166" decel="50000">
                                          <p:stCondLst>
                                            <p:cond delay="1338"/>
                                          </p:stCondLst>
                                        </p:cTn>
                                        <p:tgtEl>
                                          <p:spTgt spid="13"/>
                                        </p:tgtEl>
                                      </p:cBhvr>
                                      <p:to x="100000" y="100000"/>
                                    </p:animScale>
                                    <p:animScale>
                                      <p:cBhvr>
                                        <p:cTn id="68" dur="26">
                                          <p:stCondLst>
                                            <p:cond delay="1642"/>
                                          </p:stCondLst>
                                        </p:cTn>
                                        <p:tgtEl>
                                          <p:spTgt spid="13"/>
                                        </p:tgtEl>
                                      </p:cBhvr>
                                      <p:to x="100000" y="90000"/>
                                    </p:animScale>
                                    <p:animScale>
                                      <p:cBhvr>
                                        <p:cTn id="69" dur="166" decel="50000">
                                          <p:stCondLst>
                                            <p:cond delay="1668"/>
                                          </p:stCondLst>
                                        </p:cTn>
                                        <p:tgtEl>
                                          <p:spTgt spid="13"/>
                                        </p:tgtEl>
                                      </p:cBhvr>
                                      <p:to x="100000" y="100000"/>
                                    </p:animScale>
                                    <p:animScale>
                                      <p:cBhvr>
                                        <p:cTn id="70" dur="26">
                                          <p:stCondLst>
                                            <p:cond delay="1808"/>
                                          </p:stCondLst>
                                        </p:cTn>
                                        <p:tgtEl>
                                          <p:spTgt spid="13"/>
                                        </p:tgtEl>
                                      </p:cBhvr>
                                      <p:to x="100000" y="95000"/>
                                    </p:animScale>
                                    <p:animScale>
                                      <p:cBhvr>
                                        <p:cTn id="71" dur="166" decel="50000">
                                          <p:stCondLst>
                                            <p:cond delay="1834"/>
                                          </p:stCondLst>
                                        </p:cTn>
                                        <p:tgtEl>
                                          <p:spTgt spid="13"/>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80">
                                          <p:stCondLst>
                                            <p:cond delay="0"/>
                                          </p:stCondLst>
                                        </p:cTn>
                                        <p:tgtEl>
                                          <p:spTgt spid="14"/>
                                        </p:tgtEl>
                                      </p:cBhvr>
                                    </p:animEffect>
                                    <p:anim calcmode="lin" valueType="num">
                                      <p:cBhvr>
                                        <p:cTn id="7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1" dur="26">
                                          <p:stCondLst>
                                            <p:cond delay="650"/>
                                          </p:stCondLst>
                                        </p:cTn>
                                        <p:tgtEl>
                                          <p:spTgt spid="14"/>
                                        </p:tgtEl>
                                      </p:cBhvr>
                                      <p:to x="100000" y="60000"/>
                                    </p:animScale>
                                    <p:animScale>
                                      <p:cBhvr>
                                        <p:cTn id="82" dur="166" decel="50000">
                                          <p:stCondLst>
                                            <p:cond delay="676"/>
                                          </p:stCondLst>
                                        </p:cTn>
                                        <p:tgtEl>
                                          <p:spTgt spid="14"/>
                                        </p:tgtEl>
                                      </p:cBhvr>
                                      <p:to x="100000" y="100000"/>
                                    </p:animScale>
                                    <p:animScale>
                                      <p:cBhvr>
                                        <p:cTn id="83" dur="26">
                                          <p:stCondLst>
                                            <p:cond delay="1312"/>
                                          </p:stCondLst>
                                        </p:cTn>
                                        <p:tgtEl>
                                          <p:spTgt spid="14"/>
                                        </p:tgtEl>
                                      </p:cBhvr>
                                      <p:to x="100000" y="80000"/>
                                    </p:animScale>
                                    <p:animScale>
                                      <p:cBhvr>
                                        <p:cTn id="84" dur="166" decel="50000">
                                          <p:stCondLst>
                                            <p:cond delay="1338"/>
                                          </p:stCondLst>
                                        </p:cTn>
                                        <p:tgtEl>
                                          <p:spTgt spid="14"/>
                                        </p:tgtEl>
                                      </p:cBhvr>
                                      <p:to x="100000" y="100000"/>
                                    </p:animScale>
                                    <p:animScale>
                                      <p:cBhvr>
                                        <p:cTn id="85" dur="26">
                                          <p:stCondLst>
                                            <p:cond delay="1642"/>
                                          </p:stCondLst>
                                        </p:cTn>
                                        <p:tgtEl>
                                          <p:spTgt spid="14"/>
                                        </p:tgtEl>
                                      </p:cBhvr>
                                      <p:to x="100000" y="90000"/>
                                    </p:animScale>
                                    <p:animScale>
                                      <p:cBhvr>
                                        <p:cTn id="86" dur="166" decel="50000">
                                          <p:stCondLst>
                                            <p:cond delay="1668"/>
                                          </p:stCondLst>
                                        </p:cTn>
                                        <p:tgtEl>
                                          <p:spTgt spid="14"/>
                                        </p:tgtEl>
                                      </p:cBhvr>
                                      <p:to x="100000" y="100000"/>
                                    </p:animScale>
                                    <p:animScale>
                                      <p:cBhvr>
                                        <p:cTn id="87" dur="26">
                                          <p:stCondLst>
                                            <p:cond delay="1808"/>
                                          </p:stCondLst>
                                        </p:cTn>
                                        <p:tgtEl>
                                          <p:spTgt spid="14"/>
                                        </p:tgtEl>
                                      </p:cBhvr>
                                      <p:to x="100000" y="95000"/>
                                    </p:animScale>
                                    <p:animScale>
                                      <p:cBhvr>
                                        <p:cTn id="8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400"/>
            <a:ext cx="9144000" cy="1200329"/>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না্রীর অবস্থার পরিবর্তন এনেছেন হযরত। নারীর মর্যদা ছিল তাঁর শিক্ষার অন্তর্ভুক্ত।তাঁর কন্যা হযরত ফাতেমা (রা) – কেন্দ্রকরে সে যুগে গড়ে উঠেছে নারীত্বের আদর্শ। হযরত ঘোষণা করছেন;বেহেশত মায়ের পায়ের নিচে।</a:t>
            </a:r>
            <a:endParaRPr lang="en-US" sz="2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51766"/>
            <a:ext cx="3752589" cy="26486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32" y="551766"/>
            <a:ext cx="4563568" cy="26486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44" y="3294966"/>
            <a:ext cx="3746344" cy="2191434"/>
          </a:xfrm>
          <a:prstGeom prst="rect">
            <a:avLst/>
          </a:prstGeom>
        </p:spPr>
      </p:pic>
      <p:grpSp>
        <p:nvGrpSpPr>
          <p:cNvPr id="9" name="Group 8"/>
          <p:cNvGrpSpPr/>
          <p:nvPr/>
        </p:nvGrpSpPr>
        <p:grpSpPr>
          <a:xfrm>
            <a:off x="4342463" y="3294986"/>
            <a:ext cx="4496737" cy="2196391"/>
            <a:chOff x="4275632" y="3364335"/>
            <a:chExt cx="4429906" cy="219639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38" y="3364335"/>
              <a:ext cx="1600200" cy="2196391"/>
            </a:xfrm>
            <a:prstGeom prst="rect">
              <a:avLst/>
            </a:prstGeom>
          </p:spPr>
        </p:pic>
        <p:pic>
          <p:nvPicPr>
            <p:cNvPr id="8" name="Picture 3" descr="C:\Users\Md. Yunus Azad\Desktop\Mobile pic\IMG_44740543395793.jpeg"/>
            <p:cNvPicPr>
              <a:picLocks noChangeAspect="1" noChangeArrowheads="1"/>
            </p:cNvPicPr>
            <p:nvPr/>
          </p:nvPicPr>
          <p:blipFill rotWithShape="1">
            <a:blip r:embed="rId6">
              <a:extLst>
                <a:ext uri="{28A0092B-C50C-407E-A947-70E740481C1C}">
                  <a14:useLocalDpi xmlns:a14="http://schemas.microsoft.com/office/drawing/2010/main" val="0"/>
                </a:ext>
              </a:extLst>
            </a:blip>
            <a:srcRect l="4272" t="6016" r="4325" b="6148"/>
            <a:stretch/>
          </p:blipFill>
          <p:spPr bwMode="auto">
            <a:xfrm>
              <a:off x="4275632" y="3430564"/>
              <a:ext cx="2810968" cy="20558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86921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136"/>
            <a:ext cx="9090988" cy="68217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618376"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63322" y="2566129"/>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23085" y="2566129"/>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12580" y="55785"/>
            <a:ext cx="3563912" cy="6050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শিক্ষক পরিচিতি</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4901784" y="60031"/>
            <a:ext cx="3563912" cy="5574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পাঠ পরিচিতি</a:t>
            </a:r>
            <a:endParaRPr lang="en-US" sz="36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1295400" y="658318"/>
            <a:ext cx="2209800" cy="1931720"/>
          </a:xfrm>
          <a:prstGeom prst="rect">
            <a:avLst/>
          </a:prstGeom>
          <a:ln>
            <a:noFill/>
          </a:ln>
          <a:effectLst>
            <a:softEdge rad="112500"/>
          </a:effectLst>
        </p:spPr>
      </p:pic>
      <p:sp>
        <p:nvSpPr>
          <p:cNvPr id="11" name="Rectangle 10"/>
          <p:cNvSpPr/>
          <p:nvPr/>
        </p:nvSpPr>
        <p:spPr>
          <a:xfrm>
            <a:off x="238906" y="2598782"/>
            <a:ext cx="3958887" cy="3354765"/>
          </a:xfrm>
          <a:prstGeom prst="rect">
            <a:avLst/>
          </a:prstGeom>
          <a:solidFill>
            <a:schemeClr val="bg1"/>
          </a:solidFill>
        </p:spPr>
        <p:txBody>
          <a:bodyPr wrap="square">
            <a:spAutoFit/>
          </a:bodyPr>
          <a:lstStyle/>
          <a:p>
            <a:r>
              <a:rPr lang="bn-IN" sz="28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r>
              <a:rPr lang="bn-IN" sz="2800" dirty="0">
                <a:latin typeface="NikoshBAN" panose="02000000000000000000" pitchFamily="2" charset="0"/>
                <a:ea typeface="Microsoft YaHei" panose="020B0503020204020204" pitchFamily="34" charset="-122"/>
                <a:cs typeface="NikoshBAN" panose="02000000000000000000" pitchFamily="2" charset="0"/>
              </a:rPr>
              <a:t>প্রভাষক বাংলা</a:t>
            </a:r>
          </a:p>
          <a:p>
            <a:r>
              <a:rPr lang="bn-IN" sz="28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r>
              <a:rPr lang="bn-IN" sz="28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r>
              <a:rPr lang="bn-IN" sz="28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r>
              <a:rPr lang="bn-IN" sz="28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2800" dirty="0">
                <a:latin typeface="NikoshBAN" panose="02000000000000000000" pitchFamily="2" charset="0"/>
                <a:ea typeface="Microsoft YaHei" panose="020B0503020204020204" pitchFamily="34" charset="-122"/>
                <a:cs typeface="NikoshBAN" panose="02000000000000000000" pitchFamily="2" charset="0"/>
              </a:rPr>
              <a:t> </a:t>
            </a:r>
            <a:r>
              <a:rPr lang="en-US" sz="1600"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sz="1600"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5265295" y="2750797"/>
            <a:ext cx="3550873" cy="3046988"/>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dirty="0">
                <a:solidFill>
                  <a:schemeClr val="tx1"/>
                </a:solidFill>
                <a:latin typeface="NikoshBAN" pitchFamily="2" charset="0"/>
                <a:cs typeface="NikoshBAN" pitchFamily="2" charset="0"/>
              </a:rPr>
              <a:t>শ্রে</a:t>
            </a:r>
            <a:r>
              <a:rPr lang="en-US" sz="3200" dirty="0" err="1" smtClean="0">
                <a:solidFill>
                  <a:schemeClr val="tx1"/>
                </a:solidFill>
                <a:latin typeface="NikoshBAN" pitchFamily="2" charset="0"/>
                <a:cs typeface="NikoshBAN" pitchFamily="2" charset="0"/>
              </a:rPr>
              <a:t>ণিঃ</a:t>
            </a:r>
            <a:r>
              <a:rPr lang="bn-IN" sz="3200" dirty="0" smtClean="0">
                <a:solidFill>
                  <a:schemeClr val="tx1"/>
                </a:solidFill>
                <a:latin typeface="NikoshBAN" pitchFamily="2" charset="0"/>
                <a:cs typeface="NikoshBAN" pitchFamily="2" charset="0"/>
              </a:rPr>
              <a:t>  ৭ম</a:t>
            </a:r>
            <a:endParaRPr lang="bn-BD" sz="3200" dirty="0">
              <a:solidFill>
                <a:schemeClr val="tx1"/>
              </a:solidFill>
              <a:latin typeface="NikoshBAN" pitchFamily="2" charset="0"/>
              <a:cs typeface="NikoshBAN" pitchFamily="2" charset="0"/>
            </a:endParaRPr>
          </a:p>
          <a:p>
            <a:pPr algn="ctr"/>
            <a:r>
              <a:rPr lang="bn-BD" sz="3200" dirty="0">
                <a:solidFill>
                  <a:schemeClr val="tx1"/>
                </a:solidFill>
                <a:latin typeface="NikoshBAN" pitchFamily="2" charset="0"/>
                <a:cs typeface="NikoshBAN" pitchFamily="2" charset="0"/>
              </a:rPr>
              <a:t>বিষয়ঃ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বাংলা</a:t>
            </a:r>
            <a:r>
              <a:rPr lang="en-US" sz="32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প্রথ</a:t>
            </a:r>
            <a:r>
              <a:rPr lang="bn-IN" sz="3200" dirty="0" smtClean="0">
                <a:solidFill>
                  <a:schemeClr val="tx1"/>
                </a:solidFill>
                <a:latin typeface="NikoshBAN" pitchFamily="2" charset="0"/>
                <a:cs typeface="NikoshBAN" pitchFamily="2" charset="0"/>
              </a:rPr>
              <a:t>ম</a:t>
            </a:r>
          </a:p>
          <a:p>
            <a:pPr algn="ctr"/>
            <a:r>
              <a:rPr lang="bn-IN" sz="3200" dirty="0" smtClean="0">
                <a:solidFill>
                  <a:schemeClr val="tx1"/>
                </a:solidFill>
                <a:latin typeface="NikoshBAN" pitchFamily="2" charset="0"/>
                <a:cs typeface="NikoshBAN" pitchFamily="2" charset="0"/>
              </a:rPr>
              <a:t>প্রবন্ধ</a:t>
            </a:r>
            <a:endParaRPr lang="bn-BD" sz="3200" dirty="0">
              <a:solidFill>
                <a:schemeClr val="tx1"/>
              </a:solidFill>
              <a:latin typeface="NikoshBAN" pitchFamily="2" charset="0"/>
              <a:cs typeface="NikoshBAN" pitchFamily="2" charset="0"/>
            </a:endParaRPr>
          </a:p>
          <a:p>
            <a:pPr algn="ctr"/>
            <a:r>
              <a:rPr lang="bn-BD" sz="3200" dirty="0">
                <a:solidFill>
                  <a:schemeClr val="tx1"/>
                </a:solidFill>
                <a:latin typeface="NikoshBAN" pitchFamily="2" charset="0"/>
                <a:cs typeface="NikoshBAN" pitchFamily="2" charset="0"/>
              </a:rPr>
              <a:t>সময়ঃ ৫০ </a:t>
            </a:r>
            <a:r>
              <a:rPr lang="bn-BD" sz="3200" dirty="0" smtClean="0">
                <a:solidFill>
                  <a:schemeClr val="tx1"/>
                </a:solidFill>
                <a:latin typeface="NikoshBAN" pitchFamily="2" charset="0"/>
                <a:cs typeface="NikoshBAN" pitchFamily="2" charset="0"/>
              </a:rPr>
              <a:t>মিনিট</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তারিখ </a:t>
            </a:r>
            <a:r>
              <a:rPr lang="en-US" sz="3200" dirty="0">
                <a:solidFill>
                  <a:schemeClr val="tx1"/>
                </a:solidFill>
                <a:latin typeface="NikoshBAN" pitchFamily="2" charset="0"/>
                <a:cs typeface="NikoshBAN" pitchFamily="2" charset="0"/>
              </a:rPr>
              <a:t>6</a:t>
            </a:r>
            <a:r>
              <a:rPr lang="bn-IN" sz="3200" dirty="0" smtClean="0">
                <a:solidFill>
                  <a:schemeClr val="tx1"/>
                </a:solidFill>
                <a:latin typeface="NikoshBAN" pitchFamily="2" charset="0"/>
                <a:cs typeface="NikoshBAN" pitchFamily="2" charset="0"/>
              </a:rPr>
              <a:t>/০২/২০২০</a:t>
            </a:r>
            <a:endParaRPr lang="en-US" sz="3200" dirty="0" smtClean="0">
              <a:solidFill>
                <a:schemeClr val="tx1"/>
              </a:solidFill>
              <a:latin typeface="NikoshBAN" pitchFamily="2" charset="0"/>
              <a:cs typeface="NikoshBAN" pitchFamily="2" charset="0"/>
            </a:endParaRPr>
          </a:p>
          <a:p>
            <a:pPr algn="ctr"/>
            <a:endParaRPr lang="bn-BD" sz="3200" dirty="0">
              <a:solidFill>
                <a:schemeClr val="tx1"/>
              </a:solidFill>
              <a:latin typeface="NikoshBAN" pitchFamily="2" charset="0"/>
              <a:cs typeface="NikoshBAN" pitchFamily="2" charset="0"/>
            </a:endParaRPr>
          </a:p>
        </p:txBody>
      </p:sp>
      <p:sp>
        <p:nvSpPr>
          <p:cNvPr id="4" name="TextBox 3"/>
          <p:cNvSpPr txBox="1"/>
          <p:nvPr/>
        </p:nvSpPr>
        <p:spPr>
          <a:xfrm>
            <a:off x="5781834" y="757431"/>
            <a:ext cx="1947783" cy="1908215"/>
          </a:xfrm>
          <a:prstGeom prst="rect">
            <a:avLst/>
          </a:prstGeom>
          <a:solidFill>
            <a:schemeClr val="accent6">
              <a:lumMod val="50000"/>
            </a:schemeClr>
          </a:solidFill>
        </p:spPr>
        <p:txBody>
          <a:bodyPr wrap="square" rtlCol="0">
            <a:spAutoFit/>
          </a:bodyPr>
          <a:lstStyle/>
          <a:p>
            <a:pPr algn="ctr"/>
            <a:r>
              <a:rPr lang="bn-IN" sz="5400" dirty="0" smtClean="0">
                <a:solidFill>
                  <a:srgbClr val="FFFF00"/>
                </a:solidFill>
                <a:latin typeface="NikoshBAN" panose="02000000000000000000" pitchFamily="2" charset="0"/>
                <a:cs typeface="NikoshBAN" panose="02000000000000000000" pitchFamily="2" charset="0"/>
              </a:rPr>
              <a:t>সপ্তবর্ণা</a:t>
            </a:r>
          </a:p>
          <a:p>
            <a:pPr algn="ctr"/>
            <a:r>
              <a:rPr lang="bn-IN" sz="3200" dirty="0" smtClean="0">
                <a:solidFill>
                  <a:schemeClr val="bg1"/>
                </a:solidFill>
                <a:latin typeface="NikoshBAN" panose="02000000000000000000" pitchFamily="2" charset="0"/>
                <a:cs typeface="NikoshBAN" panose="02000000000000000000" pitchFamily="2" charset="0"/>
              </a:rPr>
              <a:t>দাখিল</a:t>
            </a:r>
          </a:p>
          <a:p>
            <a:pPr algn="ctr"/>
            <a:r>
              <a:rPr lang="bn-IN" sz="3200" dirty="0" smtClean="0">
                <a:solidFill>
                  <a:srgbClr val="FFFF00"/>
                </a:solidFill>
                <a:latin typeface="NikoshBAN" panose="02000000000000000000" pitchFamily="2" charset="0"/>
                <a:cs typeface="NikoshBAN" panose="02000000000000000000" pitchFamily="2" charset="0"/>
              </a:rPr>
              <a:t>সপ্তম শ্রেণি</a:t>
            </a:r>
            <a:endParaRPr lang="en-US" sz="3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7536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533400"/>
            <a:ext cx="8839200" cy="4607433"/>
          </a:xfrm>
          <a:prstGeom prst="rect">
            <a:avLst/>
          </a:prstGeom>
        </p:spPr>
      </p:pic>
      <p:sp>
        <p:nvSpPr>
          <p:cNvPr id="5" name="TextBox 4"/>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76200" y="5288340"/>
            <a:ext cx="9067800" cy="1569660"/>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কুসংস্কারকে হযরত কোনো দিনই প্রশ্রই দেননি।একবার হযরতের পুত্রের মৃত্যুদিনে সূর্যগ্রহণ দেখা যায়।লোকে বলাবলি করতে থাকে – বুঝি হযরতের বিপদে প্রকৃতি শোকাবেশ পরিধান করেছে, হযরত এই কথার প্রতিবাদ করলেন ; বললেন”আল্লাহর বহু নিদর্শনের মধ্যে দুটি – চন্দ্র ও সূর্য। কারো জন্ম বা মৃত্যুতে চন্দ্র – সূর্য গ্রহণ লাগতে পারে 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23638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500" y="3064928"/>
            <a:ext cx="3812500" cy="22119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66" y="564926"/>
            <a:ext cx="4088833" cy="23306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998" y="672434"/>
            <a:ext cx="3810002" cy="22231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47" y="3054477"/>
            <a:ext cx="4136554" cy="2222373"/>
          </a:xfrm>
          <a:prstGeom prst="rect">
            <a:avLst/>
          </a:prstGeom>
        </p:spPr>
      </p:pic>
      <p:sp>
        <p:nvSpPr>
          <p:cNvPr id="8" name="TextBox 7"/>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186847" y="5302954"/>
            <a:ext cx="8991600" cy="1569660"/>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হযরত জ্ঞানের উপর জোর দিয়েছেন সব সময়। জ্ঞান যেন হারানো উঠের মতো – তাকে তিনি খুজে বের করতে বলেছেন যেখান থেকেই হোক।আরো বলেছেন তিনি জ্ঞানসাধকের দোয়াতের কালি শহীদের লহুর চাইতেও পবিত্র।  এইভাবে জ্ঞানের আলোয় মানুষের হৃদয় উজ্জ্বল করার প্রেরণা দিয়ে গেছেন তিনি।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5801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409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52600" y="-11243"/>
            <a:ext cx="4800600" cy="707886"/>
          </a:xfrm>
          <a:prstGeom prst="rect">
            <a:avLst/>
          </a:prstGeom>
          <a:noFill/>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নিচের শব্দার্থ গুলো জেনে নিই</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Oval 2"/>
          <p:cNvSpPr/>
          <p:nvPr/>
        </p:nvSpPr>
        <p:spPr>
          <a:xfrm>
            <a:off x="400987" y="693495"/>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smtClean="0">
                <a:solidFill>
                  <a:srgbClr val="002060"/>
                </a:solidFill>
                <a:latin typeface="NikoshBAN" panose="02000000000000000000" pitchFamily="2" charset="0"/>
                <a:cs typeface="NikoshBAN" panose="02000000000000000000" pitchFamily="2" charset="0"/>
              </a:rPr>
              <a:t>মরু-ভাস্কর</a:t>
            </a:r>
            <a:endParaRPr lang="en-US" sz="2800" dirty="0">
              <a:solidFill>
                <a:srgbClr val="002060"/>
              </a:solidFill>
              <a:latin typeface="NikoshBAN" panose="02000000000000000000" pitchFamily="2" charset="0"/>
              <a:cs typeface="NikoshBAN" panose="02000000000000000000" pitchFamily="2" charset="0"/>
            </a:endParaRPr>
          </a:p>
        </p:txBody>
      </p:sp>
      <p:sp>
        <p:nvSpPr>
          <p:cNvPr id="4" name="Oval 3"/>
          <p:cNvSpPr/>
          <p:nvPr/>
        </p:nvSpPr>
        <p:spPr>
          <a:xfrm>
            <a:off x="444708" y="1980686"/>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কষ্টি পাথর</a:t>
            </a:r>
            <a:endParaRPr lang="en-US" sz="2800" dirty="0">
              <a:solidFill>
                <a:srgbClr val="002060"/>
              </a:solidFill>
              <a:latin typeface="NikoshBAN" panose="02000000000000000000" pitchFamily="2" charset="0"/>
              <a:cs typeface="NikoshBAN" panose="02000000000000000000" pitchFamily="2" charset="0"/>
            </a:endParaRPr>
          </a:p>
        </p:txBody>
      </p:sp>
      <p:sp>
        <p:nvSpPr>
          <p:cNvPr id="5" name="Oval 4"/>
          <p:cNvSpPr/>
          <p:nvPr/>
        </p:nvSpPr>
        <p:spPr>
          <a:xfrm>
            <a:off x="444708" y="3327705"/>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সুরাহি</a:t>
            </a:r>
            <a:endParaRPr lang="en-US" sz="2800" dirty="0">
              <a:solidFill>
                <a:srgbClr val="002060"/>
              </a:solidFill>
              <a:latin typeface="NikoshBAN" panose="02000000000000000000" pitchFamily="2" charset="0"/>
              <a:cs typeface="NikoshBAN" panose="02000000000000000000" pitchFamily="2" charset="0"/>
            </a:endParaRPr>
          </a:p>
        </p:txBody>
      </p:sp>
      <p:sp>
        <p:nvSpPr>
          <p:cNvPr id="7" name="Oval 6"/>
          <p:cNvSpPr/>
          <p:nvPr/>
        </p:nvSpPr>
        <p:spPr>
          <a:xfrm>
            <a:off x="505294" y="4791738"/>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লহূ</a:t>
            </a:r>
            <a:endParaRPr lang="en-US" sz="28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400987" y="6078929"/>
            <a:ext cx="2494614"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হাবশি গোলাম</a:t>
            </a:r>
            <a:endParaRPr lang="en-US" sz="2800" dirty="0">
              <a:solidFill>
                <a:srgbClr val="002060"/>
              </a:solidFill>
              <a:latin typeface="NikoshBAN" panose="02000000000000000000" pitchFamily="2" charset="0"/>
              <a:cs typeface="NikoshBAN" panose="02000000000000000000" pitchFamily="2" charset="0"/>
            </a:endParaRPr>
          </a:p>
        </p:txBody>
      </p:sp>
      <p:sp>
        <p:nvSpPr>
          <p:cNvPr id="9" name="Oval 8"/>
          <p:cNvSpPr/>
          <p:nvPr/>
        </p:nvSpPr>
        <p:spPr>
          <a:xfrm>
            <a:off x="6248400" y="693495"/>
            <a:ext cx="25908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মরুভূমির সূর্য</a:t>
            </a:r>
            <a:endParaRPr lang="en-US" sz="2800" dirty="0">
              <a:solidFill>
                <a:srgbClr val="002060"/>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23118" t="50000" r="25269"/>
          <a:stretch/>
        </p:blipFill>
        <p:spPr>
          <a:xfrm>
            <a:off x="3577529" y="1631930"/>
            <a:ext cx="1992215" cy="1162125"/>
          </a:xfrm>
          <a:prstGeom prst="ellipse">
            <a:avLst/>
          </a:prstGeom>
          <a:ln>
            <a:noFill/>
          </a:ln>
          <a:effectLst>
            <a:softEdge rad="112500"/>
          </a:effectLst>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0001" b="7777"/>
          <a:stretch/>
        </p:blipFill>
        <p:spPr>
          <a:xfrm>
            <a:off x="3665152" y="5675670"/>
            <a:ext cx="1966096" cy="1212426"/>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152" y="486555"/>
            <a:ext cx="2033041" cy="1145375"/>
          </a:xfrm>
          <a:prstGeom prst="ellipse">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098" y="2938991"/>
            <a:ext cx="1962150" cy="1279282"/>
          </a:xfrm>
          <a:prstGeom prst="ellipse">
            <a:avLst/>
          </a:prstGeom>
          <a:ln>
            <a:noFill/>
          </a:ln>
          <a:effectLst>
            <a:softEdge rad="112500"/>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656" y="4432437"/>
            <a:ext cx="1843088" cy="1226491"/>
          </a:xfrm>
          <a:prstGeom prst="ellipse">
            <a:avLst/>
          </a:prstGeom>
          <a:ln>
            <a:noFill/>
          </a:ln>
          <a:effectLst>
            <a:softEdge rad="112500"/>
          </a:effectLst>
        </p:spPr>
      </p:pic>
      <p:sp>
        <p:nvSpPr>
          <p:cNvPr id="19" name="Oval 18"/>
          <p:cNvSpPr/>
          <p:nvPr/>
        </p:nvSpPr>
        <p:spPr>
          <a:xfrm>
            <a:off x="6400800" y="4592898"/>
            <a:ext cx="2438400" cy="96084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NikoshBAN" panose="02000000000000000000" pitchFamily="2" charset="0"/>
                <a:cs typeface="NikoshBAN" panose="02000000000000000000" pitchFamily="2" charset="0"/>
              </a:rPr>
              <a:t>রক্ত</a:t>
            </a:r>
            <a:endParaRPr lang="en-US" sz="2800" dirty="0">
              <a:solidFill>
                <a:srgbClr val="002060"/>
              </a:solidFill>
              <a:latin typeface="NikoshBAN" panose="02000000000000000000" pitchFamily="2" charset="0"/>
              <a:cs typeface="NikoshBAN" panose="02000000000000000000" pitchFamily="2" charset="0"/>
            </a:endParaRPr>
          </a:p>
        </p:txBody>
      </p:sp>
      <p:sp>
        <p:nvSpPr>
          <p:cNvPr id="20" name="Oval 19"/>
          <p:cNvSpPr/>
          <p:nvPr/>
        </p:nvSpPr>
        <p:spPr>
          <a:xfrm>
            <a:off x="6400798" y="5804555"/>
            <a:ext cx="2743201" cy="103637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আবিসিনিয়ায় জন্মগ্রহণকারী হাবশি গোলাম</a:t>
            </a:r>
            <a:endParaRPr lang="en-US" sz="2400" dirty="0">
              <a:solidFill>
                <a:srgbClr val="002060"/>
              </a:solidFill>
              <a:latin typeface="NikoshBAN" panose="02000000000000000000" pitchFamily="2" charset="0"/>
              <a:cs typeface="NikoshBAN" panose="02000000000000000000" pitchFamily="2" charset="0"/>
            </a:endParaRPr>
          </a:p>
        </p:txBody>
      </p:sp>
      <p:sp>
        <p:nvSpPr>
          <p:cNvPr id="21" name="Oval 20"/>
          <p:cNvSpPr/>
          <p:nvPr/>
        </p:nvSpPr>
        <p:spPr>
          <a:xfrm>
            <a:off x="6477000" y="3324490"/>
            <a:ext cx="2286000" cy="98228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পানির একরকম পাত্র</a:t>
            </a:r>
            <a:endParaRPr lang="en-US" sz="2400" dirty="0">
              <a:solidFill>
                <a:srgbClr val="002060"/>
              </a:solidFill>
              <a:latin typeface="NikoshBAN" panose="02000000000000000000" pitchFamily="2" charset="0"/>
              <a:cs typeface="NikoshBAN" panose="02000000000000000000" pitchFamily="2" charset="0"/>
            </a:endParaRPr>
          </a:p>
        </p:txBody>
      </p:sp>
      <p:sp>
        <p:nvSpPr>
          <p:cNvPr id="22" name="Oval 21"/>
          <p:cNvSpPr/>
          <p:nvPr/>
        </p:nvSpPr>
        <p:spPr>
          <a:xfrm>
            <a:off x="6248400" y="1831991"/>
            <a:ext cx="2454165" cy="124168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ঘোষে সোনা পরীক্ষা করার এক রকম কালো পাথর</a:t>
            </a:r>
            <a:endParaRPr lang="en-US" sz="2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0680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ircle(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0"/>
            <a:ext cx="685800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নিচের ছবিটির প্রতি লক্ষ্য করি </a:t>
            </a:r>
            <a:endParaRPr lang="en-US" sz="5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9937"/>
          <a:stretch/>
        </p:blipFill>
        <p:spPr>
          <a:xfrm>
            <a:off x="37475" y="762000"/>
            <a:ext cx="9138576" cy="5943600"/>
          </a:xfrm>
          <a:prstGeom prst="rect">
            <a:avLst/>
          </a:prstGeom>
        </p:spPr>
      </p:pic>
    </p:spTree>
    <p:extLst>
      <p:ext uri="{BB962C8B-B14F-4D97-AF65-F5344CB8AC3E}">
        <p14:creationId xmlns:p14="http://schemas.microsoft.com/office/powerpoint/2010/main" val="284189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0"/>
            <a:ext cx="3276600" cy="9906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জোড়ায় কাজ</a:t>
            </a:r>
            <a:endParaRPr lang="en-US" sz="3600" dirty="0">
              <a:solidFill>
                <a:srgbClr val="002060"/>
              </a:solidFill>
              <a:latin typeface="NikoshBAN" panose="02000000000000000000" pitchFamily="2" charset="0"/>
              <a:cs typeface="NikoshBAN" panose="02000000000000000000" pitchFamily="2" charset="0"/>
            </a:endParaRPr>
          </a:p>
        </p:txBody>
      </p:sp>
      <p:sp>
        <p:nvSpPr>
          <p:cNvPr id="4" name="Rounded Rectangle 3"/>
          <p:cNvSpPr/>
          <p:nvPr/>
        </p:nvSpPr>
        <p:spPr>
          <a:xfrm>
            <a:off x="457200" y="1364105"/>
            <a:ext cx="8382000" cy="1447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bn-IN" sz="3200" dirty="0">
                <a:solidFill>
                  <a:schemeClr val="tx1"/>
                </a:solidFill>
                <a:latin typeface="NikoshBAN" panose="02000000000000000000" pitchFamily="2" charset="0"/>
                <a:cs typeface="NikoshBAN" panose="02000000000000000000" pitchFamily="2" charset="0"/>
              </a:rPr>
              <a:t>তাঁর জীবনের একটি </a:t>
            </a:r>
            <a:r>
              <a:rPr lang="bn-IN" sz="3200" dirty="0" smtClean="0">
                <a:solidFill>
                  <a:schemeClr val="tx1"/>
                </a:solidFill>
                <a:latin typeface="NikoshBAN" panose="02000000000000000000" pitchFamily="2" charset="0"/>
                <a:cs typeface="NikoshBAN" panose="02000000000000000000" pitchFamily="2" charset="0"/>
              </a:rPr>
              <a:t>বড় আদর্শ ছিল তিনি অত্যাচারিত হয়েও  কাওকে কড়া কথা বলেননি -- ব্যাখ্যা কর।</a:t>
            </a:r>
            <a:endParaRPr lang="en-US"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457200" y="3962400"/>
            <a:ext cx="8382000" cy="260579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উত্তরঃ-তিনি অত্যাচারিত হয়েও  কাওকে কড়া কথা বলেননি এটি </a:t>
            </a:r>
            <a:r>
              <a:rPr lang="bn-IN" sz="3200" dirty="0">
                <a:solidFill>
                  <a:schemeClr val="tx1"/>
                </a:solidFill>
                <a:latin typeface="NikoshBAN" panose="02000000000000000000" pitchFamily="2" charset="0"/>
                <a:cs typeface="NikoshBAN" panose="02000000000000000000" pitchFamily="2" charset="0"/>
              </a:rPr>
              <a:t>তাঁর জীবনের একটি বড় আদর্শ ছিল </a:t>
            </a:r>
            <a:r>
              <a:rPr lang="bn-IN" sz="3200" dirty="0" smtClean="0">
                <a:solidFill>
                  <a:schemeClr val="tx1"/>
                </a:solidFill>
                <a:latin typeface="NikoshBAN" panose="02000000000000000000" pitchFamily="2" charset="0"/>
                <a:cs typeface="NikoshBAN" panose="02000000000000000000" pitchFamily="2" charset="0"/>
              </a:rPr>
              <a:t>।</a:t>
            </a:r>
            <a:r>
              <a:rPr lang="en-US" sz="3200" dirty="0" err="1">
                <a:solidFill>
                  <a:schemeClr val="tx1"/>
                </a:solidFill>
              </a:rPr>
              <a:t>মক্কায়</a:t>
            </a:r>
            <a:r>
              <a:rPr lang="en-US" sz="3200" dirty="0">
                <a:solidFill>
                  <a:schemeClr val="tx1"/>
                </a:solidFill>
              </a:rPr>
              <a:t> </a:t>
            </a:r>
            <a:r>
              <a:rPr lang="en-US" sz="3200" dirty="0" err="1">
                <a:solidFill>
                  <a:schemeClr val="tx1"/>
                </a:solidFill>
              </a:rPr>
              <a:t>বা</a:t>
            </a:r>
            <a:r>
              <a:rPr lang="en-US" sz="3200" dirty="0">
                <a:solidFill>
                  <a:schemeClr val="tx1"/>
                </a:solidFill>
              </a:rPr>
              <a:t> </a:t>
            </a:r>
            <a:r>
              <a:rPr lang="en-US" sz="3200" dirty="0" err="1">
                <a:solidFill>
                  <a:schemeClr val="tx1"/>
                </a:solidFill>
              </a:rPr>
              <a:t>তায়েফে</a:t>
            </a:r>
            <a:r>
              <a:rPr lang="en-US" sz="3200" dirty="0">
                <a:solidFill>
                  <a:schemeClr val="tx1"/>
                </a:solidFill>
              </a:rPr>
              <a:t> </a:t>
            </a:r>
            <a:r>
              <a:rPr lang="en-US" sz="3200" dirty="0" err="1">
                <a:solidFill>
                  <a:schemeClr val="tx1"/>
                </a:solidFill>
              </a:rPr>
              <a:t>অত্যাচারে</a:t>
            </a:r>
            <a:r>
              <a:rPr lang="en-US" sz="3200" dirty="0">
                <a:solidFill>
                  <a:schemeClr val="tx1"/>
                </a:solidFill>
              </a:rPr>
              <a:t> </a:t>
            </a:r>
            <a:r>
              <a:rPr lang="en-US" sz="3200" dirty="0" err="1">
                <a:solidFill>
                  <a:schemeClr val="tx1"/>
                </a:solidFill>
              </a:rPr>
              <a:t>জর্জরিত</a:t>
            </a:r>
            <a:r>
              <a:rPr lang="en-US" sz="3200" dirty="0">
                <a:solidFill>
                  <a:schemeClr val="tx1"/>
                </a:solidFill>
              </a:rPr>
              <a:t> </a:t>
            </a:r>
            <a:r>
              <a:rPr lang="en-US" sz="3200" dirty="0" err="1">
                <a:solidFill>
                  <a:schemeClr val="tx1"/>
                </a:solidFill>
              </a:rPr>
              <a:t>হয়েও</a:t>
            </a:r>
            <a:r>
              <a:rPr lang="en-US" sz="3200" dirty="0">
                <a:solidFill>
                  <a:schemeClr val="tx1"/>
                </a:solidFill>
              </a:rPr>
              <a:t> </a:t>
            </a:r>
            <a:r>
              <a:rPr lang="en-US" sz="3200" dirty="0" err="1">
                <a:solidFill>
                  <a:schemeClr val="tx1"/>
                </a:solidFill>
              </a:rPr>
              <a:t>হযরতের</a:t>
            </a:r>
            <a:r>
              <a:rPr lang="en-US" sz="3200" dirty="0">
                <a:solidFill>
                  <a:schemeClr val="tx1"/>
                </a:solidFill>
              </a:rPr>
              <a:t>  </a:t>
            </a:r>
            <a:r>
              <a:rPr lang="en-US" sz="3200" dirty="0" err="1">
                <a:solidFill>
                  <a:schemeClr val="tx1"/>
                </a:solidFill>
              </a:rPr>
              <a:t>মুখে</a:t>
            </a:r>
            <a:r>
              <a:rPr lang="en-US" sz="3200" dirty="0">
                <a:solidFill>
                  <a:schemeClr val="tx1"/>
                </a:solidFill>
              </a:rPr>
              <a:t> </a:t>
            </a:r>
            <a:r>
              <a:rPr lang="en-US" sz="3200" dirty="0" err="1">
                <a:solidFill>
                  <a:schemeClr val="tx1"/>
                </a:solidFill>
              </a:rPr>
              <a:t>অভিসম্পাতের</a:t>
            </a:r>
            <a:r>
              <a:rPr lang="en-US" sz="3200" dirty="0">
                <a:solidFill>
                  <a:schemeClr val="tx1"/>
                </a:solidFill>
              </a:rPr>
              <a:t> </a:t>
            </a:r>
            <a:r>
              <a:rPr lang="en-US" sz="3200" dirty="0" err="1">
                <a:solidFill>
                  <a:schemeClr val="tx1"/>
                </a:solidFill>
              </a:rPr>
              <a:t>বাণী</a:t>
            </a:r>
            <a:r>
              <a:rPr lang="en-US" sz="3200" dirty="0">
                <a:solidFill>
                  <a:schemeClr val="tx1"/>
                </a:solidFill>
              </a:rPr>
              <a:t> </a:t>
            </a:r>
            <a:r>
              <a:rPr lang="en-US" sz="3200" dirty="0" err="1">
                <a:solidFill>
                  <a:schemeClr val="tx1"/>
                </a:solidFill>
              </a:rPr>
              <a:t>উচ্চারিত</a:t>
            </a:r>
            <a:r>
              <a:rPr lang="en-US" sz="3200" dirty="0">
                <a:solidFill>
                  <a:schemeClr val="tx1"/>
                </a:solidFill>
              </a:rPr>
              <a:t> </a:t>
            </a:r>
            <a:r>
              <a:rPr lang="en-US" sz="3200" dirty="0" err="1">
                <a:solidFill>
                  <a:schemeClr val="tx1"/>
                </a:solidFill>
              </a:rPr>
              <a:t>হয়নি</a:t>
            </a:r>
            <a:r>
              <a:rPr lang="en-US"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rPr>
              <a:t>  </a:t>
            </a:r>
            <a:r>
              <a:rPr lang="en-US" sz="3200" dirty="0" err="1">
                <a:solidFill>
                  <a:schemeClr val="tx1"/>
                </a:solidFill>
              </a:rPr>
              <a:t>বরং</a:t>
            </a:r>
            <a:r>
              <a:rPr lang="en-US" sz="3200" dirty="0">
                <a:solidFill>
                  <a:schemeClr val="tx1"/>
                </a:solidFill>
              </a:rPr>
              <a:t> </a:t>
            </a:r>
            <a:r>
              <a:rPr lang="en-US" sz="3200" dirty="0" err="1">
                <a:solidFill>
                  <a:schemeClr val="tx1"/>
                </a:solidFill>
              </a:rPr>
              <a:t>তিনি</a:t>
            </a:r>
            <a:r>
              <a:rPr lang="en-US" sz="3200" dirty="0">
                <a:solidFill>
                  <a:schemeClr val="tx1"/>
                </a:solidFill>
              </a:rPr>
              <a:t> </a:t>
            </a:r>
            <a:r>
              <a:rPr lang="en-US" sz="3200" dirty="0" err="1">
                <a:solidFill>
                  <a:schemeClr val="tx1"/>
                </a:solidFill>
              </a:rPr>
              <a:t>বলেছেন</a:t>
            </a:r>
            <a:r>
              <a:rPr lang="en-US" sz="3200" dirty="0">
                <a:solidFill>
                  <a:schemeClr val="tx1"/>
                </a:solidFill>
              </a:rPr>
              <a:t>, </a:t>
            </a:r>
            <a:r>
              <a:rPr lang="en-US" sz="3200" dirty="0" err="1">
                <a:solidFill>
                  <a:schemeClr val="tx1"/>
                </a:solidFill>
              </a:rPr>
              <a:t>এদের</a:t>
            </a:r>
            <a:r>
              <a:rPr lang="en-US" sz="3200" dirty="0">
                <a:solidFill>
                  <a:schemeClr val="tx1"/>
                </a:solidFill>
              </a:rPr>
              <a:t> </a:t>
            </a:r>
            <a:r>
              <a:rPr lang="bn-IN" sz="3200" dirty="0">
                <a:solidFill>
                  <a:schemeClr val="tx1"/>
                </a:solidFill>
                <a:latin typeface="NikoshBAN" panose="02000000000000000000" pitchFamily="2" charset="0"/>
                <a:cs typeface="NikoshBAN" panose="02000000000000000000" pitchFamily="2" charset="0"/>
              </a:rPr>
              <a:t>জ্ঞান দাও প্রভু - এদের ক্ষমা কর।”</a:t>
            </a:r>
            <a:endParaRPr lang="en-US" sz="3200" dirty="0">
              <a:solidFill>
                <a:schemeClr val="tx1"/>
              </a:solidFill>
              <a:latin typeface="NikoshBAN" panose="02000000000000000000" pitchFamily="2" charset="0"/>
              <a:cs typeface="NikoshBAN" panose="02000000000000000000" pitchFamily="2" charset="0"/>
            </a:endParaRPr>
          </a:p>
          <a:p>
            <a:pPr algn="ct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8629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47215"/>
            <a:ext cx="4419600" cy="31537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747215"/>
            <a:ext cx="4191000" cy="31537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095" y="3900985"/>
            <a:ext cx="4180144" cy="28808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38" y="3900985"/>
            <a:ext cx="4453751" cy="2880815"/>
          </a:xfrm>
          <a:prstGeom prst="rect">
            <a:avLst/>
          </a:prstGeom>
        </p:spPr>
      </p:pic>
      <p:sp>
        <p:nvSpPr>
          <p:cNvPr id="7" name="TextBox 6"/>
          <p:cNvSpPr txBox="1"/>
          <p:nvPr/>
        </p:nvSpPr>
        <p:spPr>
          <a:xfrm>
            <a:off x="2414666" y="-27482"/>
            <a:ext cx="5029200" cy="646331"/>
          </a:xfrm>
          <a:prstGeom prst="rect">
            <a:avLst/>
          </a:prstGeom>
          <a:solidFill>
            <a:schemeClr val="accent3">
              <a:lumMod val="20000"/>
              <a:lumOff val="8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নিচের ছবিগুলোর দিকে লক্ষ্য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7743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19400" y="6246"/>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914400" y="1149246"/>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ক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6172200" y="1108023"/>
            <a:ext cx="1981200" cy="838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খ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228600" y="2362200"/>
            <a:ext cx="41910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প্রশ্নঃ-রাসুল (সঃ) কখন সাম্যের বাণী প্রচার করেন?</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1" y="3581400"/>
            <a:ext cx="4419599" cy="30161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উত্তরঃ- প্রচলিত সমসজব্যবস্থা ও দাস-ব্যবস্থার অত্যাচারে জর্জরিত হয়ে মানবা</a:t>
            </a:r>
            <a:r>
              <a:rPr lang="en-US" sz="3200" dirty="0" err="1" smtClean="0">
                <a:solidFill>
                  <a:schemeClr val="tx1"/>
                </a:solidFill>
                <a:latin typeface="NikoshBAN" panose="02000000000000000000" pitchFamily="2" charset="0"/>
                <a:cs typeface="NikoshBAN" panose="02000000000000000000" pitchFamily="2" charset="0"/>
              </a:rPr>
              <a:t>ত্মা</a:t>
            </a:r>
            <a:r>
              <a:rPr lang="bn-IN" sz="3200" dirty="0" smtClean="0">
                <a:solidFill>
                  <a:schemeClr val="tx1"/>
                </a:solidFill>
                <a:latin typeface="NikoshBAN" panose="02000000000000000000" pitchFamily="2" charset="0"/>
                <a:cs typeface="NikoshBAN" panose="02000000000000000000" pitchFamily="2" charset="0"/>
              </a:rPr>
              <a:t> যখন গুমরে মরছিল তখন রাসুল (সঃ)  সাম্যের বাণী প্রচার করেন। </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666939" y="2362200"/>
            <a:ext cx="4477061"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প্রশ্নঃ-চরম দুরবস্তার হাত হতে কাদের পবিত্রাণের জন্য কাজ করেন?</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4800600" y="3581400"/>
            <a:ext cx="4343400" cy="30161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উত্তরঃ-   চরম </a:t>
            </a:r>
            <a:r>
              <a:rPr lang="bn-IN" sz="3200" dirty="0">
                <a:solidFill>
                  <a:schemeClr val="tx1"/>
                </a:solidFill>
                <a:latin typeface="NikoshBAN" panose="02000000000000000000" pitchFamily="2" charset="0"/>
                <a:cs typeface="NikoshBAN" panose="02000000000000000000" pitchFamily="2" charset="0"/>
              </a:rPr>
              <a:t>দুরবস্তার হাত হতে </a:t>
            </a:r>
            <a:r>
              <a:rPr lang="bn-IN" sz="3200" dirty="0" smtClean="0">
                <a:solidFill>
                  <a:schemeClr val="tx1"/>
                </a:solidFill>
                <a:latin typeface="NikoshBAN" panose="02000000000000000000" pitchFamily="2" charset="0"/>
                <a:cs typeface="NikoshBAN" panose="02000000000000000000" pitchFamily="2" charset="0"/>
              </a:rPr>
              <a:t>তিনি দাসদের পরিত্রাণের </a:t>
            </a:r>
            <a:r>
              <a:rPr lang="bn-IN" sz="3200" dirty="0">
                <a:solidFill>
                  <a:schemeClr val="tx1"/>
                </a:solidFill>
                <a:latin typeface="NikoshBAN" panose="02000000000000000000" pitchFamily="2" charset="0"/>
                <a:cs typeface="NikoshBAN" panose="02000000000000000000" pitchFamily="2" charset="0"/>
              </a:rPr>
              <a:t>জন্য কাজ </a:t>
            </a:r>
            <a:r>
              <a:rPr lang="bn-IN" sz="3200" dirty="0" smtClean="0">
                <a:solidFill>
                  <a:schemeClr val="tx1"/>
                </a:solidFill>
                <a:latin typeface="NikoshBAN" panose="02000000000000000000" pitchFamily="2" charset="0"/>
                <a:cs typeface="NikoshBAN" panose="02000000000000000000" pitchFamily="2" charset="0"/>
              </a:rPr>
              <a:t>করেন।তাই সালাতে আহবানের জন্য মুয়াযযিন নিযুক্ত করেছেন হাবশি গোলাম বেলালকে।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8760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3649"/>
            <a:ext cx="9144000" cy="64811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3352800" y="185723"/>
            <a:ext cx="2153840" cy="639004"/>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950" dirty="0" err="1">
                <a:latin typeface="NikoshBAN" panose="02000000000000000000" pitchFamily="2" charset="0"/>
                <a:cs typeface="NikoshBAN" panose="02000000000000000000" pitchFamily="2" charset="0"/>
              </a:rPr>
              <a:t>মূল্যায়ন</a:t>
            </a:r>
            <a:endParaRPr lang="en-US" sz="4950" dirty="0">
              <a:latin typeface="NikoshBAN" panose="02000000000000000000" pitchFamily="2" charset="0"/>
              <a:cs typeface="NikoshBAN" panose="02000000000000000000" pitchFamily="2" charset="0"/>
            </a:endParaRPr>
          </a:p>
        </p:txBody>
      </p:sp>
      <p:sp>
        <p:nvSpPr>
          <p:cNvPr id="5" name="TextBox 4"/>
          <p:cNvSpPr txBox="1"/>
          <p:nvPr/>
        </p:nvSpPr>
        <p:spPr>
          <a:xfrm>
            <a:off x="0" y="1384613"/>
            <a:ext cx="8611850" cy="584775"/>
          </a:xfrm>
          <a:prstGeom prst="rect">
            <a:avLst/>
          </a:prstGeom>
          <a:solidFill>
            <a:schemeClr val="accent4">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১ । কোন দৃষ্টিকোন থেকে আরবের লোকেরা ছিল- অসাধারণ ?</a:t>
            </a:r>
          </a:p>
        </p:txBody>
      </p:sp>
      <p:sp>
        <p:nvSpPr>
          <p:cNvPr id="6" name="Rectangle 5"/>
          <p:cNvSpPr/>
          <p:nvPr/>
        </p:nvSpPr>
        <p:spPr>
          <a:xfrm>
            <a:off x="1186959" y="1977675"/>
            <a:ext cx="2876837" cy="7804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ক.</a:t>
            </a:r>
            <a:r>
              <a:rPr lang="bn-IN" sz="3200" dirty="0" smtClean="0">
                <a:solidFill>
                  <a:schemeClr val="tx1"/>
                </a:solidFill>
                <a:latin typeface="NikoshBAN" panose="02000000000000000000" pitchFamily="2" charset="0"/>
                <a:cs typeface="NikoshBAN" panose="02000000000000000000" pitchFamily="2" charset="0"/>
              </a:rPr>
              <a:t>সহিংসতা</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179576" y="3029728"/>
            <a:ext cx="2876837" cy="7337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গ </a:t>
            </a:r>
            <a:r>
              <a:rPr lang="en-US" sz="3200" dirty="0" smtClean="0">
                <a:solidFill>
                  <a:schemeClr val="tx1"/>
                </a:solidFill>
                <a:latin typeface="NikoshBAN" panose="02000000000000000000" pitchFamily="2" charset="0"/>
                <a:cs typeface="NikoshBAN" panose="02000000000000000000" pitchFamily="2" charset="0"/>
              </a:rPr>
              <a:t>.</a:t>
            </a:r>
            <a:r>
              <a:rPr lang="bn-IN" sz="3200" dirty="0" smtClean="0">
                <a:solidFill>
                  <a:schemeClr val="tx1"/>
                </a:solidFill>
                <a:latin typeface="NikoshBAN" panose="02000000000000000000" pitchFamily="2" charset="0"/>
                <a:cs typeface="NikoshBAN" panose="02000000000000000000" pitchFamily="2" charset="0"/>
              </a:rPr>
              <a:t>স্মৃতিশক্তির</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5851743" y="3122250"/>
            <a:ext cx="2563552" cy="6412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ঘ</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ধর্যের</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851743" y="1963075"/>
            <a:ext cx="2563552" cy="7950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খ</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পেশিশক্তি   </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5870500" y="4731323"/>
            <a:ext cx="2565425" cy="7446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anose="02000000000000000000" pitchFamily="2" charset="0"/>
                <a:cs typeface="NikoshBAN" panose="02000000000000000000" pitchFamily="2" charset="0"/>
              </a:rPr>
              <a:t>খ</a:t>
            </a:r>
            <a:r>
              <a:rPr lang="en-US" sz="24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সত্য ও সংগ্রামের </a:t>
            </a:r>
            <a:r>
              <a:rPr lang="bn-IN" sz="2800" dirty="0" smtClean="0">
                <a:solidFill>
                  <a:schemeClr val="tx1"/>
                </a:solidFill>
                <a:latin typeface="NikoshBAN" panose="02000000000000000000" pitchFamily="2" charset="0"/>
                <a:cs typeface="NikoshBAN" panose="02000000000000000000" pitchFamily="2" charset="0"/>
              </a:rPr>
              <a:t>চেতনায়</a:t>
            </a: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205127" y="4731324"/>
            <a:ext cx="2876837" cy="7336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গভীর আত্নবিশ্বাসে</a:t>
            </a:r>
            <a:r>
              <a:rPr lang="bn-IN"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205127" y="5900439"/>
            <a:ext cx="2876837" cy="6843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r>
              <a:rPr lang="en-US" sz="2800" dirty="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নারীর মর্যদা </a:t>
            </a:r>
            <a:r>
              <a:rPr lang="bn-IN" sz="3200" dirty="0" smtClean="0">
                <a:solidFill>
                  <a:schemeClr val="tx1"/>
                </a:solidFill>
                <a:latin typeface="NikoshBAN" panose="02000000000000000000" pitchFamily="2" charset="0"/>
                <a:cs typeface="NikoshBAN" panose="02000000000000000000" pitchFamily="2" charset="0"/>
              </a:rPr>
              <a:t>রক্ষায়</a:t>
            </a:r>
            <a:endParaRPr lang="en-US" sz="32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5891604" y="5900438"/>
            <a:ext cx="2565425" cy="63997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ঘ</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সাম্যের </a:t>
            </a:r>
            <a:r>
              <a:rPr lang="bn-IN" sz="2800" dirty="0">
                <a:solidFill>
                  <a:schemeClr val="tx1"/>
                </a:solidFill>
                <a:latin typeface="NikoshBAN" panose="02000000000000000000" pitchFamily="2" charset="0"/>
                <a:cs typeface="NikoshBAN" panose="02000000000000000000" pitchFamily="2" charset="0"/>
              </a:rPr>
              <a:t>প্রচার ও প্রতিষ্ঠায়</a:t>
            </a:r>
            <a:endParaRPr lang="en-US" sz="28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0" y="3911049"/>
            <a:ext cx="8611850"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২। হজরত </a:t>
            </a:r>
            <a:r>
              <a:rPr lang="bn-IN" sz="3200" dirty="0">
                <a:latin typeface="NikoshBAN" panose="02000000000000000000" pitchFamily="2" charset="0"/>
                <a:cs typeface="NikoshBAN" panose="02000000000000000000" pitchFamily="2" charset="0"/>
              </a:rPr>
              <a:t>(সঃ)কোন ক্ষেত্রে বজ্রের মতো কঠোর ছিলেন?</a:t>
            </a:r>
          </a:p>
        </p:txBody>
      </p:sp>
      <p:sp>
        <p:nvSpPr>
          <p:cNvPr id="3" name="Oval 2"/>
          <p:cNvSpPr/>
          <p:nvPr/>
        </p:nvSpPr>
        <p:spPr>
          <a:xfrm>
            <a:off x="7391400" y="140201"/>
            <a:ext cx="1647981" cy="111912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a:solidFill>
                  <a:srgbClr val="002060"/>
                </a:solidFill>
                <a:latin typeface="NikoshBAN" panose="02000000000000000000" pitchFamily="2" charset="0"/>
                <a:cs typeface="NikoshBAN" panose="02000000000000000000" pitchFamily="2" charset="0"/>
              </a:rPr>
              <a:t>সঠিক উত্তরে ক্লিক কর</a:t>
            </a:r>
            <a:endParaRPr lang="en-US" sz="2000" dirty="0">
              <a:solidFill>
                <a:srgbClr val="002060"/>
              </a:solidFill>
              <a:latin typeface="NikoshBAN" panose="02000000000000000000" pitchFamily="2" charset="0"/>
              <a:cs typeface="NikoshBAN" panose="02000000000000000000" pitchFamily="2" charset="0"/>
            </a:endParaRPr>
          </a:p>
        </p:txBody>
      </p:sp>
      <p:sp>
        <p:nvSpPr>
          <p:cNvPr id="4" name="Cloud Callout 3"/>
          <p:cNvSpPr/>
          <p:nvPr/>
        </p:nvSpPr>
        <p:spPr>
          <a:xfrm>
            <a:off x="4232601" y="2842902"/>
            <a:ext cx="1855767" cy="1665477"/>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4195510" y="2815153"/>
            <a:ext cx="1922308" cy="168828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4163161" y="2803734"/>
            <a:ext cx="1919754" cy="1734169"/>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4177632" y="2797263"/>
            <a:ext cx="2022680" cy="176325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4236826" y="2718426"/>
            <a:ext cx="1834356" cy="1742187"/>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4203462" y="2800807"/>
            <a:ext cx="1971021" cy="174002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4274628" y="2777654"/>
            <a:ext cx="1766277" cy="1662314"/>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1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4035498" y="2566518"/>
            <a:ext cx="2175080" cy="2208597"/>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169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27644"/>
            <a:ext cx="9144000" cy="7239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50" dirty="0"/>
              <a:t> </a:t>
            </a:r>
            <a:endParaRPr lang="en-US" sz="1350" dirty="0"/>
          </a:p>
        </p:txBody>
      </p:sp>
      <p:sp>
        <p:nvSpPr>
          <p:cNvPr id="2" name="Rectangle 1"/>
          <p:cNvSpPr/>
          <p:nvPr/>
        </p:nvSpPr>
        <p:spPr>
          <a:xfrm>
            <a:off x="3238577" y="107944"/>
            <a:ext cx="2495862" cy="509727"/>
          </a:xfrm>
          <a:prstGeom prst="rect">
            <a:avLst/>
          </a:prstGeom>
          <a:solidFill>
            <a:schemeClr val="accent1">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50" dirty="0" err="1">
                <a:latin typeface="NikoshBAN" panose="02000000000000000000" pitchFamily="2" charset="0"/>
                <a:cs typeface="NikoshBAN" panose="02000000000000000000" pitchFamily="2" charset="0"/>
              </a:rPr>
              <a:t>মূল্যায়ন</a:t>
            </a:r>
            <a:endParaRPr lang="en-US" sz="4050" dirty="0">
              <a:latin typeface="NikoshBAN" panose="02000000000000000000" pitchFamily="2" charset="0"/>
              <a:cs typeface="NikoshBAN" panose="02000000000000000000" pitchFamily="2" charset="0"/>
            </a:endParaRPr>
          </a:p>
        </p:txBody>
      </p:sp>
      <p:sp>
        <p:nvSpPr>
          <p:cNvPr id="5" name="TextBox 4"/>
          <p:cNvSpPr txBox="1"/>
          <p:nvPr/>
        </p:nvSpPr>
        <p:spPr>
          <a:xfrm>
            <a:off x="115899" y="638268"/>
            <a:ext cx="8195872"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৩। হজরত </a:t>
            </a:r>
            <a:r>
              <a:rPr lang="bn-IN" sz="3200" dirty="0">
                <a:latin typeface="NikoshBAN" panose="02000000000000000000" pitchFamily="2" charset="0"/>
                <a:cs typeface="NikoshBAN" panose="02000000000000000000" pitchFamily="2" charset="0"/>
              </a:rPr>
              <a:t>মোহাম্মদ (সঃ) জ্ঞানকে কার সাথে তুলনা করেছেন?</a:t>
            </a:r>
          </a:p>
        </p:txBody>
      </p:sp>
      <p:sp>
        <p:nvSpPr>
          <p:cNvPr id="6" name="Rectangle 5"/>
          <p:cNvSpPr/>
          <p:nvPr/>
        </p:nvSpPr>
        <p:spPr>
          <a:xfrm>
            <a:off x="1334560" y="1327913"/>
            <a:ext cx="2772511" cy="6519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হারানো </a:t>
            </a:r>
            <a:r>
              <a:rPr lang="bn-IN" sz="3200" dirty="0">
                <a:solidFill>
                  <a:schemeClr val="tx1"/>
                </a:solidFill>
                <a:latin typeface="NikoshBAN" panose="02000000000000000000" pitchFamily="2" charset="0"/>
                <a:cs typeface="NikoshBAN" panose="02000000000000000000" pitchFamily="2" charset="0"/>
              </a:rPr>
              <a:t>ছাগলের</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334560" y="2282943"/>
            <a:ext cx="2772511" cy="64538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ঘ</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হারানো </a:t>
            </a:r>
            <a:r>
              <a:rPr lang="bn-IN" sz="3200" dirty="0">
                <a:solidFill>
                  <a:schemeClr val="tx1"/>
                </a:solidFill>
                <a:latin typeface="NikoshBAN" panose="02000000000000000000" pitchFamily="2" charset="0"/>
                <a:cs typeface="NikoshBAN" panose="02000000000000000000" pitchFamily="2" charset="0"/>
              </a:rPr>
              <a:t>উটের</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4922463" y="2359834"/>
            <a:ext cx="2773737" cy="62317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গ</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হারানো </a:t>
            </a:r>
            <a:r>
              <a:rPr lang="bn-IN" sz="3200" dirty="0">
                <a:solidFill>
                  <a:schemeClr val="tx1"/>
                </a:solidFill>
                <a:latin typeface="NikoshBAN" panose="02000000000000000000" pitchFamily="2" charset="0"/>
                <a:cs typeface="NikoshBAN" panose="02000000000000000000" pitchFamily="2" charset="0"/>
              </a:rPr>
              <a:t>সম্পদের </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4922463" y="1391717"/>
            <a:ext cx="2773737" cy="67786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খ</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হারানো ঘোড়ার</a:t>
            </a:r>
            <a:endParaRPr lang="en-US" sz="32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5068498" y="5626196"/>
            <a:ext cx="2475302" cy="5227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NikoshBAN" panose="02000000000000000000" pitchFamily="2" charset="0"/>
                <a:cs typeface="NikoshBAN" panose="02000000000000000000" pitchFamily="2" charset="0"/>
              </a:rPr>
              <a:t>খ </a:t>
            </a:r>
            <a:r>
              <a:rPr lang="en-US" sz="2800" dirty="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ii</a:t>
            </a:r>
          </a:p>
        </p:txBody>
      </p:sp>
      <p:sp>
        <p:nvSpPr>
          <p:cNvPr id="12" name="Rectangle 11"/>
          <p:cNvSpPr/>
          <p:nvPr/>
        </p:nvSpPr>
        <p:spPr>
          <a:xfrm>
            <a:off x="1334560" y="5626196"/>
            <a:ext cx="2667197" cy="4989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i</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325182" y="6312287"/>
            <a:ext cx="2676575" cy="5544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গ </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i</a:t>
            </a:r>
            <a:r>
              <a:rPr lang="bn-IN" sz="3200" dirty="0">
                <a:solidFill>
                  <a:schemeClr val="tx1"/>
                </a:solidFill>
                <a:latin typeface="NikoshBAN" panose="02000000000000000000" pitchFamily="2" charset="0"/>
                <a:cs typeface="NikoshBAN" panose="02000000000000000000" pitchFamily="2" charset="0"/>
              </a:rPr>
              <a:t>  ও </a:t>
            </a:r>
            <a:r>
              <a:rPr lang="en-US" sz="3200" dirty="0">
                <a:solidFill>
                  <a:schemeClr val="tx1"/>
                </a:solidFill>
                <a:latin typeface="NikoshBAN" panose="02000000000000000000" pitchFamily="2" charset="0"/>
                <a:cs typeface="NikoshBAN" panose="02000000000000000000" pitchFamily="2" charset="0"/>
              </a:rPr>
              <a:t>ii</a:t>
            </a:r>
          </a:p>
        </p:txBody>
      </p:sp>
      <p:sp>
        <p:nvSpPr>
          <p:cNvPr id="14" name="Rectangle 13"/>
          <p:cNvSpPr/>
          <p:nvPr/>
        </p:nvSpPr>
        <p:spPr>
          <a:xfrm>
            <a:off x="5068498" y="6326525"/>
            <a:ext cx="2475302" cy="54991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NikoshBAN" panose="02000000000000000000" pitchFamily="2" charset="0"/>
                <a:cs typeface="NikoshBAN" panose="02000000000000000000" pitchFamily="2" charset="0"/>
              </a:rPr>
              <a:t>ঘ </a:t>
            </a:r>
            <a:r>
              <a:rPr lang="en-US" sz="2800" dirty="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i</a:t>
            </a:r>
            <a:r>
              <a:rPr lang="bn-IN" sz="2800" dirty="0">
                <a:solidFill>
                  <a:schemeClr val="tx1"/>
                </a:solidFill>
                <a:latin typeface="NikoshBAN" panose="02000000000000000000" pitchFamily="2" charset="0"/>
                <a:cs typeface="NikoshBAN" panose="02000000000000000000" pitchFamily="2" charset="0"/>
              </a:rPr>
              <a:t> ,    </a:t>
            </a:r>
            <a:r>
              <a:rPr lang="en-US" sz="2800" dirty="0">
                <a:solidFill>
                  <a:schemeClr val="tx1"/>
                </a:solidFill>
                <a:latin typeface="NikoshBAN" panose="02000000000000000000" pitchFamily="2" charset="0"/>
                <a:cs typeface="NikoshBAN" panose="02000000000000000000" pitchFamily="2" charset="0"/>
              </a:rPr>
              <a:t>ii</a:t>
            </a:r>
            <a:r>
              <a:rPr lang="bn-IN" sz="2800" dirty="0">
                <a:solidFill>
                  <a:schemeClr val="tx1"/>
                </a:solidFill>
                <a:latin typeface="NikoshBAN" panose="02000000000000000000" pitchFamily="2" charset="0"/>
                <a:cs typeface="NikoshBAN" panose="02000000000000000000" pitchFamily="2" charset="0"/>
              </a:rPr>
              <a:t> ও </a:t>
            </a:r>
            <a:r>
              <a:rPr lang="en-US" sz="2800" dirty="0">
                <a:solidFill>
                  <a:schemeClr val="tx1"/>
                </a:solidFill>
                <a:latin typeface="NikoshBAN" panose="02000000000000000000" pitchFamily="2" charset="0"/>
                <a:cs typeface="NikoshBAN" panose="02000000000000000000" pitchFamily="2" charset="0"/>
              </a:rPr>
              <a:t>iii</a:t>
            </a:r>
          </a:p>
        </p:txBody>
      </p:sp>
      <p:sp>
        <p:nvSpPr>
          <p:cNvPr id="15" name="TextBox 14"/>
          <p:cNvSpPr txBox="1"/>
          <p:nvPr/>
        </p:nvSpPr>
        <p:spPr>
          <a:xfrm>
            <a:off x="121697" y="3058258"/>
            <a:ext cx="8195872" cy="707886"/>
          </a:xfrm>
          <a:prstGeom prst="rect">
            <a:avLst/>
          </a:prstGeom>
          <a:solidFill>
            <a:schemeClr val="accent4">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৪ </a:t>
            </a:r>
            <a:r>
              <a:rPr lang="bn-IN" sz="40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হজরত </a:t>
            </a:r>
            <a:r>
              <a:rPr lang="en-US"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মোহাম্মদ</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সঃ) কাকে কোনও দিনই প্রশ্রয় দেননি</a:t>
            </a:r>
            <a:r>
              <a:rPr lang="bn-IN" sz="4000" dirty="0">
                <a:latin typeface="NikoshBAN" panose="02000000000000000000" pitchFamily="2" charset="0"/>
                <a:cs typeface="NikoshBAN" panose="02000000000000000000" pitchFamily="2" charset="0"/>
              </a:rPr>
              <a:t>?</a:t>
            </a:r>
          </a:p>
        </p:txBody>
      </p:sp>
      <p:sp>
        <p:nvSpPr>
          <p:cNvPr id="3" name="Oval 2"/>
          <p:cNvSpPr/>
          <p:nvPr/>
        </p:nvSpPr>
        <p:spPr>
          <a:xfrm>
            <a:off x="7382784" y="-107061"/>
            <a:ext cx="1734176" cy="11180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7030A0"/>
                </a:solidFill>
                <a:latin typeface="NikoshBAN" panose="02000000000000000000" pitchFamily="2" charset="0"/>
                <a:cs typeface="NikoshBAN" panose="02000000000000000000" pitchFamily="2" charset="0"/>
              </a:rPr>
              <a:t>সঠিক উত্তরে ক্লিক কর</a:t>
            </a:r>
            <a:endParaRPr lang="en-US" sz="2400" dirty="0">
              <a:solidFill>
                <a:srgbClr val="7030A0"/>
              </a:solidFill>
              <a:latin typeface="NikoshBAN" panose="02000000000000000000" pitchFamily="2" charset="0"/>
              <a:cs typeface="NikoshBAN" panose="02000000000000000000" pitchFamily="2" charset="0"/>
            </a:endParaRPr>
          </a:p>
        </p:txBody>
      </p:sp>
      <p:sp>
        <p:nvSpPr>
          <p:cNvPr id="4" name="Cloud Callout 3"/>
          <p:cNvSpPr/>
          <p:nvPr/>
        </p:nvSpPr>
        <p:spPr>
          <a:xfrm>
            <a:off x="6968775" y="2218304"/>
            <a:ext cx="1600201" cy="1540400"/>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6973539" y="2154103"/>
            <a:ext cx="1600201" cy="1540400"/>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416542" y="3057826"/>
            <a:ext cx="1600201" cy="1540400"/>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6965984" y="2107207"/>
            <a:ext cx="1736866" cy="1576249"/>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437296" y="3060816"/>
            <a:ext cx="1600201" cy="1540400"/>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03846" y="3345239"/>
            <a:ext cx="1600201" cy="154040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1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6748251" y="1978824"/>
            <a:ext cx="2316584" cy="1994701"/>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136665" y="2928326"/>
            <a:ext cx="2328015" cy="2329473"/>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r>
              <a:rPr lang="bn-IN"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2037497" y="3707595"/>
            <a:ext cx="4912637" cy="1200329"/>
          </a:xfrm>
          <a:prstGeom prst="rect">
            <a:avLst/>
          </a:prstGeom>
          <a:solidFill>
            <a:schemeClr val="accent6">
              <a:lumMod val="20000"/>
              <a:lumOff val="80000"/>
            </a:schemeClr>
          </a:solidFill>
        </p:spPr>
        <p:txBody>
          <a:bodyPr wrap="square" rtlCol="0">
            <a:spAutoFit/>
          </a:bodyPr>
          <a:lstStyle/>
          <a:p>
            <a:pPr marL="300038" indent="-300038">
              <a:buFont typeface="+mj-lt"/>
              <a:buAutoNum type="romanUcPeriod"/>
            </a:pPr>
            <a:r>
              <a:rPr lang="bn-IN" sz="2400" dirty="0" smtClean="0">
                <a:latin typeface="NikoshBAN" panose="02000000000000000000" pitchFamily="2" charset="0"/>
                <a:cs typeface="NikoshBAN" panose="02000000000000000000" pitchFamily="2" charset="0"/>
              </a:rPr>
              <a:t>  অবাস্তবতাকে </a:t>
            </a:r>
          </a:p>
          <a:p>
            <a:pPr marL="300038" indent="-300038">
              <a:buFont typeface="+mj-lt"/>
              <a:buAutoNum type="romanUcPeriod"/>
            </a:pPr>
            <a:r>
              <a:rPr lang="bn-IN" sz="2400" dirty="0" smtClean="0">
                <a:latin typeface="NikoshBAN" panose="02000000000000000000" pitchFamily="2" charset="0"/>
                <a:cs typeface="NikoshBAN" panose="02000000000000000000" pitchFamily="2" charset="0"/>
              </a:rPr>
              <a:t>  কুসংস্কারকে </a:t>
            </a:r>
          </a:p>
          <a:p>
            <a:pPr marL="300038" indent="-300038">
              <a:buFont typeface="+mj-lt"/>
              <a:buAutoNum type="romanUcPeriod"/>
            </a:pPr>
            <a:r>
              <a:rPr lang="bn-IN" sz="2400" dirty="0" smtClean="0">
                <a:latin typeface="NikoshBAN" panose="02000000000000000000" pitchFamily="2" charset="0"/>
                <a:cs typeface="NikoshBAN" panose="02000000000000000000" pitchFamily="2" charset="0"/>
              </a:rPr>
              <a:t>  অপসংস্কৃতিকে </a:t>
            </a:r>
            <a:endParaRPr lang="bn-IN" sz="2400" dirty="0">
              <a:latin typeface="NikoshBAN" panose="02000000000000000000" pitchFamily="2" charset="0"/>
              <a:cs typeface="NikoshBAN" panose="02000000000000000000" pitchFamily="2" charset="0"/>
            </a:endParaRPr>
          </a:p>
        </p:txBody>
      </p:sp>
      <p:sp>
        <p:nvSpPr>
          <p:cNvPr id="16" name="TextBox 15"/>
          <p:cNvSpPr txBox="1"/>
          <p:nvPr/>
        </p:nvSpPr>
        <p:spPr>
          <a:xfrm>
            <a:off x="1998309" y="4991234"/>
            <a:ext cx="4916519" cy="523220"/>
          </a:xfrm>
          <a:prstGeom prst="rect">
            <a:avLst/>
          </a:prstGeom>
          <a:solidFill>
            <a:schemeClr val="accent6">
              <a:lumMod val="40000"/>
              <a:lumOff val="60000"/>
            </a:schemeClr>
          </a:solidFill>
        </p:spPr>
        <p:txBody>
          <a:bodyPr wrap="square" rtlCol="0">
            <a:spAutoFit/>
          </a:bodyPr>
          <a:lstStyle/>
          <a:p>
            <a:r>
              <a:rPr lang="bn-IN" sz="2800" dirty="0">
                <a:latin typeface="NikoshBAN" panose="02000000000000000000" pitchFamily="2" charset="0"/>
                <a:cs typeface="NikoshBAN" panose="02000000000000000000" pitchFamily="2" charset="0"/>
              </a:rPr>
              <a:t>নিচের কোনটি সঠিক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1655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 calcmode="lin" valueType="num">
                                      <p:cBhvr>
                                        <p:cTn id="49" dur="2000" fill="hold"/>
                                        <p:tgtEl>
                                          <p:spTgt spid="18"/>
                                        </p:tgtEl>
                                        <p:attrNameLst>
                                          <p:attrName>style.rotation</p:attrName>
                                        </p:attrNameLst>
                                      </p:cBhvr>
                                      <p:tavLst>
                                        <p:tav tm="0">
                                          <p:val>
                                            <p:fltVal val="90"/>
                                          </p:val>
                                        </p:tav>
                                        <p:tav tm="100000">
                                          <p:val>
                                            <p:fltVal val="0"/>
                                          </p:val>
                                        </p:tav>
                                      </p:tavLst>
                                    </p:anim>
                                    <p:animEffect transition="in" filter="fade">
                                      <p:cBhvr>
                                        <p:cTn id="50"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2000" fill="hold"/>
                                        <p:tgtEl>
                                          <p:spTgt spid="21"/>
                                        </p:tgtEl>
                                        <p:attrNameLst>
                                          <p:attrName>ppt_w</p:attrName>
                                        </p:attrNameLst>
                                      </p:cBhvr>
                                      <p:tavLst>
                                        <p:tav tm="0">
                                          <p:val>
                                            <p:fltVal val="0"/>
                                          </p:val>
                                        </p:tav>
                                        <p:tav tm="100000">
                                          <p:val>
                                            <p:strVal val="#ppt_w"/>
                                          </p:val>
                                        </p:tav>
                                      </p:tavLst>
                                    </p:anim>
                                    <p:anim calcmode="lin" valueType="num">
                                      <p:cBhvr>
                                        <p:cTn id="57" dur="2000" fill="hold"/>
                                        <p:tgtEl>
                                          <p:spTgt spid="21"/>
                                        </p:tgtEl>
                                        <p:attrNameLst>
                                          <p:attrName>ppt_h</p:attrName>
                                        </p:attrNameLst>
                                      </p:cBhvr>
                                      <p:tavLst>
                                        <p:tav tm="0">
                                          <p:val>
                                            <p:fltVal val="0"/>
                                          </p:val>
                                        </p:tav>
                                        <p:tav tm="100000">
                                          <p:val>
                                            <p:strVal val="#ppt_h"/>
                                          </p:val>
                                        </p:tav>
                                      </p:tavLst>
                                    </p:anim>
                                    <p:anim calcmode="lin" valueType="num">
                                      <p:cBhvr>
                                        <p:cTn id="58" dur="2000" fill="hold"/>
                                        <p:tgtEl>
                                          <p:spTgt spid="21"/>
                                        </p:tgtEl>
                                        <p:attrNameLst>
                                          <p:attrName>style.rotation</p:attrName>
                                        </p:attrNameLst>
                                      </p:cBhvr>
                                      <p:tavLst>
                                        <p:tav tm="0">
                                          <p:val>
                                            <p:fltVal val="90"/>
                                          </p:val>
                                        </p:tav>
                                        <p:tav tm="100000">
                                          <p:val>
                                            <p:fltVal val="0"/>
                                          </p:val>
                                        </p:tav>
                                      </p:tavLst>
                                    </p:anim>
                                    <p:animEffect transition="in" filter="fade">
                                      <p:cBhvr>
                                        <p:cTn id="59"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2000" fill="hold"/>
                                        <p:tgtEl>
                                          <p:spTgt spid="23"/>
                                        </p:tgtEl>
                                        <p:attrNameLst>
                                          <p:attrName>ppt_w</p:attrName>
                                        </p:attrNameLst>
                                      </p:cBhvr>
                                      <p:tavLst>
                                        <p:tav tm="0">
                                          <p:val>
                                            <p:fltVal val="0"/>
                                          </p:val>
                                        </p:tav>
                                        <p:tav tm="100000">
                                          <p:val>
                                            <p:strVal val="#ppt_w"/>
                                          </p:val>
                                        </p:tav>
                                      </p:tavLst>
                                    </p:anim>
                                    <p:anim calcmode="lin" valueType="num">
                                      <p:cBhvr>
                                        <p:cTn id="66" dur="2000" fill="hold"/>
                                        <p:tgtEl>
                                          <p:spTgt spid="23"/>
                                        </p:tgtEl>
                                        <p:attrNameLst>
                                          <p:attrName>ppt_h</p:attrName>
                                        </p:attrNameLst>
                                      </p:cBhvr>
                                      <p:tavLst>
                                        <p:tav tm="0">
                                          <p:val>
                                            <p:fltVal val="0"/>
                                          </p:val>
                                        </p:tav>
                                        <p:tav tm="100000">
                                          <p:val>
                                            <p:strVal val="#ppt_h"/>
                                          </p:val>
                                        </p:tav>
                                      </p:tavLst>
                                    </p:anim>
                                    <p:anim calcmode="lin" valueType="num">
                                      <p:cBhvr>
                                        <p:cTn id="67" dur="2000" fill="hold"/>
                                        <p:tgtEl>
                                          <p:spTgt spid="23"/>
                                        </p:tgtEl>
                                        <p:attrNameLst>
                                          <p:attrName>style.rotation</p:attrName>
                                        </p:attrNameLst>
                                      </p:cBhvr>
                                      <p:tavLst>
                                        <p:tav tm="0">
                                          <p:val>
                                            <p:fltVal val="90"/>
                                          </p:val>
                                        </p:tav>
                                        <p:tav tm="100000">
                                          <p:val>
                                            <p:fltVal val="0"/>
                                          </p:val>
                                        </p:tav>
                                      </p:tavLst>
                                    </p:anim>
                                    <p:animEffect transition="in" filter="fade">
                                      <p:cBhvr>
                                        <p:cTn id="68"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491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12492"/>
            <a:ext cx="9134007" cy="6629400"/>
            <a:chOff x="247650" y="383220"/>
            <a:chExt cx="8801100" cy="5780236"/>
          </a:xfrm>
        </p:grpSpPr>
        <p:sp>
          <p:nvSpPr>
            <p:cNvPr id="5" name="Up Arrow 4"/>
            <p:cNvSpPr/>
            <p:nvPr/>
          </p:nvSpPr>
          <p:spPr>
            <a:xfrm>
              <a:off x="247650" y="383220"/>
              <a:ext cx="8801100" cy="1784023"/>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385341" y="2178135"/>
              <a:ext cx="6705600" cy="33307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সমাজে শান্তি শৃংখলা উন্নয়নে রাসুল(স) এর আদর্শ প্রতিষ্ঠার কোন বিকল্প নেই- “</a:t>
              </a:r>
              <a:r>
                <a:rPr lang="bn-IN" sz="3600" dirty="0" smtClean="0">
                  <a:solidFill>
                    <a:schemeClr val="tx1"/>
                  </a:solidFill>
                  <a:latin typeface="NikoshBAN" panose="02000000000000000000" pitchFamily="2" charset="0"/>
                  <a:cs typeface="NikoshBAN" panose="02000000000000000000" pitchFamily="2" charset="0"/>
                </a:rPr>
                <a:t>মরু-ভা</a:t>
              </a:r>
              <a:r>
                <a:rPr lang="bn-IN" sz="3600" dirty="0" smtClean="0">
                  <a:solidFill>
                    <a:schemeClr val="tx1"/>
                  </a:solidFill>
                  <a:latin typeface="NikoshBAN" panose="02000000000000000000" pitchFamily="2" charset="0"/>
                  <a:cs typeface="NikoshBAN" panose="02000000000000000000" pitchFamily="2" charset="0"/>
                </a:rPr>
                <a:t>স্ক</a:t>
              </a:r>
              <a:r>
                <a:rPr lang="bn-IN" sz="3600" dirty="0" smtClean="0">
                  <a:solidFill>
                    <a:schemeClr val="tx1"/>
                  </a:solidFill>
                  <a:latin typeface="NikoshBAN" panose="02000000000000000000" pitchFamily="2" charset="0"/>
                  <a:cs typeface="NikoshBAN" panose="02000000000000000000" pitchFamily="2" charset="0"/>
                </a:rPr>
                <a:t>র</a:t>
              </a:r>
              <a:r>
                <a:rPr lang="bn-IN" sz="3600" dirty="0" smtClean="0">
                  <a:solidFill>
                    <a:schemeClr val="tx1"/>
                  </a:solidFill>
                  <a:latin typeface="NikoshBAN" panose="02000000000000000000" pitchFamily="2" charset="0"/>
                  <a:cs typeface="NikoshBAN" panose="02000000000000000000" pitchFamily="2" charset="0"/>
                </a:rPr>
                <a:t>” প্রবন্ধের আলোকে ১০টি বাক্য লিখবে।</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235440" y="5508885"/>
              <a:ext cx="6855501"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31318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45541"/>
            <a:ext cx="9220200"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নিচে</a:t>
            </a:r>
            <a:r>
              <a:rPr lang="en-US" sz="4400" dirty="0" smtClean="0">
                <a:latin typeface="NikoshBAN" panose="02000000000000000000" pitchFamily="2" charset="0"/>
                <a:cs typeface="NikoshBAN" panose="02000000000000000000" pitchFamily="2" charset="0"/>
              </a:rPr>
              <a:t>র </a:t>
            </a:r>
            <a:r>
              <a:rPr lang="en-US" sz="4400" dirty="0" err="1" smtClean="0">
                <a:latin typeface="NikoshBAN" panose="02000000000000000000" pitchFamily="2" charset="0"/>
                <a:cs typeface="NikoshBAN" panose="02000000000000000000" pitchFamily="2" charset="0"/>
              </a:rPr>
              <a:t>ভিডিওটি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ভালো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লক্ষ্য</a:t>
            </a:r>
            <a:r>
              <a:rPr lang="en-US" sz="4400" dirty="0" smtClean="0">
                <a:latin typeface="NikoshBAN" panose="02000000000000000000" pitchFamily="2" charset="0"/>
                <a:cs typeface="NikoshBAN" panose="02000000000000000000" pitchFamily="2" charset="0"/>
              </a:rPr>
              <a:t> ক</a:t>
            </a:r>
            <a:r>
              <a:rPr lang="bn-IN" sz="4400" dirty="0" smtClean="0">
                <a:latin typeface="NikoshBAN" panose="02000000000000000000" pitchFamily="2" charset="0"/>
                <a:cs typeface="NikoshBAN" panose="02000000000000000000" pitchFamily="2" charset="0"/>
              </a:rPr>
              <a:t>রে বলো, কার সম্পর্কে  বলা হয়েছে?</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66207" y="5105400"/>
            <a:ext cx="9220200"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হ্যাঁ তোমরা ঠিকই বলেছ – আমাদের প্রিয় নবী হজরত মোহাম্মদ (সাঃ)  সম্পর্কে  বলা হয়েছে।</a:t>
            </a:r>
            <a:endParaRPr lang="en-US" sz="4400" dirty="0">
              <a:latin typeface="NikoshBAN" panose="02000000000000000000" pitchFamily="2" charset="0"/>
              <a:cs typeface="NikoshBAN" panose="02000000000000000000" pitchFamily="2" charset="0"/>
            </a:endParaRPr>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060923658"/>
              </p:ext>
            </p:extLst>
          </p:nvPr>
        </p:nvGraphicFramePr>
        <p:xfrm>
          <a:off x="5562600" y="2855119"/>
          <a:ext cx="2667000" cy="2250281"/>
        </p:xfrm>
        <a:graphic>
          <a:graphicData uri="http://schemas.openxmlformats.org/presentationml/2006/ole">
            <mc:AlternateContent xmlns:mc="http://schemas.openxmlformats.org/markup-compatibility/2006">
              <mc:Choice xmlns:v="urn:schemas-microsoft-com:vml" Requires="v">
                <p:oleObj spid="_x0000_s11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562600" y="2855119"/>
                        <a:ext cx="2667000" cy="2250281"/>
                      </a:xfrm>
                      <a:prstGeom prst="rect">
                        <a:avLst/>
                      </a:prstGeom>
                    </p:spPr>
                  </p:pic>
                </p:oleObj>
              </mc:Fallback>
            </mc:AlternateContent>
          </a:graphicData>
        </a:graphic>
      </p:graphicFrame>
    </p:spTree>
    <p:extLst>
      <p:ext uri="{BB962C8B-B14F-4D97-AF65-F5344CB8AC3E}">
        <p14:creationId xmlns:p14="http://schemas.microsoft.com/office/powerpoint/2010/main" val="3593954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832"/>
            <a:ext cx="9220200" cy="6838167"/>
          </a:xfrm>
          <a:prstGeom prst="rect">
            <a:avLst/>
          </a:prstGeom>
        </p:spPr>
      </p:pic>
      <p:sp>
        <p:nvSpPr>
          <p:cNvPr id="4" name="Oval 3"/>
          <p:cNvSpPr/>
          <p:nvPr/>
        </p:nvSpPr>
        <p:spPr>
          <a:xfrm>
            <a:off x="838200" y="-457200"/>
            <a:ext cx="6781800" cy="5105400"/>
          </a:xfrm>
          <a:prstGeom prst="ellipse">
            <a:avLst/>
          </a:prstGeom>
          <a:solidFill>
            <a:schemeClr val="accent4"/>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a:t>
            </a:r>
            <a:endParaRPr lang="en-US"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6200" y="4679430"/>
            <a:ext cx="9144000" cy="1862048"/>
          </a:xfrm>
          <a:prstGeom prst="rect">
            <a:avLst/>
          </a:prstGeom>
          <a:noFill/>
        </p:spPr>
        <p:txBody>
          <a:bodyPr wrap="square" rtlCol="0">
            <a:spAutoFit/>
          </a:bodyPr>
          <a:lstStyle/>
          <a:p>
            <a:r>
              <a:rPr lang="bn-IN" sz="11500" dirty="0" smtClean="0">
                <a:latin typeface="NikoshBAN" panose="02000000000000000000" pitchFamily="2" charset="0"/>
                <a:cs typeface="NikoshBAN" panose="02000000000000000000" pitchFamily="2" charset="0"/>
              </a:rPr>
              <a:t>সবাই ভালো থেকো।</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4961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par>
                          <p:cTn id="10" fill="hold">
                            <p:stCondLst>
                              <p:cond delay="30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027" y="-1"/>
            <a:ext cx="8040973"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ছবিটিতে তোমরা কি দেখতে পাচ্ছ ? </a:t>
            </a:r>
            <a:endParaRPr lang="en-US" sz="4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7" y="609599"/>
            <a:ext cx="9148034" cy="6172201"/>
          </a:xfrm>
          <a:prstGeom prst="rect">
            <a:avLst/>
          </a:prstGeom>
        </p:spPr>
      </p:pic>
      <p:sp>
        <p:nvSpPr>
          <p:cNvPr id="4" name="TextBox 3"/>
          <p:cNvSpPr txBox="1"/>
          <p:nvPr/>
        </p:nvSpPr>
        <p:spPr>
          <a:xfrm>
            <a:off x="141445" y="1888869"/>
            <a:ext cx="9193968" cy="2862322"/>
          </a:xfrm>
          <a:prstGeom prst="rect">
            <a:avLst/>
          </a:prstGeom>
          <a:noFill/>
        </p:spPr>
        <p:txBody>
          <a:bodyPr wrap="square" rtlCol="0">
            <a:spAutoFit/>
          </a:bodyPr>
          <a:lstStyle/>
          <a:p>
            <a:r>
              <a:rPr lang="bn-IN" sz="6000" dirty="0" smtClean="0">
                <a:solidFill>
                  <a:srgbClr val="FFFF00"/>
                </a:solidFill>
                <a:latin typeface="NikoshBAN" panose="02000000000000000000" pitchFamily="2" charset="0"/>
                <a:cs typeface="NikoshBAN" panose="02000000000000000000" pitchFamily="2" charset="0"/>
              </a:rPr>
              <a:t>এই আরব মরুভূমিতেই প্রিয় নবী মোহম্মদ (সঃ) জন্ম গ্রহণ করেন।</a:t>
            </a:r>
            <a:r>
              <a:rPr lang="en-US" sz="6000" dirty="0" err="1" smtClean="0">
                <a:solidFill>
                  <a:srgbClr val="FFFF00"/>
                </a:solidFill>
                <a:latin typeface="NikoshBAN" panose="02000000000000000000" pitchFamily="2" charset="0"/>
                <a:cs typeface="NikoshBAN" panose="02000000000000000000" pitchFamily="2" charset="0"/>
              </a:rPr>
              <a:t>তায়</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রাসুলকে</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বলা</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হয়</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মরুর</a:t>
            </a:r>
            <a:r>
              <a:rPr lang="en-US" sz="6000" dirty="0" smtClean="0">
                <a:solidFill>
                  <a:srgbClr val="FFFF00"/>
                </a:solidFill>
                <a:latin typeface="NikoshBAN" panose="02000000000000000000" pitchFamily="2" charset="0"/>
                <a:cs typeface="NikoshBAN" panose="02000000000000000000" pitchFamily="2" charset="0"/>
              </a:rPr>
              <a:t> </a:t>
            </a:r>
            <a:r>
              <a:rPr lang="bn-IN" sz="6000" dirty="0" smtClean="0">
                <a:solidFill>
                  <a:srgbClr val="FFFF00"/>
                </a:solidFill>
                <a:latin typeface="NikoshBAN" panose="02000000000000000000" pitchFamily="2" charset="0"/>
                <a:cs typeface="NikoshBAN" panose="02000000000000000000" pitchFamily="2" charset="0"/>
              </a:rPr>
              <a:t>সূ</a:t>
            </a:r>
            <a:r>
              <a:rPr lang="en-US" sz="6000" dirty="0" err="1" smtClean="0">
                <a:solidFill>
                  <a:srgbClr val="FFFF00"/>
                </a:solidFill>
                <a:latin typeface="NikoshBAN" panose="02000000000000000000" pitchFamily="2" charset="0"/>
                <a:cs typeface="NikoshBAN" panose="02000000000000000000" pitchFamily="2" charset="0"/>
              </a:rPr>
              <a:t>র্য</a:t>
            </a:r>
            <a:r>
              <a:rPr lang="en-US" sz="6000" dirty="0" smtClean="0">
                <a:solidFill>
                  <a:srgbClr val="FFFF00"/>
                </a:solidFill>
                <a:latin typeface="NikoshBAN" panose="02000000000000000000" pitchFamily="2" charset="0"/>
                <a:cs typeface="NikoshBAN" panose="02000000000000000000" pitchFamily="2" charset="0"/>
              </a:rPr>
              <a:t>। </a:t>
            </a:r>
            <a:endParaRPr lang="en-US" sz="6000" dirty="0">
              <a:solidFill>
                <a:srgbClr val="FFFF00"/>
              </a:solidFill>
              <a:latin typeface="NikoshBAN" panose="02000000000000000000" pitchFamily="2" charset="0"/>
              <a:cs typeface="NikoshBAN" panose="02000000000000000000" pitchFamily="2" charset="0"/>
            </a:endParaRPr>
          </a:p>
        </p:txBody>
      </p:sp>
      <p:sp>
        <p:nvSpPr>
          <p:cNvPr id="5" name="TextBox 4"/>
          <p:cNvSpPr txBox="1"/>
          <p:nvPr/>
        </p:nvSpPr>
        <p:spPr>
          <a:xfrm>
            <a:off x="180169" y="4936764"/>
            <a:ext cx="9067800" cy="1107996"/>
          </a:xfrm>
          <a:prstGeom prst="rect">
            <a:avLst/>
          </a:prstGeom>
          <a:noFill/>
        </p:spPr>
        <p:txBody>
          <a:bodyPr wrap="square" rtlCol="0">
            <a:spAutoFit/>
          </a:bodyPr>
          <a:lstStyle/>
          <a:p>
            <a:r>
              <a:rPr lang="bn-IN" sz="6600" dirty="0" smtClean="0">
                <a:solidFill>
                  <a:srgbClr val="FFFF00"/>
                </a:solidFill>
                <a:latin typeface="NikoshBAN" panose="02000000000000000000" pitchFamily="2" charset="0"/>
                <a:cs typeface="NikoshBAN" panose="02000000000000000000" pitchFamily="2" charset="0"/>
              </a:rPr>
              <a:t>তাহলে আমাদের আজকের পাঠ</a:t>
            </a:r>
            <a:r>
              <a:rPr lang="en-US" sz="6600" dirty="0" smtClean="0">
                <a:solidFill>
                  <a:srgbClr val="FFFF00"/>
                </a:solidFill>
                <a:latin typeface="NikoshBAN" panose="02000000000000000000" pitchFamily="2" charset="0"/>
                <a:cs typeface="NikoshBAN" panose="02000000000000000000" pitchFamily="2" charset="0"/>
              </a:rPr>
              <a:t>…</a:t>
            </a:r>
            <a:r>
              <a:rPr lang="bn-IN" sz="6600" dirty="0" smtClean="0">
                <a:solidFill>
                  <a:srgbClr val="FFFF00"/>
                </a:solidFill>
                <a:latin typeface="NikoshBAN" panose="02000000000000000000" pitchFamily="2" charset="0"/>
                <a:cs typeface="NikoshBAN" panose="02000000000000000000" pitchFamily="2" charset="0"/>
              </a:rPr>
              <a:t> </a:t>
            </a:r>
            <a:endParaRPr lang="en-US" sz="6600" dirty="0">
              <a:solidFill>
                <a:srgbClr val="FFFF00"/>
              </a:solidFill>
              <a:latin typeface="NikoshBAN" panose="02000000000000000000" pitchFamily="2" charset="0"/>
              <a:cs typeface="NikoshBAN" panose="02000000000000000000" pitchFamily="2" charset="0"/>
            </a:endParaRPr>
          </a:p>
        </p:txBody>
      </p:sp>
      <p:sp>
        <p:nvSpPr>
          <p:cNvPr id="6" name="TextBox 5"/>
          <p:cNvSpPr txBox="1"/>
          <p:nvPr/>
        </p:nvSpPr>
        <p:spPr>
          <a:xfrm>
            <a:off x="192661" y="990600"/>
            <a:ext cx="9067800" cy="830997"/>
          </a:xfrm>
          <a:prstGeom prst="rect">
            <a:avLst/>
          </a:prstGeom>
          <a:noFill/>
        </p:spPr>
        <p:txBody>
          <a:bodyPr wrap="square" rtlCol="0">
            <a:spAutoFit/>
          </a:bodyPr>
          <a:lstStyle/>
          <a:p>
            <a:r>
              <a:rPr lang="bn-IN"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নিচের ছবিটিতে আমরা  লক্ষ্য করছি আরব ভূমি। </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457200" y="-92335"/>
            <a:ext cx="8686800"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তোমাদের উত্তরগুলো মিলিয়ে নিই</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045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Effect transition="in" filter="fade">
                                      <p:cBhvr>
                                        <p:cTn id="14" dur="2000"/>
                                        <p:tgtEl>
                                          <p:spTgt spid="10"/>
                                        </p:tgtEl>
                                      </p:cBhvr>
                                    </p:animEffect>
                                  </p:childTnLst>
                                </p:cTn>
                              </p:par>
                            </p:childTnLst>
                          </p:cTn>
                        </p:par>
                        <p:par>
                          <p:cTn id="15" fill="hold">
                            <p:stCondLst>
                              <p:cond delay="2000"/>
                            </p:stCondLst>
                            <p:childTnLst>
                              <p:par>
                                <p:cTn id="16" presetID="26"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bg1"/>
          </a:solidFill>
          <a:ln>
            <a:solidFill>
              <a:schemeClr val="tx1"/>
            </a:solidFill>
            <a:prstDash val="sysDot"/>
          </a:ln>
        </p:spPr>
        <p:txBody>
          <a:bodyPr wrap="square" rtlCol="0">
            <a:spAutoFit/>
          </a:bodyPr>
          <a:lstStyle/>
          <a:p>
            <a:pPr algn="ctr"/>
            <a:r>
              <a:rPr lang="en-US" sz="6000" dirty="0" err="1" smtClean="0">
                <a:solidFill>
                  <a:srgbClr val="002060"/>
                </a:solidFill>
                <a:latin typeface="NikoshLightBAN" pitchFamily="2" charset="0"/>
                <a:cs typeface="NikoshLightBAN" pitchFamily="2" charset="0"/>
              </a:rPr>
              <a:t>পাঠ</a:t>
            </a:r>
            <a:r>
              <a:rPr lang="en-US" sz="6000" dirty="0" smtClean="0">
                <a:solidFill>
                  <a:srgbClr val="002060"/>
                </a:solidFill>
                <a:latin typeface="NikoshLightBAN" pitchFamily="2" charset="0"/>
                <a:cs typeface="NikoshLightBAN" pitchFamily="2" charset="0"/>
              </a:rPr>
              <a:t> </a:t>
            </a:r>
            <a:r>
              <a:rPr lang="en-US" sz="6000" dirty="0" err="1" smtClean="0">
                <a:solidFill>
                  <a:srgbClr val="002060"/>
                </a:solidFill>
                <a:latin typeface="NikoshLightBAN" pitchFamily="2" charset="0"/>
                <a:cs typeface="NikoshLightBAN" pitchFamily="2" charset="0"/>
              </a:rPr>
              <a:t>শিরোনাম</a:t>
            </a:r>
            <a:endParaRPr lang="en-US" sz="6000" dirty="0">
              <a:solidFill>
                <a:srgbClr val="002060"/>
              </a:solidFill>
              <a:latin typeface="NikoshLightBAN" pitchFamily="2" charset="0"/>
              <a:cs typeface="NikoshLight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608"/>
            <a:ext cx="9144000" cy="6042392"/>
          </a:xfrm>
          <a:prstGeom prst="rect">
            <a:avLst/>
          </a:prstGeom>
        </p:spPr>
      </p:pic>
      <p:sp>
        <p:nvSpPr>
          <p:cNvPr id="7" name="TextBox 6"/>
          <p:cNvSpPr txBox="1"/>
          <p:nvPr/>
        </p:nvSpPr>
        <p:spPr>
          <a:xfrm>
            <a:off x="271296" y="1831271"/>
            <a:ext cx="8601407" cy="470898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bn-IN" sz="8000" b="1" dirty="0" smtClean="0">
                <a:ln/>
                <a:solidFill>
                  <a:schemeClr val="accent4"/>
                </a:solidFill>
                <a:latin typeface="NikoshBAN" panose="02000000000000000000" pitchFamily="2" charset="0"/>
                <a:cs typeface="NikoshBAN" panose="02000000000000000000" pitchFamily="2" charset="0"/>
              </a:rPr>
              <a:t>   </a:t>
            </a:r>
            <a:r>
              <a:rPr lang="bn-IN" sz="16600" b="1" dirty="0" smtClean="0">
                <a:ln/>
                <a:solidFill>
                  <a:schemeClr val="accent4"/>
                </a:solidFill>
                <a:latin typeface="NikoshBAN" panose="02000000000000000000" pitchFamily="2" charset="0"/>
                <a:cs typeface="NikoshBAN" panose="02000000000000000000" pitchFamily="2" charset="0"/>
              </a:rPr>
              <a:t>মরু-ভাস্কর  </a:t>
            </a:r>
          </a:p>
          <a:p>
            <a:endParaRPr lang="bn-IN" b="1" dirty="0" smtClean="0">
              <a:ln/>
              <a:solidFill>
                <a:schemeClr val="accent4"/>
              </a:solidFill>
            </a:endParaRPr>
          </a:p>
          <a:p>
            <a:r>
              <a:rPr lang="bn-IN" b="1" dirty="0" smtClean="0">
                <a:ln/>
                <a:solidFill>
                  <a:schemeClr val="accent4"/>
                </a:solidFill>
              </a:rPr>
              <a:t>                       </a:t>
            </a:r>
            <a:r>
              <a:rPr lang="bn-IN" sz="8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হবীবুল্লাহ বাহার</a:t>
            </a:r>
          </a:p>
          <a:p>
            <a:endParaRPr lang="bn-IN" b="1" dirty="0" smtClean="0">
              <a:ln/>
              <a:solidFill>
                <a:schemeClr val="accent4"/>
              </a:solidFill>
            </a:endParaRPr>
          </a:p>
          <a:p>
            <a:endParaRPr lang="en-US" b="1" dirty="0">
              <a:ln/>
              <a:solidFill>
                <a:schemeClr val="accent4"/>
              </a:solidFill>
            </a:endParaRPr>
          </a:p>
        </p:txBody>
      </p:sp>
    </p:spTree>
    <p:extLst>
      <p:ext uri="{BB962C8B-B14F-4D97-AF65-F5344CB8AC3E}">
        <p14:creationId xmlns:p14="http://schemas.microsoft.com/office/powerpoint/2010/main" val="27652642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118998" y="1600200"/>
            <a:ext cx="9058404" cy="5943600"/>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bn-BD" sz="7200" dirty="0" smtClean="0">
                <a:solidFill>
                  <a:srgbClr val="002060"/>
                </a:solidFill>
                <a:latin typeface="NikoshBAN" panose="02000000000000000000" pitchFamily="2" charset="0"/>
                <a:cs typeface="NikoshBAN" panose="02000000000000000000" pitchFamily="2" charset="0"/>
              </a:rPr>
              <a:t>এ পাঠ শেষে শিক্ষার্থীরা...</a:t>
            </a:r>
            <a:endParaRPr lang="en-US" sz="7200" dirty="0" smtClean="0">
              <a:solidFill>
                <a:srgbClr val="002060"/>
              </a:solidFill>
              <a:latin typeface="NikoshBAN" panose="02000000000000000000" pitchFamily="2" charset="0"/>
              <a:cs typeface="NikoshBAN" panose="02000000000000000000" pitchFamily="2" charset="0"/>
            </a:endParaRPr>
          </a:p>
          <a:p>
            <a:pPr marL="0" indent="0" algn="l">
              <a:buNone/>
            </a:pPr>
            <a:r>
              <a:rPr lang="bn-IN" sz="4400" dirty="0">
                <a:solidFill>
                  <a:srgbClr val="002060"/>
                </a:solidFill>
                <a:latin typeface="NikoshBAN" panose="02000000000000000000" pitchFamily="2" charset="0"/>
                <a:cs typeface="NikoshBAN" panose="02000000000000000000" pitchFamily="2" charset="0"/>
              </a:rPr>
              <a:t> </a:t>
            </a:r>
            <a:r>
              <a:rPr lang="bn-IN" sz="4400" dirty="0" smtClean="0">
                <a:solidFill>
                  <a:srgbClr val="002060"/>
                </a:solidFill>
                <a:latin typeface="NikoshBAN" panose="02000000000000000000" pitchFamily="2" charset="0"/>
                <a:cs typeface="NikoshBAN" panose="02000000000000000000" pitchFamily="2" charset="0"/>
              </a:rPr>
              <a:t>  </a:t>
            </a:r>
          </a:p>
          <a:p>
            <a:pPr algn="l">
              <a:buFont typeface="Wingdings" panose="05000000000000000000" pitchFamily="2" charset="2"/>
              <a:buChar char="Ø"/>
            </a:pPr>
            <a:r>
              <a:rPr lang="bn-IN" sz="4400" dirty="0" smtClean="0">
                <a:solidFill>
                  <a:srgbClr val="002060"/>
                </a:solidFill>
                <a:latin typeface="NikoshBAN" panose="02000000000000000000" pitchFamily="2" charset="0"/>
                <a:cs typeface="NikoshBAN" panose="02000000000000000000" pitchFamily="2" charset="0"/>
              </a:rPr>
              <a:t>   লেখক পরিচয় বলতে পারবে।</a:t>
            </a:r>
          </a:p>
          <a:p>
            <a:pPr algn="l">
              <a:buFont typeface="Wingdings" panose="05000000000000000000" pitchFamily="2" charset="2"/>
              <a:buChar char="Ø"/>
            </a:pPr>
            <a:r>
              <a:rPr lang="bn-IN" sz="4400" dirty="0">
                <a:solidFill>
                  <a:srgbClr val="002060"/>
                </a:solidFill>
                <a:latin typeface="NikoshBAN" panose="02000000000000000000" pitchFamily="2" charset="0"/>
                <a:cs typeface="NikoshBAN" panose="02000000000000000000" pitchFamily="2" charset="0"/>
              </a:rPr>
              <a:t> </a:t>
            </a:r>
            <a:r>
              <a:rPr lang="bn-IN" sz="4400" dirty="0" smtClean="0">
                <a:solidFill>
                  <a:srgbClr val="002060"/>
                </a:solidFill>
                <a:latin typeface="NikoshBAN" panose="02000000000000000000" pitchFamily="2" charset="0"/>
                <a:cs typeface="NikoshBAN" panose="02000000000000000000" pitchFamily="2" charset="0"/>
              </a:rPr>
              <a:t>  প্রবন্ধে লেখক মহানবীর জীবন ও আদর্শের বিভিন্ন দিক তুলে ধরেছেন তা ব্যাখ্যা করতে পারবে।</a:t>
            </a:r>
          </a:p>
          <a:p>
            <a:pPr algn="l">
              <a:buFont typeface="Wingdings" panose="05000000000000000000" pitchFamily="2" charset="2"/>
              <a:buChar char="Ø"/>
            </a:pPr>
            <a:r>
              <a:rPr lang="bn-IN" sz="4400" dirty="0" smtClean="0">
                <a:solidFill>
                  <a:srgbClr val="002060"/>
                </a:solidFill>
                <a:latin typeface="NikoshBAN" panose="02000000000000000000" pitchFamily="2" charset="0"/>
                <a:cs typeface="NikoshBAN" panose="02000000000000000000" pitchFamily="2" charset="0"/>
              </a:rPr>
              <a:t>   মহানবী যে সাম্যের বাণী প্রচার করেছেন তা বর্ণনা করতে পারবে।</a:t>
            </a:r>
            <a:endParaRPr lang="en-US" sz="4400" dirty="0" smtClean="0">
              <a:solidFill>
                <a:srgbClr val="002060"/>
              </a:solidFill>
              <a:latin typeface="NikoshBAN" panose="02000000000000000000" pitchFamily="2" charset="0"/>
              <a:cs typeface="NikoshBAN" panose="02000000000000000000" pitchFamily="2" charset="0"/>
            </a:endParaRPr>
          </a:p>
          <a:p>
            <a:pPr marL="0" indent="0" algn="l">
              <a:buNone/>
            </a:pPr>
            <a:endParaRPr lang="en-AU" sz="6600" dirty="0" smtClean="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18998" y="44970"/>
            <a:ext cx="9025002" cy="1323439"/>
          </a:xfrm>
          <a:prstGeom prst="rect">
            <a:avLst/>
          </a:prstGeom>
          <a:solidFill>
            <a:schemeClr val="accent4">
              <a:lumMod val="60000"/>
              <a:lumOff val="40000"/>
            </a:schemeClr>
          </a:solidFill>
        </p:spPr>
        <p:txBody>
          <a:bodyPr wrap="square" rtlCol="0">
            <a:spAutoFit/>
          </a:bodyPr>
          <a:lstStyle/>
          <a:p>
            <a:pPr algn="ctr"/>
            <a:r>
              <a:rPr lang="en-US" sz="8000" dirty="0" err="1" smtClean="0"/>
              <a:t>শিখনফল</a:t>
            </a:r>
            <a:endParaRPr lang="en-US" sz="8000" dirty="0"/>
          </a:p>
        </p:txBody>
      </p:sp>
    </p:spTree>
    <p:extLst>
      <p:ext uri="{BB962C8B-B14F-4D97-AF65-F5344CB8AC3E}">
        <p14:creationId xmlns:p14="http://schemas.microsoft.com/office/powerpoint/2010/main" val="14122981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593322547"/>
              </p:ext>
            </p:extLst>
          </p:nvPr>
        </p:nvGraphicFramePr>
        <p:xfrm>
          <a:off x="0" y="751102"/>
          <a:ext cx="8991600" cy="610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895600" y="-33728"/>
            <a:ext cx="2589170" cy="784830"/>
          </a:xfrm>
          <a:prstGeom prst="rect">
            <a:avLst/>
          </a:prstGeom>
        </p:spPr>
        <p:txBody>
          <a:bodyPr wrap="none">
            <a:spAutoFit/>
          </a:bodyPr>
          <a:lstStyle/>
          <a:p>
            <a:pPr algn="ctr"/>
            <a:r>
              <a:rPr lang="en-US" sz="4500" dirty="0" err="1">
                <a:solidFill>
                  <a:srgbClr val="FF0000"/>
                </a:solidFill>
                <a:latin typeface="NikoshBAN" pitchFamily="2" charset="0"/>
                <a:cs typeface="NikoshBAN" pitchFamily="2" charset="0"/>
              </a:rPr>
              <a:t>কবি</a:t>
            </a:r>
            <a:r>
              <a:rPr lang="en-US" sz="4500" dirty="0">
                <a:solidFill>
                  <a:srgbClr val="FF0000"/>
                </a:solidFill>
                <a:latin typeface="NikoshBAN" pitchFamily="2" charset="0"/>
                <a:cs typeface="NikoshBAN" pitchFamily="2" charset="0"/>
              </a:rPr>
              <a:t> </a:t>
            </a:r>
            <a:r>
              <a:rPr lang="en-US" sz="4500" dirty="0" err="1">
                <a:solidFill>
                  <a:srgbClr val="FF0000"/>
                </a:solidFill>
                <a:latin typeface="NikoshBAN" pitchFamily="2" charset="0"/>
                <a:cs typeface="NikoshBAN" pitchFamily="2" charset="0"/>
              </a:rPr>
              <a:t>পরিচিতি</a:t>
            </a:r>
            <a:endParaRPr lang="en-US" sz="4500" dirty="0">
              <a:solidFill>
                <a:srgbClr val="FF0000"/>
              </a:solidFill>
              <a:latin typeface="NikoshBAN" pitchFamily="2" charset="0"/>
              <a:cs typeface="NikoshBAN" pitchFamily="2" charset="0"/>
            </a:endParaRPr>
          </a:p>
        </p:txBody>
      </p:sp>
      <p:sp>
        <p:nvSpPr>
          <p:cNvPr id="4" name="TextBox 3"/>
          <p:cNvSpPr txBox="1"/>
          <p:nvPr/>
        </p:nvSpPr>
        <p:spPr>
          <a:xfrm>
            <a:off x="685800" y="914400"/>
            <a:ext cx="2447635" cy="646331"/>
          </a:xfrm>
          <a:prstGeom prst="rect">
            <a:avLst/>
          </a:prstGeom>
          <a:noFill/>
        </p:spPr>
        <p:txBody>
          <a:bodyPr wrap="square" rtlCol="0">
            <a:spAutoFit/>
          </a:bodyPr>
          <a:lstStyle/>
          <a:p>
            <a:pPr lvl="0"/>
            <a:r>
              <a:rPr lang="bn-IN" sz="3600" dirty="0" smtClean="0">
                <a:solidFill>
                  <a:schemeClr val="accent2">
                    <a:lumMod val="75000"/>
                  </a:schemeClr>
                </a:solidFill>
                <a:latin typeface="NikoshBAN" panose="02000000000000000000" pitchFamily="2" charset="0"/>
                <a:cs typeface="NikoshBAN" panose="02000000000000000000" pitchFamily="2" charset="0"/>
              </a:rPr>
              <a:t>হবীবুল্লাহ্‌ বাহার </a:t>
            </a:r>
            <a:endParaRPr lang="en-US" sz="3600" dirty="0">
              <a:solidFill>
                <a:schemeClr val="accent2">
                  <a:lumMod val="75000"/>
                </a:schemeClr>
              </a:solidFill>
            </a:endParaRPr>
          </a:p>
        </p:txBody>
      </p:sp>
    </p:spTree>
    <p:extLst>
      <p:ext uri="{BB962C8B-B14F-4D97-AF65-F5344CB8AC3E}">
        <p14:creationId xmlns:p14="http://schemas.microsoft.com/office/powerpoint/2010/main" val="9972429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22EAA6D9-1100-46A9-9C4B-1C1F200A56D3}"/>
                                            </p:graphicEl>
                                          </p:spTgt>
                                        </p:tgtEl>
                                        <p:attrNameLst>
                                          <p:attrName>style.visibility</p:attrName>
                                        </p:attrNameLst>
                                      </p:cBhvr>
                                      <p:to>
                                        <p:strVal val="visible"/>
                                      </p:to>
                                    </p:set>
                                    <p:anim calcmode="lin" valueType="num">
                                      <p:cBhvr>
                                        <p:cTn id="19" dur="2000" fill="hold"/>
                                        <p:tgtEl>
                                          <p:spTgt spid="2">
                                            <p:graphicEl>
                                              <a:dgm id="{22EAA6D9-1100-46A9-9C4B-1C1F200A56D3}"/>
                                            </p:graphicEl>
                                          </p:spTgt>
                                        </p:tgtEl>
                                        <p:attrNameLst>
                                          <p:attrName>ppt_w</p:attrName>
                                        </p:attrNameLst>
                                      </p:cBhvr>
                                      <p:tavLst>
                                        <p:tav tm="0">
                                          <p:val>
                                            <p:fltVal val="0"/>
                                          </p:val>
                                        </p:tav>
                                        <p:tav tm="100000">
                                          <p:val>
                                            <p:strVal val="#ppt_w"/>
                                          </p:val>
                                        </p:tav>
                                      </p:tavLst>
                                    </p:anim>
                                    <p:anim calcmode="lin" valueType="num">
                                      <p:cBhvr>
                                        <p:cTn id="20" dur="2000" fill="hold"/>
                                        <p:tgtEl>
                                          <p:spTgt spid="2">
                                            <p:graphicEl>
                                              <a:dgm id="{22EAA6D9-1100-46A9-9C4B-1C1F200A56D3}"/>
                                            </p:graphicEl>
                                          </p:spTgt>
                                        </p:tgtEl>
                                        <p:attrNameLst>
                                          <p:attrName>ppt_h</p:attrName>
                                        </p:attrNameLst>
                                      </p:cBhvr>
                                      <p:tavLst>
                                        <p:tav tm="0">
                                          <p:val>
                                            <p:fltVal val="0"/>
                                          </p:val>
                                        </p:tav>
                                        <p:tav tm="100000">
                                          <p:val>
                                            <p:strVal val="#ppt_h"/>
                                          </p:val>
                                        </p:tav>
                                      </p:tavLst>
                                    </p:anim>
                                    <p:animEffect transition="in" filter="fade">
                                      <p:cBhvr>
                                        <p:cTn id="21" dur="2000"/>
                                        <p:tgtEl>
                                          <p:spTgt spid="2">
                                            <p:graphicEl>
                                              <a:dgm id="{22EAA6D9-1100-46A9-9C4B-1C1F200A56D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20AA0F92-7CD4-4617-BFF7-DA89B106F66B}"/>
                                            </p:graphicEl>
                                          </p:spTgt>
                                        </p:tgtEl>
                                        <p:attrNameLst>
                                          <p:attrName>style.visibility</p:attrName>
                                        </p:attrNameLst>
                                      </p:cBhvr>
                                      <p:to>
                                        <p:strVal val="visible"/>
                                      </p:to>
                                    </p:set>
                                    <p:anim calcmode="lin" valueType="num">
                                      <p:cBhvr>
                                        <p:cTn id="26" dur="2000" fill="hold"/>
                                        <p:tgtEl>
                                          <p:spTgt spid="2">
                                            <p:graphicEl>
                                              <a:dgm id="{20AA0F92-7CD4-4617-BFF7-DA89B106F66B}"/>
                                            </p:graphicEl>
                                          </p:spTgt>
                                        </p:tgtEl>
                                        <p:attrNameLst>
                                          <p:attrName>ppt_w</p:attrName>
                                        </p:attrNameLst>
                                      </p:cBhvr>
                                      <p:tavLst>
                                        <p:tav tm="0">
                                          <p:val>
                                            <p:fltVal val="0"/>
                                          </p:val>
                                        </p:tav>
                                        <p:tav tm="100000">
                                          <p:val>
                                            <p:strVal val="#ppt_w"/>
                                          </p:val>
                                        </p:tav>
                                      </p:tavLst>
                                    </p:anim>
                                    <p:anim calcmode="lin" valueType="num">
                                      <p:cBhvr>
                                        <p:cTn id="27" dur="2000" fill="hold"/>
                                        <p:tgtEl>
                                          <p:spTgt spid="2">
                                            <p:graphicEl>
                                              <a:dgm id="{20AA0F92-7CD4-4617-BFF7-DA89B106F66B}"/>
                                            </p:graphicEl>
                                          </p:spTgt>
                                        </p:tgtEl>
                                        <p:attrNameLst>
                                          <p:attrName>ppt_h</p:attrName>
                                        </p:attrNameLst>
                                      </p:cBhvr>
                                      <p:tavLst>
                                        <p:tav tm="0">
                                          <p:val>
                                            <p:fltVal val="0"/>
                                          </p:val>
                                        </p:tav>
                                        <p:tav tm="100000">
                                          <p:val>
                                            <p:strVal val="#ppt_h"/>
                                          </p:val>
                                        </p:tav>
                                      </p:tavLst>
                                    </p:anim>
                                    <p:animEffect transition="in" filter="fade">
                                      <p:cBhvr>
                                        <p:cTn id="28" dur="2000"/>
                                        <p:tgtEl>
                                          <p:spTgt spid="2">
                                            <p:graphicEl>
                                              <a:dgm id="{20AA0F92-7CD4-4617-BFF7-DA89B106F66B}"/>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1F69BB2C-AC91-45B4-954F-DEDEF17D125C}"/>
                                            </p:graphicEl>
                                          </p:spTgt>
                                        </p:tgtEl>
                                        <p:attrNameLst>
                                          <p:attrName>style.visibility</p:attrName>
                                        </p:attrNameLst>
                                      </p:cBhvr>
                                      <p:to>
                                        <p:strVal val="visible"/>
                                      </p:to>
                                    </p:set>
                                    <p:anim calcmode="lin" valueType="num">
                                      <p:cBhvr>
                                        <p:cTn id="31" dur="2000" fill="hold"/>
                                        <p:tgtEl>
                                          <p:spTgt spid="2">
                                            <p:graphicEl>
                                              <a:dgm id="{1F69BB2C-AC91-45B4-954F-DEDEF17D125C}"/>
                                            </p:graphicEl>
                                          </p:spTgt>
                                        </p:tgtEl>
                                        <p:attrNameLst>
                                          <p:attrName>ppt_w</p:attrName>
                                        </p:attrNameLst>
                                      </p:cBhvr>
                                      <p:tavLst>
                                        <p:tav tm="0">
                                          <p:val>
                                            <p:fltVal val="0"/>
                                          </p:val>
                                        </p:tav>
                                        <p:tav tm="100000">
                                          <p:val>
                                            <p:strVal val="#ppt_w"/>
                                          </p:val>
                                        </p:tav>
                                      </p:tavLst>
                                    </p:anim>
                                    <p:anim calcmode="lin" valueType="num">
                                      <p:cBhvr>
                                        <p:cTn id="32" dur="2000" fill="hold"/>
                                        <p:tgtEl>
                                          <p:spTgt spid="2">
                                            <p:graphicEl>
                                              <a:dgm id="{1F69BB2C-AC91-45B4-954F-DEDEF17D125C}"/>
                                            </p:graphicEl>
                                          </p:spTgt>
                                        </p:tgtEl>
                                        <p:attrNameLst>
                                          <p:attrName>ppt_h</p:attrName>
                                        </p:attrNameLst>
                                      </p:cBhvr>
                                      <p:tavLst>
                                        <p:tav tm="0">
                                          <p:val>
                                            <p:fltVal val="0"/>
                                          </p:val>
                                        </p:tav>
                                        <p:tav tm="100000">
                                          <p:val>
                                            <p:strVal val="#ppt_h"/>
                                          </p:val>
                                        </p:tav>
                                      </p:tavLst>
                                    </p:anim>
                                    <p:animEffect transition="in" filter="fade">
                                      <p:cBhvr>
                                        <p:cTn id="33" dur="2000"/>
                                        <p:tgtEl>
                                          <p:spTgt spid="2">
                                            <p:graphicEl>
                                              <a:dgm id="{1F69BB2C-AC91-45B4-954F-DEDEF17D125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429345E8-6254-45FD-9670-75DF999A7D05}"/>
                                            </p:graphicEl>
                                          </p:spTgt>
                                        </p:tgtEl>
                                        <p:attrNameLst>
                                          <p:attrName>style.visibility</p:attrName>
                                        </p:attrNameLst>
                                      </p:cBhvr>
                                      <p:to>
                                        <p:strVal val="visible"/>
                                      </p:to>
                                    </p:set>
                                    <p:anim calcmode="lin" valueType="num">
                                      <p:cBhvr>
                                        <p:cTn id="38" dur="2000" fill="hold"/>
                                        <p:tgtEl>
                                          <p:spTgt spid="2">
                                            <p:graphicEl>
                                              <a:dgm id="{429345E8-6254-45FD-9670-75DF999A7D05}"/>
                                            </p:graphicEl>
                                          </p:spTgt>
                                        </p:tgtEl>
                                        <p:attrNameLst>
                                          <p:attrName>ppt_w</p:attrName>
                                        </p:attrNameLst>
                                      </p:cBhvr>
                                      <p:tavLst>
                                        <p:tav tm="0">
                                          <p:val>
                                            <p:fltVal val="0"/>
                                          </p:val>
                                        </p:tav>
                                        <p:tav tm="100000">
                                          <p:val>
                                            <p:strVal val="#ppt_w"/>
                                          </p:val>
                                        </p:tav>
                                      </p:tavLst>
                                    </p:anim>
                                    <p:anim calcmode="lin" valueType="num">
                                      <p:cBhvr>
                                        <p:cTn id="39" dur="2000" fill="hold"/>
                                        <p:tgtEl>
                                          <p:spTgt spid="2">
                                            <p:graphicEl>
                                              <a:dgm id="{429345E8-6254-45FD-9670-75DF999A7D05}"/>
                                            </p:graphicEl>
                                          </p:spTgt>
                                        </p:tgtEl>
                                        <p:attrNameLst>
                                          <p:attrName>ppt_h</p:attrName>
                                        </p:attrNameLst>
                                      </p:cBhvr>
                                      <p:tavLst>
                                        <p:tav tm="0">
                                          <p:val>
                                            <p:fltVal val="0"/>
                                          </p:val>
                                        </p:tav>
                                        <p:tav tm="100000">
                                          <p:val>
                                            <p:strVal val="#ppt_h"/>
                                          </p:val>
                                        </p:tav>
                                      </p:tavLst>
                                    </p:anim>
                                    <p:animEffect transition="in" filter="fade">
                                      <p:cBhvr>
                                        <p:cTn id="40" dur="2000"/>
                                        <p:tgtEl>
                                          <p:spTgt spid="2">
                                            <p:graphicEl>
                                              <a:dgm id="{429345E8-6254-45FD-9670-75DF999A7D05}"/>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B8C65C87-A226-4CB6-BFE9-3AAAE344927D}"/>
                                            </p:graphicEl>
                                          </p:spTgt>
                                        </p:tgtEl>
                                        <p:attrNameLst>
                                          <p:attrName>style.visibility</p:attrName>
                                        </p:attrNameLst>
                                      </p:cBhvr>
                                      <p:to>
                                        <p:strVal val="visible"/>
                                      </p:to>
                                    </p:set>
                                    <p:anim calcmode="lin" valueType="num">
                                      <p:cBhvr>
                                        <p:cTn id="43" dur="2000" fill="hold"/>
                                        <p:tgtEl>
                                          <p:spTgt spid="2">
                                            <p:graphicEl>
                                              <a:dgm id="{B8C65C87-A226-4CB6-BFE9-3AAAE344927D}"/>
                                            </p:graphicEl>
                                          </p:spTgt>
                                        </p:tgtEl>
                                        <p:attrNameLst>
                                          <p:attrName>ppt_w</p:attrName>
                                        </p:attrNameLst>
                                      </p:cBhvr>
                                      <p:tavLst>
                                        <p:tav tm="0">
                                          <p:val>
                                            <p:fltVal val="0"/>
                                          </p:val>
                                        </p:tav>
                                        <p:tav tm="100000">
                                          <p:val>
                                            <p:strVal val="#ppt_w"/>
                                          </p:val>
                                        </p:tav>
                                      </p:tavLst>
                                    </p:anim>
                                    <p:anim calcmode="lin" valueType="num">
                                      <p:cBhvr>
                                        <p:cTn id="44" dur="2000" fill="hold"/>
                                        <p:tgtEl>
                                          <p:spTgt spid="2">
                                            <p:graphicEl>
                                              <a:dgm id="{B8C65C87-A226-4CB6-BFE9-3AAAE344927D}"/>
                                            </p:graphicEl>
                                          </p:spTgt>
                                        </p:tgtEl>
                                        <p:attrNameLst>
                                          <p:attrName>ppt_h</p:attrName>
                                        </p:attrNameLst>
                                      </p:cBhvr>
                                      <p:tavLst>
                                        <p:tav tm="0">
                                          <p:val>
                                            <p:fltVal val="0"/>
                                          </p:val>
                                        </p:tav>
                                        <p:tav tm="100000">
                                          <p:val>
                                            <p:strVal val="#ppt_h"/>
                                          </p:val>
                                        </p:tav>
                                      </p:tavLst>
                                    </p:anim>
                                    <p:animEffect transition="in" filter="fade">
                                      <p:cBhvr>
                                        <p:cTn id="45" dur="2000"/>
                                        <p:tgtEl>
                                          <p:spTgt spid="2">
                                            <p:graphicEl>
                                              <a:dgm id="{B8C65C87-A226-4CB6-BFE9-3AAAE344927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FE14F77-455B-40AF-9ABC-6B1F09DF95DB}"/>
                                            </p:graphicEl>
                                          </p:spTgt>
                                        </p:tgtEl>
                                        <p:attrNameLst>
                                          <p:attrName>style.visibility</p:attrName>
                                        </p:attrNameLst>
                                      </p:cBhvr>
                                      <p:to>
                                        <p:strVal val="visible"/>
                                      </p:to>
                                    </p:set>
                                    <p:anim calcmode="lin" valueType="num">
                                      <p:cBhvr>
                                        <p:cTn id="50" dur="2000" fill="hold"/>
                                        <p:tgtEl>
                                          <p:spTgt spid="2">
                                            <p:graphicEl>
                                              <a:dgm id="{0FE14F77-455B-40AF-9ABC-6B1F09DF95DB}"/>
                                            </p:graphicEl>
                                          </p:spTgt>
                                        </p:tgtEl>
                                        <p:attrNameLst>
                                          <p:attrName>ppt_w</p:attrName>
                                        </p:attrNameLst>
                                      </p:cBhvr>
                                      <p:tavLst>
                                        <p:tav tm="0">
                                          <p:val>
                                            <p:fltVal val="0"/>
                                          </p:val>
                                        </p:tav>
                                        <p:tav tm="100000">
                                          <p:val>
                                            <p:strVal val="#ppt_w"/>
                                          </p:val>
                                        </p:tav>
                                      </p:tavLst>
                                    </p:anim>
                                    <p:anim calcmode="lin" valueType="num">
                                      <p:cBhvr>
                                        <p:cTn id="51" dur="2000" fill="hold"/>
                                        <p:tgtEl>
                                          <p:spTgt spid="2">
                                            <p:graphicEl>
                                              <a:dgm id="{0FE14F77-455B-40AF-9ABC-6B1F09DF95DB}"/>
                                            </p:graphicEl>
                                          </p:spTgt>
                                        </p:tgtEl>
                                        <p:attrNameLst>
                                          <p:attrName>ppt_h</p:attrName>
                                        </p:attrNameLst>
                                      </p:cBhvr>
                                      <p:tavLst>
                                        <p:tav tm="0">
                                          <p:val>
                                            <p:fltVal val="0"/>
                                          </p:val>
                                        </p:tav>
                                        <p:tav tm="100000">
                                          <p:val>
                                            <p:strVal val="#ppt_h"/>
                                          </p:val>
                                        </p:tav>
                                      </p:tavLst>
                                    </p:anim>
                                    <p:animEffect transition="in" filter="fade">
                                      <p:cBhvr>
                                        <p:cTn id="52" dur="2000"/>
                                        <p:tgtEl>
                                          <p:spTgt spid="2">
                                            <p:graphicEl>
                                              <a:dgm id="{0FE14F77-455B-40AF-9ABC-6B1F09DF95DB}"/>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A3ACFA01-22D9-4829-BD2D-EE943E054C94}"/>
                                            </p:graphicEl>
                                          </p:spTgt>
                                        </p:tgtEl>
                                        <p:attrNameLst>
                                          <p:attrName>style.visibility</p:attrName>
                                        </p:attrNameLst>
                                      </p:cBhvr>
                                      <p:to>
                                        <p:strVal val="visible"/>
                                      </p:to>
                                    </p:set>
                                    <p:anim calcmode="lin" valueType="num">
                                      <p:cBhvr>
                                        <p:cTn id="55" dur="2000" fill="hold"/>
                                        <p:tgtEl>
                                          <p:spTgt spid="2">
                                            <p:graphicEl>
                                              <a:dgm id="{A3ACFA01-22D9-4829-BD2D-EE943E054C94}"/>
                                            </p:graphicEl>
                                          </p:spTgt>
                                        </p:tgtEl>
                                        <p:attrNameLst>
                                          <p:attrName>ppt_w</p:attrName>
                                        </p:attrNameLst>
                                      </p:cBhvr>
                                      <p:tavLst>
                                        <p:tav tm="0">
                                          <p:val>
                                            <p:fltVal val="0"/>
                                          </p:val>
                                        </p:tav>
                                        <p:tav tm="100000">
                                          <p:val>
                                            <p:strVal val="#ppt_w"/>
                                          </p:val>
                                        </p:tav>
                                      </p:tavLst>
                                    </p:anim>
                                    <p:anim calcmode="lin" valueType="num">
                                      <p:cBhvr>
                                        <p:cTn id="56" dur="2000" fill="hold"/>
                                        <p:tgtEl>
                                          <p:spTgt spid="2">
                                            <p:graphicEl>
                                              <a:dgm id="{A3ACFA01-22D9-4829-BD2D-EE943E054C94}"/>
                                            </p:graphicEl>
                                          </p:spTgt>
                                        </p:tgtEl>
                                        <p:attrNameLst>
                                          <p:attrName>ppt_h</p:attrName>
                                        </p:attrNameLst>
                                      </p:cBhvr>
                                      <p:tavLst>
                                        <p:tav tm="0">
                                          <p:val>
                                            <p:fltVal val="0"/>
                                          </p:val>
                                        </p:tav>
                                        <p:tav tm="100000">
                                          <p:val>
                                            <p:strVal val="#ppt_h"/>
                                          </p:val>
                                        </p:tav>
                                      </p:tavLst>
                                    </p:anim>
                                    <p:animEffect transition="in" filter="fade">
                                      <p:cBhvr>
                                        <p:cTn id="57" dur="2000"/>
                                        <p:tgtEl>
                                          <p:spTgt spid="2">
                                            <p:graphicEl>
                                              <a:dgm id="{A3ACFA01-22D9-4829-BD2D-EE943E054C9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2CB3065E-2CAE-42AE-AA6A-DB213BA756B8}"/>
                                            </p:graphicEl>
                                          </p:spTgt>
                                        </p:tgtEl>
                                        <p:attrNameLst>
                                          <p:attrName>style.visibility</p:attrName>
                                        </p:attrNameLst>
                                      </p:cBhvr>
                                      <p:to>
                                        <p:strVal val="visible"/>
                                      </p:to>
                                    </p:set>
                                    <p:anim calcmode="lin" valueType="num">
                                      <p:cBhvr>
                                        <p:cTn id="62" dur="2000" fill="hold"/>
                                        <p:tgtEl>
                                          <p:spTgt spid="2">
                                            <p:graphicEl>
                                              <a:dgm id="{2CB3065E-2CAE-42AE-AA6A-DB213BA756B8}"/>
                                            </p:graphicEl>
                                          </p:spTgt>
                                        </p:tgtEl>
                                        <p:attrNameLst>
                                          <p:attrName>ppt_w</p:attrName>
                                        </p:attrNameLst>
                                      </p:cBhvr>
                                      <p:tavLst>
                                        <p:tav tm="0">
                                          <p:val>
                                            <p:fltVal val="0"/>
                                          </p:val>
                                        </p:tav>
                                        <p:tav tm="100000">
                                          <p:val>
                                            <p:strVal val="#ppt_w"/>
                                          </p:val>
                                        </p:tav>
                                      </p:tavLst>
                                    </p:anim>
                                    <p:anim calcmode="lin" valueType="num">
                                      <p:cBhvr>
                                        <p:cTn id="63" dur="2000" fill="hold"/>
                                        <p:tgtEl>
                                          <p:spTgt spid="2">
                                            <p:graphicEl>
                                              <a:dgm id="{2CB3065E-2CAE-42AE-AA6A-DB213BA756B8}"/>
                                            </p:graphicEl>
                                          </p:spTgt>
                                        </p:tgtEl>
                                        <p:attrNameLst>
                                          <p:attrName>ppt_h</p:attrName>
                                        </p:attrNameLst>
                                      </p:cBhvr>
                                      <p:tavLst>
                                        <p:tav tm="0">
                                          <p:val>
                                            <p:fltVal val="0"/>
                                          </p:val>
                                        </p:tav>
                                        <p:tav tm="100000">
                                          <p:val>
                                            <p:strVal val="#ppt_h"/>
                                          </p:val>
                                        </p:tav>
                                      </p:tavLst>
                                    </p:anim>
                                    <p:animEffect transition="in" filter="fade">
                                      <p:cBhvr>
                                        <p:cTn id="64" dur="2000"/>
                                        <p:tgtEl>
                                          <p:spTgt spid="2">
                                            <p:graphicEl>
                                              <a:dgm id="{2CB3065E-2CAE-42AE-AA6A-DB213BA756B8}"/>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7C37FE3E-93C4-486D-B936-847285B1C09B}"/>
                                            </p:graphicEl>
                                          </p:spTgt>
                                        </p:tgtEl>
                                        <p:attrNameLst>
                                          <p:attrName>style.visibility</p:attrName>
                                        </p:attrNameLst>
                                      </p:cBhvr>
                                      <p:to>
                                        <p:strVal val="visible"/>
                                      </p:to>
                                    </p:set>
                                    <p:anim calcmode="lin" valueType="num">
                                      <p:cBhvr>
                                        <p:cTn id="67" dur="2000" fill="hold"/>
                                        <p:tgtEl>
                                          <p:spTgt spid="2">
                                            <p:graphicEl>
                                              <a:dgm id="{7C37FE3E-93C4-486D-B936-847285B1C09B}"/>
                                            </p:graphicEl>
                                          </p:spTgt>
                                        </p:tgtEl>
                                        <p:attrNameLst>
                                          <p:attrName>ppt_w</p:attrName>
                                        </p:attrNameLst>
                                      </p:cBhvr>
                                      <p:tavLst>
                                        <p:tav tm="0">
                                          <p:val>
                                            <p:fltVal val="0"/>
                                          </p:val>
                                        </p:tav>
                                        <p:tav tm="100000">
                                          <p:val>
                                            <p:strVal val="#ppt_w"/>
                                          </p:val>
                                        </p:tav>
                                      </p:tavLst>
                                    </p:anim>
                                    <p:anim calcmode="lin" valueType="num">
                                      <p:cBhvr>
                                        <p:cTn id="68" dur="2000" fill="hold"/>
                                        <p:tgtEl>
                                          <p:spTgt spid="2">
                                            <p:graphicEl>
                                              <a:dgm id="{7C37FE3E-93C4-486D-B936-847285B1C09B}"/>
                                            </p:graphicEl>
                                          </p:spTgt>
                                        </p:tgtEl>
                                        <p:attrNameLst>
                                          <p:attrName>ppt_h</p:attrName>
                                        </p:attrNameLst>
                                      </p:cBhvr>
                                      <p:tavLst>
                                        <p:tav tm="0">
                                          <p:val>
                                            <p:fltVal val="0"/>
                                          </p:val>
                                        </p:tav>
                                        <p:tav tm="100000">
                                          <p:val>
                                            <p:strVal val="#ppt_h"/>
                                          </p:val>
                                        </p:tav>
                                      </p:tavLst>
                                    </p:anim>
                                    <p:animEffect transition="in" filter="fade">
                                      <p:cBhvr>
                                        <p:cTn id="69" dur="2000"/>
                                        <p:tgtEl>
                                          <p:spTgt spid="2">
                                            <p:graphicEl>
                                              <a:dgm id="{7C37FE3E-93C4-486D-B936-847285B1C09B}"/>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BC1172EB-7CEC-4298-AAA4-E36B0E5B0849}"/>
                                            </p:graphicEl>
                                          </p:spTgt>
                                        </p:tgtEl>
                                        <p:attrNameLst>
                                          <p:attrName>style.visibility</p:attrName>
                                        </p:attrNameLst>
                                      </p:cBhvr>
                                      <p:to>
                                        <p:strVal val="visible"/>
                                      </p:to>
                                    </p:set>
                                    <p:anim calcmode="lin" valueType="num">
                                      <p:cBhvr>
                                        <p:cTn id="74" dur="2000" fill="hold"/>
                                        <p:tgtEl>
                                          <p:spTgt spid="2">
                                            <p:graphicEl>
                                              <a:dgm id="{BC1172EB-7CEC-4298-AAA4-E36B0E5B0849}"/>
                                            </p:graphicEl>
                                          </p:spTgt>
                                        </p:tgtEl>
                                        <p:attrNameLst>
                                          <p:attrName>ppt_w</p:attrName>
                                        </p:attrNameLst>
                                      </p:cBhvr>
                                      <p:tavLst>
                                        <p:tav tm="0">
                                          <p:val>
                                            <p:fltVal val="0"/>
                                          </p:val>
                                        </p:tav>
                                        <p:tav tm="100000">
                                          <p:val>
                                            <p:strVal val="#ppt_w"/>
                                          </p:val>
                                        </p:tav>
                                      </p:tavLst>
                                    </p:anim>
                                    <p:anim calcmode="lin" valueType="num">
                                      <p:cBhvr>
                                        <p:cTn id="75" dur="2000" fill="hold"/>
                                        <p:tgtEl>
                                          <p:spTgt spid="2">
                                            <p:graphicEl>
                                              <a:dgm id="{BC1172EB-7CEC-4298-AAA4-E36B0E5B0849}"/>
                                            </p:graphicEl>
                                          </p:spTgt>
                                        </p:tgtEl>
                                        <p:attrNameLst>
                                          <p:attrName>ppt_h</p:attrName>
                                        </p:attrNameLst>
                                      </p:cBhvr>
                                      <p:tavLst>
                                        <p:tav tm="0">
                                          <p:val>
                                            <p:fltVal val="0"/>
                                          </p:val>
                                        </p:tav>
                                        <p:tav tm="100000">
                                          <p:val>
                                            <p:strVal val="#ppt_h"/>
                                          </p:val>
                                        </p:tav>
                                      </p:tavLst>
                                    </p:anim>
                                    <p:animEffect transition="in" filter="fade">
                                      <p:cBhvr>
                                        <p:cTn id="76" dur="2000"/>
                                        <p:tgtEl>
                                          <p:spTgt spid="2">
                                            <p:graphicEl>
                                              <a:dgm id="{BC1172EB-7CEC-4298-AAA4-E36B0E5B0849}"/>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986228F3-4540-4901-8796-04A6BDF7DD18}"/>
                                            </p:graphicEl>
                                          </p:spTgt>
                                        </p:tgtEl>
                                        <p:attrNameLst>
                                          <p:attrName>style.visibility</p:attrName>
                                        </p:attrNameLst>
                                      </p:cBhvr>
                                      <p:to>
                                        <p:strVal val="visible"/>
                                      </p:to>
                                    </p:set>
                                    <p:anim calcmode="lin" valueType="num">
                                      <p:cBhvr>
                                        <p:cTn id="79" dur="2000" fill="hold"/>
                                        <p:tgtEl>
                                          <p:spTgt spid="2">
                                            <p:graphicEl>
                                              <a:dgm id="{986228F3-4540-4901-8796-04A6BDF7DD18}"/>
                                            </p:graphicEl>
                                          </p:spTgt>
                                        </p:tgtEl>
                                        <p:attrNameLst>
                                          <p:attrName>ppt_w</p:attrName>
                                        </p:attrNameLst>
                                      </p:cBhvr>
                                      <p:tavLst>
                                        <p:tav tm="0">
                                          <p:val>
                                            <p:fltVal val="0"/>
                                          </p:val>
                                        </p:tav>
                                        <p:tav tm="100000">
                                          <p:val>
                                            <p:strVal val="#ppt_w"/>
                                          </p:val>
                                        </p:tav>
                                      </p:tavLst>
                                    </p:anim>
                                    <p:anim calcmode="lin" valueType="num">
                                      <p:cBhvr>
                                        <p:cTn id="80" dur="2000" fill="hold"/>
                                        <p:tgtEl>
                                          <p:spTgt spid="2">
                                            <p:graphicEl>
                                              <a:dgm id="{986228F3-4540-4901-8796-04A6BDF7DD18}"/>
                                            </p:graphicEl>
                                          </p:spTgt>
                                        </p:tgtEl>
                                        <p:attrNameLst>
                                          <p:attrName>ppt_h</p:attrName>
                                        </p:attrNameLst>
                                      </p:cBhvr>
                                      <p:tavLst>
                                        <p:tav tm="0">
                                          <p:val>
                                            <p:fltVal val="0"/>
                                          </p:val>
                                        </p:tav>
                                        <p:tav tm="100000">
                                          <p:val>
                                            <p:strVal val="#ppt_h"/>
                                          </p:val>
                                        </p:tav>
                                      </p:tavLst>
                                    </p:anim>
                                    <p:animEffect transition="in" filter="fade">
                                      <p:cBhvr>
                                        <p:cTn id="81" dur="2000"/>
                                        <p:tgtEl>
                                          <p:spTgt spid="2">
                                            <p:graphicEl>
                                              <a:dgm id="{986228F3-4540-4901-8796-04A6BDF7DD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1219200"/>
            <a:ext cx="9144000"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চলো, লেখক  হবীবুল্লাহ বাহার সম্পর্কে একটি ভিডিও দেখি।</a:t>
            </a:r>
            <a:endParaRPr lang="en-US" sz="4400" dirty="0">
              <a:latin typeface="NikoshBAN" panose="02000000000000000000" pitchFamily="2" charset="0"/>
              <a:cs typeface="NikoshBAN" panose="02000000000000000000"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882837616"/>
              </p:ext>
            </p:extLst>
          </p:nvPr>
        </p:nvGraphicFramePr>
        <p:xfrm>
          <a:off x="6553200" y="4876800"/>
          <a:ext cx="2057400" cy="1510420"/>
        </p:xfrm>
        <a:graphic>
          <a:graphicData uri="http://schemas.openxmlformats.org/presentationml/2006/ole">
            <mc:AlternateContent xmlns:mc="http://schemas.openxmlformats.org/markup-compatibility/2006">
              <mc:Choice xmlns:v="urn:schemas-microsoft-com:vml" Requires="v">
                <p:oleObj spid="_x0000_s309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6553200" y="4876800"/>
                        <a:ext cx="2057400" cy="1510420"/>
                      </a:xfrm>
                      <a:prstGeom prst="rect">
                        <a:avLst/>
                      </a:prstGeom>
                    </p:spPr>
                  </p:pic>
                </p:oleObj>
              </mc:Fallback>
            </mc:AlternateContent>
          </a:graphicData>
        </a:graphic>
      </p:graphicFrame>
    </p:spTree>
    <p:extLst>
      <p:ext uri="{BB962C8B-B14F-4D97-AF65-F5344CB8AC3E}">
        <p14:creationId xmlns:p14="http://schemas.microsoft.com/office/powerpoint/2010/main" val="4007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 presetClass="entr" presetSubtype="9"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0-#ppt_w/2"/>
                                          </p:val>
                                        </p:tav>
                                        <p:tav tm="100000">
                                          <p:val>
                                            <p:strVal val="#ppt_x"/>
                                          </p:val>
                                        </p:tav>
                                      </p:tavLst>
                                    </p:anim>
                                    <p:anim calcmode="lin" valueType="num">
                                      <p:cBhvr additive="base">
                                        <p:cTn id="24"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95550" y="0"/>
            <a:ext cx="3924300" cy="1676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একক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571500" y="2819400"/>
            <a:ext cx="8153400"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প্রশ্নঃ- লেখক হবীবুল্লাহ বাহার কোন কবির ভক্ত-শিষ্য ছিলেন এবং চিন্তা ও কর্মে কি ছিলেন?</a:t>
            </a:r>
            <a:endParaRPr lang="en-US" sz="3600" dirty="0">
              <a:latin typeface="NikoshBAN" panose="02000000000000000000" pitchFamily="2" charset="0"/>
              <a:cs typeface="NikoshBAN" panose="02000000000000000000" pitchFamily="2" charset="0"/>
            </a:endParaRPr>
          </a:p>
        </p:txBody>
      </p:sp>
      <p:sp>
        <p:nvSpPr>
          <p:cNvPr id="4" name="Rounded Rectangle 3"/>
          <p:cNvSpPr/>
          <p:nvPr/>
        </p:nvSpPr>
        <p:spPr>
          <a:xfrm>
            <a:off x="381000" y="4953000"/>
            <a:ext cx="8153400" cy="1752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1"/>
                </a:solidFill>
                <a:latin typeface="NikoshBAN" panose="02000000000000000000" pitchFamily="2" charset="0"/>
                <a:cs typeface="NikoshBAN" panose="02000000000000000000" pitchFamily="2" charset="0"/>
              </a:rPr>
              <a:t>উত্তরঃ- হবীবুল্লাহ বাহার ছিলেন কবি নজরুল ইসলামের “ভক্ত-শিষ্য” এবং চিন্তা ও কর্মে পুরোপুরি মানবতাবাদী।</a:t>
            </a:r>
            <a:endParaRPr lang="en-US" sz="3200"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89" y="228600"/>
            <a:ext cx="1905000" cy="23907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5720" t="5930" b="16282"/>
          <a:stretch/>
        </p:blipFill>
        <p:spPr>
          <a:xfrm>
            <a:off x="6654383" y="0"/>
            <a:ext cx="2192965" cy="2619375"/>
          </a:xfrm>
          <a:prstGeom prst="rect">
            <a:avLst/>
          </a:prstGeom>
        </p:spPr>
      </p:pic>
    </p:spTree>
    <p:extLst>
      <p:ext uri="{BB962C8B-B14F-4D97-AF65-F5344CB8AC3E}">
        <p14:creationId xmlns:p14="http://schemas.microsoft.com/office/powerpoint/2010/main" val="1815946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5">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2022</TotalTime>
  <Words>1172</Words>
  <Application>Microsoft Office PowerPoint</Application>
  <PresentationFormat>On-screen Show (4:3)</PresentationFormat>
  <Paragraphs>141</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Microsoft YaHei</vt:lpstr>
      <vt:lpstr>Arial</vt:lpstr>
      <vt:lpstr>Calibri</vt:lpstr>
      <vt:lpstr>NikoshBAN</vt:lpstr>
      <vt:lpstr>NikoshLightBAN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liakat</dc:creator>
  <cp:lastModifiedBy>DOEL</cp:lastModifiedBy>
  <cp:revision>1219</cp:revision>
  <dcterms:created xsi:type="dcterms:W3CDTF">2006-08-16T00:00:00Z</dcterms:created>
  <dcterms:modified xsi:type="dcterms:W3CDTF">2020-02-05T14:18:05Z</dcterms:modified>
</cp:coreProperties>
</file>