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8" r:id="rId3"/>
    <p:sldId id="267" r:id="rId4"/>
    <p:sldId id="257" r:id="rId5"/>
    <p:sldId id="259" r:id="rId6"/>
    <p:sldId id="258" r:id="rId7"/>
    <p:sldId id="260" r:id="rId8"/>
    <p:sldId id="261" r:id="rId9"/>
    <p:sldId id="26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BF823-1D80-42B8-ADE7-1D9FF71D955F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5A726-A7E9-4CE0-BEB3-26DC5C973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909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BF823-1D80-42B8-ADE7-1D9FF71D955F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5A726-A7E9-4CE0-BEB3-26DC5C973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372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BF823-1D80-42B8-ADE7-1D9FF71D955F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5A726-A7E9-4CE0-BEB3-26DC5C973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536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BF823-1D80-42B8-ADE7-1D9FF71D955F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5A726-A7E9-4CE0-BEB3-26DC5C973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138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BF823-1D80-42B8-ADE7-1D9FF71D955F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5A726-A7E9-4CE0-BEB3-26DC5C973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868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BF823-1D80-42B8-ADE7-1D9FF71D955F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5A726-A7E9-4CE0-BEB3-26DC5C973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547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BF823-1D80-42B8-ADE7-1D9FF71D955F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5A726-A7E9-4CE0-BEB3-26DC5C973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594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BF823-1D80-42B8-ADE7-1D9FF71D955F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5A726-A7E9-4CE0-BEB3-26DC5C973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679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BF823-1D80-42B8-ADE7-1D9FF71D955F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5A726-A7E9-4CE0-BEB3-26DC5C973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273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BF823-1D80-42B8-ADE7-1D9FF71D955F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5A726-A7E9-4CE0-BEB3-26DC5C973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731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BF823-1D80-42B8-ADE7-1D9FF71D955F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5A726-A7E9-4CE0-BEB3-26DC5C973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902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CBF823-1D80-42B8-ADE7-1D9FF71D955F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45A726-A7E9-4CE0-BEB3-26DC5C973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073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mufakkher88@gmail.com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78E80-06DA-4F50-889C-74A865DE9498}" type="datetime1">
              <a:rPr lang="en-US" smtClean="0"/>
              <a:t>2/7/2020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Khandoker Mufakkher Hossain/  01911689503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5B064-1843-481D-9584-5A549496D09E}" type="slidenum">
              <a:rPr lang="en-US" smtClean="0"/>
              <a:t>1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3296699" y="6485258"/>
            <a:ext cx="5145680" cy="3651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255104" y="186866"/>
            <a:ext cx="11812673" cy="6487588"/>
            <a:chOff x="0" y="207059"/>
            <a:chExt cx="11812673" cy="6487588"/>
          </a:xfrm>
        </p:grpSpPr>
        <p:sp>
          <p:nvSpPr>
            <p:cNvPr id="30" name="7-Point Star 29"/>
            <p:cNvSpPr/>
            <p:nvPr/>
          </p:nvSpPr>
          <p:spPr>
            <a:xfrm>
              <a:off x="0" y="207059"/>
              <a:ext cx="11812673" cy="6460761"/>
            </a:xfrm>
            <a:prstGeom prst="star7">
              <a:avLst/>
            </a:prstGeom>
            <a:blipFill dpi="0"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 w="76200">
              <a:solidFill>
                <a:srgbClr val="FFC000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>
              <a:prstTxWarp prst="textCircle">
                <a:avLst/>
              </a:prstTxWarp>
              <a:sp3d extrusionH="57150" prstMaterial="softEdge">
                <a:bevelT w="25400" h="38100"/>
              </a:sp3d>
            </a:bodyPr>
            <a:lstStyle/>
            <a:p>
              <a:pPr algn="ctr"/>
              <a:endParaRPr lang="en-US" sz="9600" b="1" dirty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  <a:reflection blurRad="6350" stA="60000" endA="900" endPos="58000" dir="5400000" sy="-100000" algn="bl" rotWithShape="0"/>
                </a:effectLst>
              </a:endParaRPr>
            </a:p>
          </p:txBody>
        </p:sp>
        <p:pic>
          <p:nvPicPr>
            <p:cNvPr id="31" name="Picture 30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960328" y="4275200"/>
              <a:ext cx="7374758" cy="2419447"/>
            </a:xfrm>
            <a:prstGeom prst="rect">
              <a:avLst/>
            </a:prstGeom>
            <a:solidFill>
              <a:srgbClr val="7030A0"/>
            </a:solidFill>
            <a:ln w="76200">
              <a:solidFill>
                <a:srgbClr val="C00000"/>
              </a:solidFill>
            </a:ln>
          </p:spPr>
        </p:pic>
      </p:grpSp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628" y="102014"/>
            <a:ext cx="2025748" cy="151931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200" y="127535"/>
            <a:ext cx="2025748" cy="151931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202164"/>
            <a:ext cx="2025748" cy="151931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3307" y="4791172"/>
            <a:ext cx="2537966" cy="190347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2009" y="-37837"/>
            <a:ext cx="2025748" cy="151931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9895" y="0"/>
            <a:ext cx="2025748" cy="151931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7923" y="102015"/>
            <a:ext cx="2025748" cy="151931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0253" y="1751890"/>
            <a:ext cx="1471747" cy="151931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57" y="1774249"/>
            <a:ext cx="1461867" cy="151931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1" name="Oval 20"/>
          <p:cNvSpPr/>
          <p:nvPr/>
        </p:nvSpPr>
        <p:spPr>
          <a:xfrm>
            <a:off x="3120788" y="1184192"/>
            <a:ext cx="218364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3" name="Date Placeholder 2"/>
          <p:cNvSpPr txBox="1">
            <a:spLocks/>
          </p:cNvSpPr>
          <p:nvPr/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A07E745-42DB-4358-84CB-B7893410C81C}" type="datetime1">
              <a:rPr lang="en-US" smtClean="0"/>
              <a:pPr/>
              <a:t>2/7/2020</a:t>
            </a:fld>
            <a:endParaRPr lang="en-US"/>
          </a:p>
        </p:txBody>
      </p:sp>
      <p:sp>
        <p:nvSpPr>
          <p:cNvPr id="24" name="Footer Placeholder 4"/>
          <p:cNvSpPr txBox="1">
            <a:spLocks/>
          </p:cNvSpPr>
          <p:nvPr/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Khandoker Mufakkher Hossain/  01911689503</a:t>
            </a:r>
            <a:endParaRPr lang="en-US"/>
          </a:p>
        </p:txBody>
      </p:sp>
      <p:sp>
        <p:nvSpPr>
          <p:cNvPr id="25" name="Slide Number Placeholder 6"/>
          <p:cNvSpPr txBox="1">
            <a:spLocks/>
          </p:cNvSpPr>
          <p:nvPr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745B064-1843-481D-9584-5A549496D09E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516618" y="6384019"/>
            <a:ext cx="5145680" cy="3651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884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3" grpId="0"/>
      <p:bldP spid="24" grpId="0"/>
      <p:bldP spid="25" grpId="0"/>
      <p:bldP spid="2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011" y="112468"/>
            <a:ext cx="11409632" cy="6385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6844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78E80-06DA-4F50-889C-74A865DE9498}" type="datetime1">
              <a:rPr lang="en-US" smtClean="0"/>
              <a:t>2/7/2020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Khandoker Mufakkher Hossain/  01911689503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5B064-1843-481D-9584-5A549496D09E}" type="slidenum">
              <a:rPr lang="en-US" smtClean="0"/>
              <a:t>3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3296699" y="6485258"/>
            <a:ext cx="5145680" cy="3651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0" name="Title 1"/>
          <p:cNvSpPr txBox="1">
            <a:spLocks/>
          </p:cNvSpPr>
          <p:nvPr/>
        </p:nvSpPr>
        <p:spPr>
          <a:xfrm>
            <a:off x="3296699" y="461197"/>
            <a:ext cx="2966373" cy="722994"/>
          </a:xfrm>
          <a:prstGeom prst="rect">
            <a:avLst/>
          </a:prstGeom>
          <a:pattFill prst="pct90">
            <a:fgClr>
              <a:schemeClr val="accent1"/>
            </a:fgClr>
            <a:bgClr>
              <a:schemeClr val="bg1"/>
            </a:bgClr>
          </a:patt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dirty="0" smtClean="0"/>
              <a:t>পরিচিতি</a:t>
            </a:r>
            <a:endParaRPr lang="en-US" dirty="0"/>
          </a:p>
        </p:txBody>
      </p:sp>
      <p:sp>
        <p:nvSpPr>
          <p:cNvPr id="22" name="Content Placeholder 2"/>
          <p:cNvSpPr txBox="1">
            <a:spLocks/>
          </p:cNvSpPr>
          <p:nvPr/>
        </p:nvSpPr>
        <p:spPr>
          <a:xfrm>
            <a:off x="6372754" y="2322136"/>
            <a:ext cx="5693175" cy="4304714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bn-IN" dirty="0" smtClean="0"/>
              <a:t>  </a:t>
            </a:r>
            <a:endParaRPr lang="bn-IN" b="1" dirty="0" smtClean="0"/>
          </a:p>
          <a:p>
            <a:pPr marL="0" indent="0" algn="ctr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23" name="Date Placeholder 2"/>
          <p:cNvSpPr txBox="1">
            <a:spLocks/>
          </p:cNvSpPr>
          <p:nvPr/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A07E745-42DB-4358-84CB-B7893410C81C}" type="datetime1">
              <a:rPr lang="en-US" smtClean="0"/>
              <a:pPr/>
              <a:t>2/7/2020</a:t>
            </a:fld>
            <a:endParaRPr lang="en-US"/>
          </a:p>
        </p:txBody>
      </p:sp>
      <p:sp>
        <p:nvSpPr>
          <p:cNvPr id="24" name="Footer Placeholder 4"/>
          <p:cNvSpPr txBox="1">
            <a:spLocks/>
          </p:cNvSpPr>
          <p:nvPr/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Khandoker Mufakkher Hossain/  01911689503</a:t>
            </a:r>
            <a:endParaRPr lang="en-US"/>
          </a:p>
        </p:txBody>
      </p:sp>
      <p:sp>
        <p:nvSpPr>
          <p:cNvPr id="25" name="Slide Number Placeholder 6"/>
          <p:cNvSpPr txBox="1">
            <a:spLocks/>
          </p:cNvSpPr>
          <p:nvPr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745B064-1843-481D-9584-5A549496D09E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516618" y="6384019"/>
            <a:ext cx="5145680" cy="3651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8" name="Content Placeholder 3"/>
          <p:cNvSpPr txBox="1">
            <a:spLocks/>
          </p:cNvSpPr>
          <p:nvPr/>
        </p:nvSpPr>
        <p:spPr>
          <a:xfrm>
            <a:off x="478703" y="1977850"/>
            <a:ext cx="5990330" cy="4649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bn-IN" sz="2700" dirty="0" smtClean="0"/>
              <a:t> 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bn-IN" sz="3200" b="1" dirty="0" smtClean="0"/>
              <a:t>খন্দকার মোফাখখার হোসেন 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bn-IN" b="1" dirty="0" smtClean="0"/>
              <a:t>আইসিটি শিক্ষক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bn-IN" b="1" dirty="0" smtClean="0"/>
              <a:t>আফতাব উদ্দিন স্কুল এ্যান্ড কলেজ 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bn-IN" b="1" dirty="0" smtClean="0"/>
              <a:t>বাজিতপুর , কিশোরগঞ্জ ।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bn-IN" b="1" dirty="0" smtClean="0"/>
              <a:t>মোবাইল-০১৯১১৬৮৯৫০৩ </a:t>
            </a:r>
            <a:endParaRPr lang="en-US" b="1" dirty="0" smtClean="0"/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E-mail: </a:t>
            </a:r>
            <a:r>
              <a:rPr lang="en-US" sz="3600" dirty="0" smtClean="0">
                <a:latin typeface="NikoshBAN" pitchFamily="2" charset="0"/>
                <a:cs typeface="NikoshBAN" pitchFamily="2" charset="0"/>
                <a:hlinkClick r:id="rId3"/>
              </a:rPr>
              <a:t>mufakkher88@gmail.com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n-BD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তারিখঃ 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</a:t>
            </a:r>
            <a:r>
              <a:rPr lang="bn-IN" sz="32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</a:t>
            </a:r>
            <a:r>
              <a:rPr lang="bn-BD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/</a:t>
            </a:r>
            <a:r>
              <a:rPr lang="bn-IN" sz="32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০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</a:t>
            </a:r>
            <a:r>
              <a:rPr lang="bn-BD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/২০</a:t>
            </a:r>
            <a:r>
              <a:rPr lang="bn-IN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২০ </a:t>
            </a:r>
            <a:r>
              <a:rPr lang="bn-BD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BD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endParaRPr lang="en-US" b="1" dirty="0"/>
          </a:p>
        </p:txBody>
      </p:sp>
      <p:pic>
        <p:nvPicPr>
          <p:cNvPr id="29" name="Picture 2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981" y="187328"/>
            <a:ext cx="1993727" cy="1993727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16" name="Rectangle 15"/>
          <p:cNvSpPr/>
          <p:nvPr/>
        </p:nvSpPr>
        <p:spPr>
          <a:xfrm>
            <a:off x="6469033" y="726961"/>
            <a:ext cx="5432235" cy="536146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bn-IN" sz="8000" kern="1800" dirty="0" smtClean="0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Shonar Bangla" panose="020B0502040204020203" pitchFamily="34" charset="0"/>
              </a:rPr>
              <a:t>করোনা ভাইরাস প্রতিরোধে</a:t>
            </a:r>
            <a:r>
              <a:rPr lang="en-US" sz="8000" kern="1800" dirty="0" smtClean="0">
                <a:solidFill>
                  <a:srgbClr val="002060"/>
                </a:solidFill>
                <a:effectLst/>
                <a:latin typeface="SolaimanLipi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bn-IN" sz="8000" kern="1800" dirty="0" smtClean="0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Shonar Bangla" panose="020B0502040204020203" pitchFamily="34" charset="0"/>
              </a:rPr>
              <a:t>চীনা দূতাবাসের দিক-নির্দেশনা জারি</a:t>
            </a:r>
            <a:endParaRPr lang="en-US" sz="8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9757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 tmFilter="0,0; .5, 1; 1, 1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2" grpId="0" animBg="1"/>
      <p:bldP spid="23" grpId="0"/>
      <p:bldP spid="24" grpId="0"/>
      <p:bldP spid="25" grpId="0"/>
      <p:bldP spid="27" grpId="0" animBg="1"/>
      <p:bldP spid="28" grpId="0" animBg="1"/>
      <p:bldP spid="16" grpId="0" animBg="1"/>
      <p:bldP spid="16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0731" y="79583"/>
            <a:ext cx="11413589" cy="395800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bn-IN" sz="8000" kern="1800" dirty="0" smtClean="0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Shonar Bangla" panose="020B0502040204020203" pitchFamily="34" charset="0"/>
              </a:rPr>
              <a:t>করোনা ভাইরাস প্রতিরোধে</a:t>
            </a:r>
            <a:r>
              <a:rPr lang="en-US" sz="8000" kern="1800" dirty="0" smtClean="0">
                <a:solidFill>
                  <a:srgbClr val="002060"/>
                </a:solidFill>
                <a:effectLst/>
                <a:latin typeface="SolaimanLipi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bn-IN" sz="8000" kern="1800" dirty="0" smtClean="0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Shonar Bangla" panose="020B0502040204020203" pitchFamily="34" charset="0"/>
              </a:rPr>
              <a:t>চীনা দূতাবাসের দিক-নির্দেশনা জারি</a:t>
            </a:r>
            <a:endParaRPr lang="en-US" sz="4000" dirty="0" smtClean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Vrinda" panose="02000500000000020004" pitchFamily="2" charset="0"/>
            </a:endParaRPr>
          </a:p>
          <a:p>
            <a:pPr algn="ctr"/>
            <a:r>
              <a:rPr lang="bn-IN" sz="8000" kern="1800" dirty="0" smtClean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Shonar Bangla" panose="020B0502040204020203" pitchFamily="34" charset="0"/>
              </a:rPr>
              <a:t>=======================</a:t>
            </a:r>
            <a:endParaRPr lang="en-US" sz="8000" dirty="0">
              <a:solidFill>
                <a:srgbClr val="00206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90731" y="2438415"/>
            <a:ext cx="11549575" cy="453810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bn-IN" sz="5400" b="1" dirty="0" smtClean="0">
                <a:solidFill>
                  <a:srgbClr val="00B05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Shonar Bangla" panose="020B0502040204020203" pitchFamily="34" charset="0"/>
              </a:rPr>
              <a:t>ঢাকাস্থ চীনা দূতাবাস বাংলাদেশের মানুষের জন্য করোনা ভাইরাস প্রতিরোধে দিক-নির্দেশনা জারি করেছে । এতে নতুন ভাইরাসের আক্রমণ থেকে রক্ষা পেতে কী করণীয়</a:t>
            </a:r>
            <a:r>
              <a:rPr lang="en-US" sz="5400" b="1" dirty="0" smtClean="0">
                <a:solidFill>
                  <a:srgbClr val="00B050"/>
                </a:solidFill>
                <a:effectLst/>
                <a:latin typeface="SolaimanLipi"/>
                <a:ea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bn-IN" sz="5400" b="1" dirty="0" smtClean="0">
                <a:solidFill>
                  <a:srgbClr val="00B05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Shonar Bangla" panose="020B0502040204020203" pitchFamily="34" charset="0"/>
              </a:rPr>
              <a:t>তা বর্ণনা করা হয়েছে। নিম্নে এসব নির্দেশনা তুলে ধরা হলো:-</a:t>
            </a:r>
            <a:endParaRPr lang="en-US" sz="2400" dirty="0">
              <a:solidFill>
                <a:srgbClr val="00B05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Vrinda" panose="02000500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4886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animBg="1"/>
      <p:bldP spid="3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75250" y="1115824"/>
            <a:ext cx="10065576" cy="98148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just">
              <a:lnSpc>
                <a:spcPct val="107000"/>
              </a:lnSpc>
              <a:spcAft>
                <a:spcPts val="1500"/>
              </a:spcAft>
            </a:pPr>
            <a:r>
              <a:rPr lang="bn-IN" sz="54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Shonar Bangla" panose="020B0502040204020203" pitchFamily="34" charset="0"/>
              </a:rPr>
              <a:t>১। যতটা সম্ভব বাইরের কর্মকাণ্ড কমিয়ে আনা ।</a:t>
            </a:r>
            <a:endParaRPr lang="en-US" sz="24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Vrinda" panose="02000500000000020004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75250" y="2744257"/>
            <a:ext cx="10958449" cy="108029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just">
              <a:lnSpc>
                <a:spcPct val="107000"/>
              </a:lnSpc>
              <a:spcAft>
                <a:spcPts val="1500"/>
              </a:spcAft>
            </a:pPr>
            <a:r>
              <a:rPr lang="bn-IN" sz="60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Shonar Bangla" panose="020B0502040204020203" pitchFamily="34" charset="0"/>
              </a:rPr>
              <a:t>ক ) করোনা ভাইরাস আক্রান্ত এলাকা এড়িয়ে চলা ।</a:t>
            </a:r>
            <a:endParaRPr lang="en-US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Vrinda" panose="02000500000000020004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75250" y="2431851"/>
            <a:ext cx="11324492" cy="299030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1500"/>
              </a:spcAft>
            </a:pPr>
            <a:r>
              <a:rPr lang="bn-IN" sz="44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Shonar Bangla" panose="020B0502040204020203" pitchFamily="34" charset="0"/>
              </a:rPr>
              <a:t>খ )</a:t>
            </a:r>
            <a:r>
              <a:rPr lang="en-US" sz="44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r>
              <a:rPr lang="en-US" sz="4400" dirty="0" smtClean="0">
                <a:solidFill>
                  <a:srgbClr val="000000"/>
                </a:solidFill>
                <a:effectLst/>
                <a:latin typeface="Shonar Bangla" panose="020B0502040204020203" pitchFamily="34" charset="0"/>
                <a:ea typeface="Times New Roman" panose="02020603050405020304" pitchFamily="18" charset="0"/>
                <a:cs typeface="Vrinda" panose="02000500000000020004" pitchFamily="2" charset="0"/>
              </a:rPr>
              <a:t> </a:t>
            </a:r>
            <a:r>
              <a:rPr lang="bn-IN" sz="4400" dirty="0" smtClean="0">
                <a:solidFill>
                  <a:srgbClr val="000000"/>
                </a:solidFill>
                <a:latin typeface="Shonar Bangla" panose="020B0502040204020203" pitchFamily="34" charset="0"/>
                <a:ea typeface="Times New Roman" panose="02020603050405020304" pitchFamily="18" charset="0"/>
              </a:rPr>
              <a:t>মহামারী প্রতিরোধ ও নিয়ন্ত্রণকালে আত্মীয়-স্বজন এবং বন্ধু-বান্ধবের সঙ্গে যত সম্ভব কম সাক্ষাত করা ও একসঙ্গে খাবার না খাওয়া । যথাসম্ভব নিজ ঘরে অবস্থান করা ।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Vrinda" panose="02000500000000020004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33048" y="2120904"/>
            <a:ext cx="11277600" cy="453810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107000"/>
              </a:lnSpc>
            </a:pPr>
            <a:r>
              <a:rPr lang="bn-IN" sz="54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Shonar Bangla" panose="020B0502040204020203" pitchFamily="34" charset="0"/>
              </a:rPr>
              <a:t>গ )</a:t>
            </a:r>
            <a:r>
              <a:rPr lang="en-US" sz="54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r>
              <a:rPr lang="en-US" sz="5400" dirty="0" smtClean="0">
                <a:solidFill>
                  <a:srgbClr val="000000"/>
                </a:solidFill>
                <a:effectLst/>
                <a:latin typeface="Shonar Bangla" panose="020B0502040204020203" pitchFamily="34" charset="0"/>
                <a:ea typeface="Times New Roman" panose="02020603050405020304" pitchFamily="18" charset="0"/>
                <a:cs typeface="Vrinda" panose="02000500000000020004" pitchFamily="2" charset="0"/>
              </a:rPr>
              <a:t> </a:t>
            </a:r>
            <a:r>
              <a:rPr lang="bn-IN" sz="5400" dirty="0">
                <a:solidFill>
                  <a:srgbClr val="000000"/>
                </a:solidFill>
                <a:latin typeface="Shonar Bangla" panose="020B0502040204020203" pitchFamily="34" charset="0"/>
                <a:ea typeface="Times New Roman" panose="02020603050405020304" pitchFamily="18" charset="0"/>
              </a:rPr>
              <a:t>জনাকীর্ণ স্থান</a:t>
            </a:r>
            <a:r>
              <a:rPr lang="en-US" sz="5400" dirty="0" smtClean="0">
                <a:solidFill>
                  <a:srgbClr val="000000"/>
                </a:solidFill>
                <a:effectLst/>
                <a:latin typeface="SolaimanLipi"/>
                <a:ea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bn-IN" sz="54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Shonar Bangla" panose="020B0502040204020203" pitchFamily="34" charset="0"/>
              </a:rPr>
              <a:t>বিশেষ করে গণশৌচাগার</a:t>
            </a:r>
            <a:r>
              <a:rPr lang="en-US" sz="5400" dirty="0" smtClean="0">
                <a:solidFill>
                  <a:srgbClr val="000000"/>
                </a:solidFill>
                <a:effectLst/>
                <a:latin typeface="SolaimanLipi"/>
                <a:ea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bn-IN" sz="54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Shonar Bangla" panose="020B0502040204020203" pitchFamily="34" charset="0"/>
              </a:rPr>
              <a:t>সিনেমা হল</a:t>
            </a:r>
            <a:r>
              <a:rPr lang="en-US" sz="5400" dirty="0" smtClean="0">
                <a:solidFill>
                  <a:srgbClr val="000000"/>
                </a:solidFill>
                <a:effectLst/>
                <a:latin typeface="SolaimanLipi"/>
                <a:ea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bn-IN" sz="54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Shonar Bangla" panose="020B0502040204020203" pitchFamily="34" charset="0"/>
              </a:rPr>
              <a:t>ইন্টারনেট ক্যাফে</a:t>
            </a:r>
            <a:r>
              <a:rPr lang="en-US" sz="5400" dirty="0" smtClean="0">
                <a:solidFill>
                  <a:srgbClr val="000000"/>
                </a:solidFill>
                <a:effectLst/>
                <a:latin typeface="SolaimanLipi"/>
                <a:ea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bn-IN" sz="54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Shonar Bangla" panose="020B0502040204020203" pitchFamily="34" charset="0"/>
              </a:rPr>
              <a:t>শপিংমল</a:t>
            </a:r>
            <a:r>
              <a:rPr lang="en-US" sz="5400" dirty="0" smtClean="0">
                <a:solidFill>
                  <a:srgbClr val="000000"/>
                </a:solidFill>
                <a:effectLst/>
                <a:latin typeface="SolaimanLipi"/>
                <a:ea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bn-IN" sz="54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Shonar Bangla" panose="020B0502040204020203" pitchFamily="34" charset="0"/>
              </a:rPr>
              <a:t>বাস ও রেলস্টেশন</a:t>
            </a:r>
            <a:r>
              <a:rPr lang="en-US" sz="5400" dirty="0" smtClean="0">
                <a:solidFill>
                  <a:srgbClr val="000000"/>
                </a:solidFill>
                <a:effectLst/>
                <a:latin typeface="SolaimanLipi"/>
                <a:ea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bn-IN" sz="54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Shonar Bangla" panose="020B0502040204020203" pitchFamily="34" charset="0"/>
              </a:rPr>
              <a:t>বিমান বন্দর</a:t>
            </a:r>
            <a:r>
              <a:rPr lang="en-US" sz="5400" dirty="0" smtClean="0">
                <a:solidFill>
                  <a:srgbClr val="000000"/>
                </a:solidFill>
                <a:effectLst/>
                <a:latin typeface="SolaimanLipi"/>
                <a:ea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bn-IN" sz="54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Shonar Bangla" panose="020B0502040204020203" pitchFamily="34" charset="0"/>
              </a:rPr>
              <a:t>ফেরিঘাট এবং প্রদর্শনী কেন্দ্রসমূহে ভ্রমণ পরিহার করা ।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Vrinda" panose="02000500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3397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animBg="1"/>
      <p:bldP spid="3" grpId="1" animBg="1"/>
      <p:bldP spid="4" grpId="0" animBg="1"/>
      <p:bldP spid="4" grpId="1" animBg="1"/>
      <p:bldP spid="5" grpId="0" animBg="1"/>
      <p:bldP spid="5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28355" y="203731"/>
            <a:ext cx="11272913" cy="206825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1500"/>
              </a:spcAft>
            </a:pPr>
            <a:r>
              <a:rPr lang="bn-IN" sz="60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Shonar Bangla" panose="020B0502040204020203" pitchFamily="34" charset="0"/>
              </a:rPr>
              <a:t>২ । ব্যক্তিগত সুরক্ষা এবং হাতের পরিষ্কার-পরিচ্ছন্নতা ।</a:t>
            </a:r>
            <a:endParaRPr lang="en-US" sz="2800" dirty="0" smtClean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Vrinda" panose="02000500000000020004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45474" y="2250946"/>
            <a:ext cx="11455794" cy="305622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1500"/>
              </a:spcAft>
            </a:pPr>
            <a:r>
              <a:rPr lang="bn-IN" sz="6000" b="1" dirty="0" smtClean="0">
                <a:solidFill>
                  <a:srgbClr val="00B05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Shonar Bangla" panose="020B0502040204020203" pitchFamily="34" charset="0"/>
              </a:rPr>
              <a:t>ক ) বাইরে বের হলে বা জনাকীর্ণ এলাকা যেমন-হাসপাতাল যাওয়া বা গণপরিবহনে চড়লে সার্জিক্যাল বা এন-৯৫ মাস্ক পরিধান করতে হবে ।</a:t>
            </a:r>
            <a:endParaRPr lang="en-US" sz="2800" b="1" dirty="0">
              <a:solidFill>
                <a:srgbClr val="00B05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Vrinda" panose="02000500000000020004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66783" y="2250946"/>
            <a:ext cx="11613176" cy="404405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107000"/>
              </a:lnSpc>
            </a:pPr>
            <a:r>
              <a:rPr lang="bn-IN" sz="48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Shonar Bangla" panose="020B0502040204020203" pitchFamily="34" charset="0"/>
              </a:rPr>
              <a:t>খ ) হাতকে সবসময় পরিষ্কার-পরিচ্ছন্ন রাখতে হবে । সর্বসাধারণের জন্য উন্মুক্ত এলাকার আসবাবপত্র স্পর্শ করা থেকে বিরত থাকতে হবে । খাবারের আগে</a:t>
            </a:r>
            <a:r>
              <a:rPr lang="en-US" sz="4800" dirty="0" smtClean="0">
                <a:solidFill>
                  <a:srgbClr val="000000"/>
                </a:solidFill>
                <a:effectLst/>
                <a:latin typeface="SolaimanLipi"/>
                <a:ea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bn-IN" sz="48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Shonar Bangla" panose="020B0502040204020203" pitchFamily="34" charset="0"/>
              </a:rPr>
              <a:t>শৌচাগার ব্যবহার করার পরে</a:t>
            </a:r>
            <a:r>
              <a:rPr lang="en-US" sz="4800" dirty="0" smtClean="0">
                <a:solidFill>
                  <a:srgbClr val="000000"/>
                </a:solidFill>
                <a:effectLst/>
                <a:latin typeface="SolaimanLipi"/>
                <a:ea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bn-IN" sz="48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Shonar Bangla" panose="020B0502040204020203" pitchFamily="34" charset="0"/>
              </a:rPr>
              <a:t>হাঁচি দেওয়ার পর এবং সর্বসাধারণের জন্য উন্মুক্ত এলাকা থেকে ফিরে এসে সাবান দিয়ে প্রবহমান পানিতে হাত ধুতে হবে ।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Vrinda" panose="02000500000000020004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66783" y="2250946"/>
            <a:ext cx="11613176" cy="448475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107000"/>
              </a:lnSpc>
            </a:pPr>
            <a:r>
              <a:rPr lang="bn-IN" sz="6000" dirty="0" smtClean="0">
                <a:solidFill>
                  <a:srgbClr val="00B05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Shonar Bangla" panose="020B0502040204020203" pitchFamily="34" charset="0"/>
              </a:rPr>
              <a:t>হাত পরিষ্কার কিনা</a:t>
            </a:r>
            <a:r>
              <a:rPr lang="en-US" sz="6000" dirty="0" smtClean="0">
                <a:solidFill>
                  <a:srgbClr val="00B050"/>
                </a:solidFill>
                <a:effectLst/>
                <a:latin typeface="SolaimanLipi"/>
                <a:ea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bn-IN" sz="6000" dirty="0" smtClean="0">
                <a:solidFill>
                  <a:srgbClr val="00B05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Shonar Bangla" panose="020B0502040204020203" pitchFamily="34" charset="0"/>
              </a:rPr>
              <a:t>তা নিশ্চিত না হয়ে মুখ</a:t>
            </a:r>
            <a:r>
              <a:rPr lang="en-US" sz="6000" dirty="0" smtClean="0">
                <a:solidFill>
                  <a:srgbClr val="00B050"/>
                </a:solidFill>
                <a:effectLst/>
                <a:latin typeface="SolaimanLipi"/>
                <a:ea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bn-IN" sz="6000" dirty="0" smtClean="0">
                <a:solidFill>
                  <a:srgbClr val="00B05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Shonar Bangla" panose="020B0502040204020203" pitchFamily="34" charset="0"/>
              </a:rPr>
              <a:t>নাক এবং চোখ স্পর্শ করা থেকে বিরত থাকতে হবে । হাঁচি এবং কাশির সময় কনুই দিয়ে নাক ও মুখ ঢাকতে হবে ।</a:t>
            </a:r>
            <a:endParaRPr lang="en-US" sz="6000" dirty="0" smtClean="0">
              <a:solidFill>
                <a:srgbClr val="00B05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Shonar Bangla" panose="020B0502040204020203" pitchFamily="34" charset="0"/>
            </a:endParaRPr>
          </a:p>
          <a:p>
            <a:pPr algn="just">
              <a:lnSpc>
                <a:spcPct val="107000"/>
              </a:lnSpc>
            </a:pPr>
            <a:endParaRPr lang="en-US" sz="6000" dirty="0" smtClean="0">
              <a:solidFill>
                <a:srgbClr val="00B05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Shonar Bangla" panose="020B0502040204020203" pitchFamily="34" charset="0"/>
            </a:endParaRPr>
          </a:p>
          <a:p>
            <a:pPr algn="just">
              <a:lnSpc>
                <a:spcPct val="107000"/>
              </a:lnSpc>
            </a:pPr>
            <a:endParaRPr lang="en-US" sz="2800" dirty="0">
              <a:solidFill>
                <a:srgbClr val="00B05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Vrinda" panose="02000500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9791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7623" y="197486"/>
            <a:ext cx="11493306" cy="20682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1500"/>
              </a:spcAft>
            </a:pPr>
            <a:r>
              <a:rPr lang="bn-IN" sz="60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Shonar Bangla" panose="020B0502040204020203" pitchFamily="34" charset="0"/>
              </a:rPr>
              <a:t>৩। স্বাস্থ্য পর্যবেক্ষণ ও চিকিৎসকের শরণাপন্ন হওয়া ।</a:t>
            </a:r>
            <a:endParaRPr lang="en-US" sz="28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Vrinda" panose="02000500000000020004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2036487"/>
            <a:ext cx="11075962" cy="482151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1500"/>
              </a:spcAft>
            </a:pPr>
            <a:r>
              <a:rPr lang="bn-IN" sz="48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Shonar Bangla" panose="020B0502040204020203" pitchFamily="34" charset="0"/>
              </a:rPr>
              <a:t>ক )</a:t>
            </a:r>
            <a:r>
              <a:rPr lang="en-US" sz="48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r>
              <a:rPr lang="en-US" sz="4800" dirty="0" smtClean="0">
                <a:solidFill>
                  <a:srgbClr val="000000"/>
                </a:solidFill>
                <a:effectLst/>
                <a:latin typeface="Shonar Bangla" panose="020B0502040204020203" pitchFamily="34" charset="0"/>
                <a:ea typeface="Times New Roman" panose="02020603050405020304" pitchFamily="18" charset="0"/>
                <a:cs typeface="Vrinda" panose="02000500000000020004" pitchFamily="2" charset="0"/>
              </a:rPr>
              <a:t> </a:t>
            </a:r>
            <a:r>
              <a:rPr lang="bn-IN" sz="4800" dirty="0" smtClean="0">
                <a:solidFill>
                  <a:srgbClr val="000000"/>
                </a:solidFill>
                <a:latin typeface="Shonar Bangla" panose="020B0502040204020203" pitchFamily="34" charset="0"/>
                <a:ea typeface="Times New Roman" panose="02020603050405020304" pitchFamily="18" charset="0"/>
              </a:rPr>
              <a:t>আপনার নিজের ও পরিবারের সদস্যদের স্বাস্থ্য পর্যবেক্ষণ করুন । জ্বর অনুভূত হলে শরীরের তাপমাত্রা পরিমাপ করুন । সকালে এবং রাতে বাচ্চাদের কপালে হাত রেখে জ্বর অনুভূত হলে শরীরের তাপমাত্রা পরিমাপ করুন ।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Vrinda" panose="02000500000000020004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7230" y="1900905"/>
            <a:ext cx="11924715" cy="509267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1500"/>
              </a:spcAft>
            </a:pPr>
            <a:endParaRPr lang="en-US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Vrinda" panose="02000500000000020004" pitchFamily="2" charset="0"/>
            </a:endParaRPr>
          </a:p>
          <a:p>
            <a:pPr algn="just">
              <a:lnSpc>
                <a:spcPct val="107000"/>
              </a:lnSpc>
            </a:pPr>
            <a:r>
              <a:rPr lang="bn-IN" sz="4400" dirty="0" smtClean="0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Shonar Bangla" panose="020B0502040204020203" pitchFamily="34" charset="0"/>
              </a:rPr>
              <a:t>খ )</a:t>
            </a:r>
            <a:r>
              <a:rPr lang="en-US" sz="4400" dirty="0" smtClean="0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r>
              <a:rPr lang="en-US" sz="4400" dirty="0" smtClean="0">
                <a:solidFill>
                  <a:srgbClr val="002060"/>
                </a:solidFill>
                <a:effectLst/>
                <a:latin typeface="Shonar Bangla" panose="020B0502040204020203" pitchFamily="34" charset="0"/>
                <a:ea typeface="Times New Roman" panose="02020603050405020304" pitchFamily="18" charset="0"/>
                <a:cs typeface="Vrinda" panose="02000500000000020004" pitchFamily="2" charset="0"/>
              </a:rPr>
              <a:t> </a:t>
            </a:r>
            <a:r>
              <a:rPr lang="bn-IN" sz="4400" dirty="0" smtClean="0">
                <a:solidFill>
                  <a:srgbClr val="002060"/>
                </a:solidFill>
                <a:latin typeface="Shonar Bangla" panose="020B0502040204020203" pitchFamily="34" charset="0"/>
                <a:ea typeface="Times New Roman" panose="02020603050405020304" pitchFamily="18" charset="0"/>
              </a:rPr>
              <a:t>করোনা ভাইরাসের লক্ষণ দেখা দিলে মাস্ক পরিধান করুন এবং অনতিবিলম্বে নিকটবর্তী হাসপাতালে যোগাযোগ করুন । করোনা ভাইরাসের লক্ষণগুলো হলো: </a:t>
            </a:r>
            <a:r>
              <a:rPr lang="bn-IN" sz="4400" dirty="0" smtClean="0">
                <a:solidFill>
                  <a:srgbClr val="FF0000"/>
                </a:solidFill>
                <a:latin typeface="Shonar Bangla" panose="020B0502040204020203" pitchFamily="34" charset="0"/>
                <a:ea typeface="Times New Roman" panose="02020603050405020304" pitchFamily="18" charset="0"/>
              </a:rPr>
              <a:t>জ্বর</a:t>
            </a:r>
            <a:r>
              <a:rPr lang="en-US" sz="4400" dirty="0" smtClean="0">
                <a:solidFill>
                  <a:srgbClr val="FF0000"/>
                </a:solidFill>
                <a:effectLst/>
                <a:latin typeface="SolaimanLipi"/>
                <a:ea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bn-IN" sz="4400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Shonar Bangla" panose="020B0502040204020203" pitchFamily="34" charset="0"/>
              </a:rPr>
              <a:t>হাঁচি-কাশি</a:t>
            </a:r>
            <a:r>
              <a:rPr lang="en-US" sz="4400" dirty="0" smtClean="0">
                <a:solidFill>
                  <a:srgbClr val="FF0000"/>
                </a:solidFill>
                <a:effectLst/>
                <a:latin typeface="SolaimanLipi"/>
                <a:ea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bn-IN" sz="4400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Shonar Bangla" panose="020B0502040204020203" pitchFamily="34" charset="0"/>
              </a:rPr>
              <a:t>গলা ব্যথা</a:t>
            </a:r>
            <a:r>
              <a:rPr lang="en-US" sz="4400" dirty="0" smtClean="0">
                <a:solidFill>
                  <a:srgbClr val="FF0000"/>
                </a:solidFill>
                <a:effectLst/>
                <a:latin typeface="SolaimanLipi"/>
                <a:ea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bn-IN" sz="4400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Shonar Bangla" panose="020B0502040204020203" pitchFamily="34" charset="0"/>
              </a:rPr>
              <a:t>বুকে চাপ</a:t>
            </a:r>
            <a:r>
              <a:rPr lang="en-US" sz="4400" dirty="0" smtClean="0">
                <a:solidFill>
                  <a:srgbClr val="FF0000"/>
                </a:solidFill>
                <a:effectLst/>
                <a:latin typeface="SolaimanLipi"/>
                <a:ea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bn-IN" sz="4400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Shonar Bangla" panose="020B0502040204020203" pitchFamily="34" charset="0"/>
              </a:rPr>
              <a:t>শ্বাসকষ্ট</a:t>
            </a:r>
            <a:r>
              <a:rPr lang="en-US" sz="4400" dirty="0" smtClean="0">
                <a:solidFill>
                  <a:srgbClr val="FF0000"/>
                </a:solidFill>
                <a:effectLst/>
                <a:latin typeface="SolaimanLipi"/>
                <a:ea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bn-IN" sz="4400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Shonar Bangla" panose="020B0502040204020203" pitchFamily="34" charset="0"/>
              </a:rPr>
              <a:t>ক্ষুধামন্দা</a:t>
            </a:r>
            <a:r>
              <a:rPr lang="en-US" sz="4400" dirty="0" smtClean="0">
                <a:solidFill>
                  <a:srgbClr val="FF0000"/>
                </a:solidFill>
                <a:effectLst/>
                <a:latin typeface="SolaimanLipi"/>
                <a:ea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bn-IN" sz="4400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Shonar Bangla" panose="020B0502040204020203" pitchFamily="34" charset="0"/>
              </a:rPr>
              <a:t>দুর্বলতা</a:t>
            </a:r>
            <a:r>
              <a:rPr lang="en-US" sz="4400" dirty="0" smtClean="0">
                <a:solidFill>
                  <a:srgbClr val="FF0000"/>
                </a:solidFill>
                <a:effectLst/>
                <a:latin typeface="SolaimanLipi"/>
                <a:ea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bn-IN" sz="4400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Shonar Bangla" panose="020B0502040204020203" pitchFamily="34" charset="0"/>
              </a:rPr>
              <a:t>জড়তা</a:t>
            </a:r>
            <a:r>
              <a:rPr lang="en-US" sz="4400" dirty="0" smtClean="0">
                <a:solidFill>
                  <a:srgbClr val="FF0000"/>
                </a:solidFill>
                <a:effectLst/>
                <a:latin typeface="SolaimanLipi"/>
                <a:ea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bn-IN" sz="4400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Shonar Bangla" panose="020B0502040204020203" pitchFamily="34" charset="0"/>
              </a:rPr>
              <a:t>বমিভাব</a:t>
            </a:r>
            <a:r>
              <a:rPr lang="en-US" sz="4400" dirty="0" smtClean="0">
                <a:solidFill>
                  <a:srgbClr val="FF0000"/>
                </a:solidFill>
                <a:effectLst/>
                <a:latin typeface="SolaimanLipi"/>
                <a:ea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bn-IN" sz="4400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Shonar Bangla" panose="020B0502040204020203" pitchFamily="34" charset="0"/>
              </a:rPr>
              <a:t>ডায়রিয়া</a:t>
            </a:r>
            <a:r>
              <a:rPr lang="en-US" sz="4400" dirty="0" smtClean="0">
                <a:solidFill>
                  <a:srgbClr val="FF0000"/>
                </a:solidFill>
                <a:effectLst/>
                <a:latin typeface="SolaimanLipi"/>
                <a:ea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bn-IN" sz="4400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Shonar Bangla" panose="020B0502040204020203" pitchFamily="34" charset="0"/>
              </a:rPr>
              <a:t>মাথাব্যথা</a:t>
            </a:r>
            <a:r>
              <a:rPr lang="en-US" sz="4400" dirty="0" smtClean="0">
                <a:solidFill>
                  <a:srgbClr val="FF0000"/>
                </a:solidFill>
                <a:effectLst/>
                <a:latin typeface="SolaimanLipi"/>
                <a:ea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bn-IN" sz="4400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Shonar Bangla" panose="020B0502040204020203" pitchFamily="34" charset="0"/>
              </a:rPr>
              <a:t>বুক ধড়ফড়</a:t>
            </a:r>
            <a:r>
              <a:rPr lang="en-US" sz="4400" dirty="0" smtClean="0">
                <a:solidFill>
                  <a:srgbClr val="FF0000"/>
                </a:solidFill>
                <a:effectLst/>
                <a:latin typeface="SolaimanLipi"/>
                <a:ea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bn-IN" sz="4400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Shonar Bangla" panose="020B0502040204020203" pitchFamily="34" charset="0"/>
              </a:rPr>
              <a:t>চোখ উঠা এবং অঙ্গ বা পেশীতে হালকা ব্যথা ।</a:t>
            </a:r>
            <a:endParaRPr lang="en-US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Vrinda" panose="02000500000000020004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2400" y="1983163"/>
            <a:ext cx="11889546" cy="4834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107000"/>
              </a:lnSpc>
            </a:pPr>
            <a:r>
              <a:rPr lang="bn-IN" sz="48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Shonar Bangla" panose="020B0502040204020203" pitchFamily="34" charset="0"/>
              </a:rPr>
              <a:t>এ অবস্থায় যে কোনো গণপরিবহণ যেমন-বাস</a:t>
            </a:r>
            <a:r>
              <a:rPr lang="en-US" sz="4800" dirty="0" smtClean="0">
                <a:solidFill>
                  <a:srgbClr val="000000"/>
                </a:solidFill>
                <a:effectLst/>
                <a:latin typeface="SolaimanLipi"/>
                <a:ea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bn-IN" sz="48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Shonar Bangla" panose="020B0502040204020203" pitchFamily="34" charset="0"/>
              </a:rPr>
              <a:t>ট্রেনে চড়া এবং জনাকীর্ণ এলাকা ভ্রমণ পরিহার করতে হবে । চিকিৎসককে আপনার ভাইরাস আক্রান্ত এলাকায় ভ্রমণ ও বসবাসের বৃত্তান্ত জানাবেন । সেই সঙ্গে রোগে আক্রান্ত হওয়ার পর কার কার সঙ্গে দেখা করেছেন</a:t>
            </a:r>
            <a:r>
              <a:rPr lang="en-US" sz="4800" dirty="0" smtClean="0">
                <a:solidFill>
                  <a:srgbClr val="000000"/>
                </a:solidFill>
                <a:effectLst/>
                <a:latin typeface="SolaimanLipi"/>
                <a:ea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bn-IN" sz="48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Shonar Bangla" panose="020B0502040204020203" pitchFamily="34" charset="0"/>
              </a:rPr>
              <a:t>তাও চিকিৎসককে জানাতে ভুলবেন না। যেকোন প্রশ্নের উত্তর দিয়ে চিকিৎসককে সহায়তা করুন ।</a:t>
            </a:r>
            <a:endParaRPr lang="en-US" sz="4800" dirty="0">
              <a:effectLst/>
              <a:latin typeface="Calibri" panose="020F0502020204030204" pitchFamily="34" charset="0"/>
              <a:ea typeface="Calibri" panose="020F0502020204030204" pitchFamily="34" charset="0"/>
              <a:cs typeface="Vrinda" panose="02000500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3608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7" grpId="0" animBg="1"/>
      <p:bldP spid="7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167618" y="420369"/>
            <a:ext cx="10269416" cy="81682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1500"/>
              </a:spcAft>
            </a:pPr>
            <a:r>
              <a:rPr lang="bn-IN" sz="44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Shonar Bangla" panose="020B0502040204020203" pitchFamily="34" charset="0"/>
              </a:rPr>
              <a:t>৪</a:t>
            </a:r>
            <a:r>
              <a:rPr lang="en-US" sz="44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Shonar Bangla" panose="020B0502040204020203" pitchFamily="34" charset="0"/>
              </a:rPr>
              <a:t> </a:t>
            </a:r>
            <a:r>
              <a:rPr lang="bn-IN" sz="44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Shonar Bangla" panose="020B0502040204020203" pitchFamily="34" charset="0"/>
              </a:rPr>
              <a:t>। ভালো স্বাস্থ্যাভ্যাস ও পরিষ্কার-পরিচ্ছন্নতা বজায় রাখুন ।</a:t>
            </a:r>
            <a:endParaRPr lang="en-US" dirty="0" smtClean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Vrinda" panose="02000500000000020004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33046" y="1733876"/>
            <a:ext cx="10803988" cy="187064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1500"/>
              </a:spcAft>
            </a:pPr>
            <a:r>
              <a:rPr lang="bn-IN" sz="54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Shonar Bangla" panose="020B0502040204020203" pitchFamily="34" charset="0"/>
              </a:rPr>
              <a:t>ক ) ভালোভাবে বায়ু চলাচলের জন্য ঘনঘন ঘরের দরজা জানালা খুলে দিন ।</a:t>
            </a:r>
            <a:endParaRPr lang="en-US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Vrinda" panose="02000500000000020004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33046" y="1400937"/>
            <a:ext cx="10902462" cy="27269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1500"/>
              </a:spcAft>
            </a:pPr>
            <a:r>
              <a:rPr lang="bn-IN" sz="40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Shonar Bangla" panose="020B0502040204020203" pitchFamily="34" charset="0"/>
              </a:rPr>
              <a:t>খ )</a:t>
            </a:r>
            <a:r>
              <a:rPr lang="en-US" sz="40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r>
              <a:rPr lang="en-US" sz="4000" dirty="0" smtClean="0">
                <a:solidFill>
                  <a:srgbClr val="000000"/>
                </a:solidFill>
                <a:effectLst/>
                <a:latin typeface="Shonar Bangla" panose="020B0502040204020203" pitchFamily="34" charset="0"/>
                <a:ea typeface="Times New Roman" panose="02020603050405020304" pitchFamily="18" charset="0"/>
                <a:cs typeface="Vrinda" panose="02000500000000020004" pitchFamily="2" charset="0"/>
              </a:rPr>
              <a:t> </a:t>
            </a:r>
            <a:r>
              <a:rPr lang="bn-IN" sz="4000" dirty="0" smtClean="0">
                <a:solidFill>
                  <a:srgbClr val="000000"/>
                </a:solidFill>
                <a:latin typeface="Shonar Bangla" panose="020B0502040204020203" pitchFamily="34" charset="0"/>
                <a:ea typeface="Times New Roman" panose="02020603050405020304" pitchFamily="18" charset="0"/>
              </a:rPr>
              <a:t>পরিবারের সদস্যদের সঙ্গে আপনার গামছা কিংবা তোয়ালে যৌথভাবে ব্যবহার করবেন না । আপনার ঘর পরিষ্কার রাখুন এবং কাপড়-চোপড় ও কাঁথা-বালিশ ঘনঘন রোদে দিয়ে ভালোভাবে শুকিয়ে নিন ।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Vrinda" panose="02000500000000020004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07964" y="1348151"/>
            <a:ext cx="11549574" cy="293375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1500"/>
              </a:spcAft>
            </a:pPr>
            <a:endParaRPr lang="en-US" sz="4400" dirty="0" smtClean="0">
              <a:solidFill>
                <a:srgbClr val="00206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Shonar Bangla" panose="020B0502040204020203" pitchFamily="34" charset="0"/>
            </a:endParaRPr>
          </a:p>
          <a:p>
            <a:pPr algn="just">
              <a:lnSpc>
                <a:spcPct val="107000"/>
              </a:lnSpc>
              <a:spcAft>
                <a:spcPts val="1500"/>
              </a:spcAft>
            </a:pPr>
            <a:r>
              <a:rPr lang="bn-IN" sz="4400" dirty="0" smtClean="0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Shonar Bangla" panose="020B0502040204020203" pitchFamily="34" charset="0"/>
              </a:rPr>
              <a:t>গ )</a:t>
            </a:r>
            <a:r>
              <a:rPr lang="en-US" sz="4400" dirty="0" smtClean="0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r>
              <a:rPr lang="en-US" sz="4400" dirty="0" smtClean="0">
                <a:solidFill>
                  <a:srgbClr val="002060"/>
                </a:solidFill>
                <a:effectLst/>
                <a:latin typeface="Shonar Bangla" panose="020B0502040204020203" pitchFamily="34" charset="0"/>
                <a:ea typeface="Times New Roman" panose="02020603050405020304" pitchFamily="18" charset="0"/>
                <a:cs typeface="Vrinda" panose="02000500000000020004" pitchFamily="2" charset="0"/>
              </a:rPr>
              <a:t> </a:t>
            </a:r>
            <a:r>
              <a:rPr lang="bn-IN" sz="4400" dirty="0" smtClean="0">
                <a:solidFill>
                  <a:srgbClr val="002060"/>
                </a:solidFill>
                <a:latin typeface="Shonar Bangla" panose="020B0502040204020203" pitchFamily="34" charset="0"/>
                <a:ea typeface="Times New Roman" panose="02020603050405020304" pitchFamily="18" charset="0"/>
              </a:rPr>
              <a:t>যত্রতত্র থুতু ফেলবেন না । থুতু এবং সর্দির পানি টিস্যু পেপারে মুড়ে ঢাকা ডাস্টবিনে ফেলুন ।</a:t>
            </a:r>
            <a:endParaRPr lang="en-US" sz="4400" dirty="0" smtClean="0">
              <a:solidFill>
                <a:srgbClr val="002060"/>
              </a:solidFill>
              <a:latin typeface="Shonar Bangla" panose="020B0502040204020203" pitchFamily="34" charset="0"/>
              <a:ea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1500"/>
              </a:spcAft>
            </a:pPr>
            <a:endParaRPr lang="en-US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Vrinda" panose="02000500000000020004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07964" y="1292174"/>
            <a:ext cx="11549574" cy="3045706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1500"/>
              </a:spcAft>
            </a:pPr>
            <a:endParaRPr lang="en-US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Vrinda" panose="02000500000000020004" pitchFamily="2" charset="0"/>
            </a:endParaRPr>
          </a:p>
          <a:p>
            <a:pPr algn="just">
              <a:lnSpc>
                <a:spcPct val="107000"/>
              </a:lnSpc>
              <a:spcAft>
                <a:spcPts val="1500"/>
              </a:spcAft>
            </a:pPr>
            <a:r>
              <a:rPr lang="bn-IN" sz="54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Shonar Bangla" panose="020B0502040204020203" pitchFamily="34" charset="0"/>
              </a:rPr>
              <a:t>ঘ )</a:t>
            </a:r>
            <a:r>
              <a:rPr lang="en-US" sz="54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r>
              <a:rPr lang="en-US" sz="5400" dirty="0" smtClean="0">
                <a:solidFill>
                  <a:srgbClr val="000000"/>
                </a:solidFill>
                <a:effectLst/>
                <a:latin typeface="Shonar Bangla" panose="020B0502040204020203" pitchFamily="34" charset="0"/>
                <a:ea typeface="Times New Roman" panose="02020603050405020304" pitchFamily="18" charset="0"/>
                <a:cs typeface="Vrinda" panose="02000500000000020004" pitchFamily="2" charset="0"/>
              </a:rPr>
              <a:t> </a:t>
            </a:r>
            <a:r>
              <a:rPr lang="bn-IN" sz="5400" dirty="0" smtClean="0">
                <a:solidFill>
                  <a:srgbClr val="000000"/>
                </a:solidFill>
                <a:latin typeface="Shonar Bangla" panose="020B0502040204020203" pitchFamily="34" charset="0"/>
                <a:ea typeface="Times New Roman" panose="02020603050405020304" pitchFamily="18" charset="0"/>
              </a:rPr>
              <a:t>আপনার খাদ্য ও পুষ্টি এবং শরীর চর্চায় ভারসাম্য বজায় রাখুন ।</a:t>
            </a:r>
            <a:endParaRPr lang="en-US" sz="5400" dirty="0" smtClean="0">
              <a:solidFill>
                <a:srgbClr val="000000"/>
              </a:solidFill>
              <a:latin typeface="Shonar Bangla" panose="020B0502040204020203" pitchFamily="34" charset="0"/>
              <a:ea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1500"/>
              </a:spcAft>
            </a:pP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Vrinda" panose="02000500000000020004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07964" y="1333616"/>
            <a:ext cx="11549574" cy="469756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1500"/>
              </a:spcAft>
            </a:pPr>
            <a:endParaRPr lang="en-US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Vrinda" panose="02000500000000020004" pitchFamily="2" charset="0"/>
            </a:endParaRPr>
          </a:p>
          <a:p>
            <a:pPr algn="just">
              <a:lnSpc>
                <a:spcPct val="107000"/>
              </a:lnSpc>
              <a:spcAft>
                <a:spcPts val="1500"/>
              </a:spcAft>
            </a:pPr>
            <a:r>
              <a:rPr lang="bn-IN" sz="60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Shonar Bangla" panose="020B0502040204020203" pitchFamily="34" charset="0"/>
              </a:rPr>
              <a:t>ঙ )</a:t>
            </a:r>
            <a:r>
              <a:rPr lang="en-US" sz="60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r>
              <a:rPr lang="en-US" sz="6000" dirty="0" smtClean="0">
                <a:solidFill>
                  <a:srgbClr val="000000"/>
                </a:solidFill>
                <a:effectLst/>
                <a:latin typeface="Shonar Bangla" panose="020B0502040204020203" pitchFamily="34" charset="0"/>
                <a:ea typeface="Times New Roman" panose="02020603050405020304" pitchFamily="18" charset="0"/>
                <a:cs typeface="Vrinda" panose="02000500000000020004" pitchFamily="2" charset="0"/>
              </a:rPr>
              <a:t> </a:t>
            </a:r>
            <a:r>
              <a:rPr lang="bn-IN" sz="6000" dirty="0" smtClean="0">
                <a:solidFill>
                  <a:srgbClr val="000000"/>
                </a:solidFill>
                <a:latin typeface="Shonar Bangla" panose="020B0502040204020203" pitchFamily="34" charset="0"/>
                <a:ea typeface="Times New Roman" panose="02020603050405020304" pitchFamily="18" charset="0"/>
              </a:rPr>
              <a:t>বন্যপ্রাণীকে স্পর্শ</a:t>
            </a:r>
            <a:r>
              <a:rPr lang="en-US" sz="6000" dirty="0" smtClean="0">
                <a:solidFill>
                  <a:srgbClr val="000000"/>
                </a:solidFill>
                <a:effectLst/>
                <a:latin typeface="SolaimanLipi"/>
                <a:ea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bn-IN" sz="60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Shonar Bangla" panose="020B0502040204020203" pitchFamily="34" charset="0"/>
              </a:rPr>
              <a:t>কেনাবেচা ও এর মাংস খাওয়া থেকে বিরত থাকুন । সেই সঙ্গে জীবিত বন্যপ্রাণী বেচাকেনার বাজারে যাওয়া থেকে বিরত থাকতে হবে ।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Vrinda" panose="02000500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6322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21834" y="2349304"/>
            <a:ext cx="3938954" cy="144655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800" dirty="0" smtClean="0"/>
              <a:t>The End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37420685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360</TotalTime>
  <Words>217</Words>
  <Application>Microsoft Office PowerPoint</Application>
  <PresentationFormat>Widescreen</PresentationFormat>
  <Paragraphs>49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Arial</vt:lpstr>
      <vt:lpstr>Calibri</vt:lpstr>
      <vt:lpstr>Calibri Light</vt:lpstr>
      <vt:lpstr>NikoshBAN</vt:lpstr>
      <vt:lpstr>Shonar Bangla</vt:lpstr>
      <vt:lpstr>SolaimanLipi</vt:lpstr>
      <vt:lpstr>Times New Roman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AUSC</dc:creator>
  <cp:lastModifiedBy>AUSC</cp:lastModifiedBy>
  <cp:revision>10</cp:revision>
  <dcterms:created xsi:type="dcterms:W3CDTF">2020-02-06T20:14:04Z</dcterms:created>
  <dcterms:modified xsi:type="dcterms:W3CDTF">2020-02-07T02:15:56Z</dcterms:modified>
</cp:coreProperties>
</file>