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6" r:id="rId8"/>
    <p:sldId id="261" r:id="rId9"/>
    <p:sldId id="268" r:id="rId10"/>
    <p:sldId id="267" r:id="rId11"/>
    <p:sldId id="269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5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10CB-0CDD-45DD-A37B-61BD07A28E01}" type="datetimeFigureOut">
              <a:rPr lang="en-US" smtClean="0"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A1BF-01CB-497A-B719-5B868559E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9363" cy="1325563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</a:rPr>
              <a:t>শুভ সকাল শিক্ষার্থীরা 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913204"/>
            <a:ext cx="11830930" cy="47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05242" y="773723"/>
            <a:ext cx="8187397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চলো যুক্তবর্ণ ভেঙ্গে শব্দ</a:t>
            </a:r>
            <a:r>
              <a:rPr lang="bn-IN" sz="2800" b="1" dirty="0" smtClean="0"/>
              <a:t> তৈরি করি </a:t>
            </a:r>
            <a:endParaRPr lang="en-US" sz="2800" b="1" dirty="0"/>
          </a:p>
        </p:txBody>
      </p:sp>
      <p:sp>
        <p:nvSpPr>
          <p:cNvPr id="6" name="Hexagon 5"/>
          <p:cNvSpPr/>
          <p:nvPr/>
        </p:nvSpPr>
        <p:spPr>
          <a:xfrm>
            <a:off x="1519312" y="2110153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ন্ত</a:t>
            </a:r>
            <a:endParaRPr lang="en-US" sz="3200" b="1" dirty="0"/>
          </a:p>
        </p:txBody>
      </p:sp>
      <p:sp>
        <p:nvSpPr>
          <p:cNvPr id="7" name="Hexagon 6"/>
          <p:cNvSpPr/>
          <p:nvPr/>
        </p:nvSpPr>
        <p:spPr>
          <a:xfrm>
            <a:off x="3598985" y="5188634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স</a:t>
            </a:r>
            <a:endParaRPr lang="en-US" sz="3200" b="1" dirty="0"/>
          </a:p>
        </p:txBody>
      </p:sp>
      <p:sp>
        <p:nvSpPr>
          <p:cNvPr id="8" name="Hexagon 7"/>
          <p:cNvSpPr/>
          <p:nvPr/>
        </p:nvSpPr>
        <p:spPr>
          <a:xfrm>
            <a:off x="3582572" y="3695113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ক</a:t>
            </a:r>
            <a:endParaRPr lang="en-US" sz="3200" b="1" dirty="0"/>
          </a:p>
        </p:txBody>
      </p:sp>
      <p:sp>
        <p:nvSpPr>
          <p:cNvPr id="9" name="Hexagon 8"/>
          <p:cNvSpPr/>
          <p:nvPr/>
        </p:nvSpPr>
        <p:spPr>
          <a:xfrm>
            <a:off x="1413804" y="5169877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স্থ</a:t>
            </a:r>
            <a:endParaRPr lang="en-US" sz="3200" b="1" dirty="0"/>
          </a:p>
        </p:txBody>
      </p:sp>
      <p:sp>
        <p:nvSpPr>
          <p:cNvPr id="10" name="Hexagon 9"/>
          <p:cNvSpPr/>
          <p:nvPr/>
        </p:nvSpPr>
        <p:spPr>
          <a:xfrm>
            <a:off x="5786511" y="2142978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ত</a:t>
            </a:r>
            <a:endParaRPr lang="en-US" sz="3200" b="1" dirty="0"/>
          </a:p>
        </p:txBody>
      </p:sp>
      <p:sp>
        <p:nvSpPr>
          <p:cNvPr id="11" name="Hexagon 10"/>
          <p:cNvSpPr/>
          <p:nvPr/>
        </p:nvSpPr>
        <p:spPr>
          <a:xfrm>
            <a:off x="3589606" y="209843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ন</a:t>
            </a:r>
            <a:endParaRPr lang="en-US" sz="3200" b="1" dirty="0"/>
          </a:p>
        </p:txBody>
      </p:sp>
      <p:sp>
        <p:nvSpPr>
          <p:cNvPr id="12" name="Hexagon 11"/>
          <p:cNvSpPr/>
          <p:nvPr/>
        </p:nvSpPr>
        <p:spPr>
          <a:xfrm>
            <a:off x="1463040" y="3713871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ক্ষ</a:t>
            </a:r>
            <a:endParaRPr lang="en-US" sz="3200" b="1" dirty="0"/>
          </a:p>
        </p:txBody>
      </p:sp>
      <p:sp>
        <p:nvSpPr>
          <p:cNvPr id="13" name="Hexagon 12"/>
          <p:cNvSpPr/>
          <p:nvPr/>
        </p:nvSpPr>
        <p:spPr>
          <a:xfrm>
            <a:off x="5809957" y="3742006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ষ</a:t>
            </a:r>
            <a:endParaRPr lang="en-US" sz="3200" b="1" dirty="0"/>
          </a:p>
        </p:txBody>
      </p:sp>
      <p:sp>
        <p:nvSpPr>
          <p:cNvPr id="14" name="Hexagon 13"/>
          <p:cNvSpPr/>
          <p:nvPr/>
        </p:nvSpPr>
        <p:spPr>
          <a:xfrm>
            <a:off x="5936567" y="5148775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থ</a:t>
            </a:r>
            <a:endParaRPr lang="en-US" sz="3200" b="1" dirty="0"/>
          </a:p>
        </p:txBody>
      </p:sp>
      <p:sp>
        <p:nvSpPr>
          <p:cNvPr id="15" name="Equal 14"/>
          <p:cNvSpPr/>
          <p:nvPr/>
        </p:nvSpPr>
        <p:spPr>
          <a:xfrm>
            <a:off x="2616590" y="21242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2614246" y="366932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2656448" y="514643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7212037" y="211953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7183902" y="365291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197969" y="521442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4797082" y="205388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4820528" y="3709182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818183" y="5198012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Alternate Process 24"/>
          <p:cNvSpPr/>
          <p:nvPr/>
        </p:nvSpPr>
        <p:spPr>
          <a:xfrm>
            <a:off x="8707901" y="226489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অন্ত</a:t>
            </a:r>
            <a:endParaRPr lang="en-US" sz="3200" b="1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8677421" y="5357446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সুস্থ</a:t>
            </a:r>
            <a:endParaRPr lang="en-US" sz="2400" b="1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8717279" y="379358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শিক্ষক</a:t>
            </a:r>
            <a:endParaRPr lang="en-US" sz="2000" b="1" dirty="0"/>
          </a:p>
        </p:txBody>
      </p:sp>
      <p:sp>
        <p:nvSpPr>
          <p:cNvPr id="28" name="Flowchart: Alternate Process 27"/>
          <p:cNvSpPr/>
          <p:nvPr/>
        </p:nvSpPr>
        <p:spPr>
          <a:xfrm>
            <a:off x="10016196" y="23071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অনন্ত</a:t>
            </a:r>
            <a:endParaRPr lang="en-US" sz="2400" b="1" dirty="0"/>
          </a:p>
        </p:txBody>
      </p:sp>
      <p:sp>
        <p:nvSpPr>
          <p:cNvPr id="29" name="Flowchart: Alternate Process 28"/>
          <p:cNvSpPr/>
          <p:nvPr/>
        </p:nvSpPr>
        <p:spPr>
          <a:xfrm>
            <a:off x="10072467" y="3812344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শিক্ষা</a:t>
            </a:r>
            <a:endParaRPr lang="en-US" sz="2400" b="1" dirty="0"/>
          </a:p>
        </p:txBody>
      </p:sp>
      <p:sp>
        <p:nvSpPr>
          <p:cNvPr id="30" name="Flowchart: Alternate Process 29"/>
          <p:cNvSpPr/>
          <p:nvPr/>
        </p:nvSpPr>
        <p:spPr>
          <a:xfrm>
            <a:off x="10142805" y="528945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স্বাস্থ্য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28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4049" y="787791"/>
            <a:ext cx="732926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প্রশ্নগুলোর উত্তর </a:t>
            </a:r>
            <a:r>
              <a:rPr lang="bn-IN" sz="3200" b="1" dirty="0" smtClean="0"/>
              <a:t> খাতায় লিখঃ</a:t>
            </a:r>
            <a:endParaRPr lang="en-US" sz="32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219158" y="1924929"/>
            <a:ext cx="468688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ছবিতে কী কি প্রাণী আছে</a:t>
            </a:r>
            <a:r>
              <a:rPr lang="bn-IN" dirty="0" smtClean="0"/>
              <a:t>?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3359835" y="2965939"/>
            <a:ext cx="477129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হাতিটি তার শুড় দিয়ে কাকে পেঁচিয়ে রেখেছে?</a:t>
            </a:r>
            <a:endParaRPr lang="en-US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3432517" y="3894407"/>
            <a:ext cx="47408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হাতির  সামনে আর কোন কোন প্রাণি আছে?</a:t>
            </a:r>
            <a:endParaRPr lang="en-US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359835" y="4991685"/>
            <a:ext cx="464468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হাতিটা দেখতে কেমন ছিল?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7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8" y="1709738"/>
            <a:ext cx="10397881" cy="939677"/>
          </a:xfrm>
        </p:spPr>
        <p:txBody>
          <a:bodyPr/>
          <a:lstStyle/>
          <a:p>
            <a:r>
              <a:rPr lang="bn-IN" b="1" dirty="0" smtClean="0">
                <a:solidFill>
                  <a:srgbClr val="00B050"/>
                </a:solidFill>
              </a:rPr>
              <a:t>দলীয় কাজঃ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277" y="3455963"/>
            <a:ext cx="10597173" cy="2971312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B0F0"/>
                </a:solidFill>
              </a:rPr>
              <a:t>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bn-IN" sz="3200" b="1" i="1" dirty="0" smtClean="0">
                <a:solidFill>
                  <a:schemeClr val="accent6">
                    <a:lumMod val="75000"/>
                  </a:schemeClr>
                </a:solidFill>
              </a:rPr>
              <a:t>সে </a:t>
            </a:r>
            <a:r>
              <a:rPr lang="bn-IN" sz="3200" b="1" i="1" dirty="0" smtClean="0">
                <a:solidFill>
                  <a:schemeClr val="accent6">
                    <a:lumMod val="75000"/>
                  </a:schemeClr>
                </a:solidFill>
              </a:rPr>
              <a:t>অনেক অনেক----দারুন তিরিক্ষি)অংশটি মনোযোগ দিয়ে  পড় ও পাঠ থেকে তিনটি প্রশ্ন তৈরি কর ও উত্তর খাতায় লিখ। 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154" y="211015"/>
            <a:ext cx="10761295" cy="1955410"/>
          </a:xfrm>
        </p:spPr>
        <p:txBody>
          <a:bodyPr>
            <a:normAutofit/>
          </a:bodyPr>
          <a:lstStyle/>
          <a:p>
            <a:r>
              <a:rPr lang="bn-IN" b="1" dirty="0" smtClean="0"/>
              <a:t>বাড়ির কাজঃ</a:t>
            </a:r>
            <a:br>
              <a:rPr lang="bn-IN" b="1" dirty="0" smtClean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5327" y="2982350"/>
            <a:ext cx="10515600" cy="745587"/>
          </a:xfrm>
        </p:spPr>
        <p:txBody>
          <a:bodyPr/>
          <a:lstStyle/>
          <a:p>
            <a:r>
              <a:rPr lang="bn-IN" dirty="0" smtClean="0"/>
              <a:t> </a:t>
            </a:r>
            <a:r>
              <a:rPr lang="en-US" dirty="0" smtClean="0"/>
              <a:t> </a:t>
            </a:r>
            <a:r>
              <a:rPr lang="bn-BD" sz="3200" b="1" i="1" dirty="0" smtClean="0">
                <a:solidFill>
                  <a:srgbClr val="0070C0"/>
                </a:solidFill>
              </a:rPr>
              <a:t>তোমার প্রিয় একটি পোষা প্রাণী সম্পর্কে দ</a:t>
            </a:r>
            <a:r>
              <a:rPr lang="bn-IN" sz="3200" b="1" i="1" dirty="0" smtClean="0">
                <a:solidFill>
                  <a:srgbClr val="0070C0"/>
                </a:solidFill>
              </a:rPr>
              <a:t>শটি  বাক্য লিখ।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328247"/>
            <a:ext cx="9319846" cy="62132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4523" y="1385033"/>
            <a:ext cx="3821723" cy="1534013"/>
          </a:xfrm>
        </p:spPr>
        <p:txBody>
          <a:bodyPr>
            <a:normAutofit/>
          </a:bodyPr>
          <a:lstStyle/>
          <a:p>
            <a:r>
              <a:rPr lang="bn-IN" sz="8800" dirty="0" smtClean="0"/>
              <a:t>ধন্যবাদ </a:t>
            </a:r>
            <a:endParaRPr lang="en-US" sz="8800" dirty="0"/>
          </a:p>
        </p:txBody>
      </p:sp>
      <p:sp>
        <p:nvSpPr>
          <p:cNvPr id="2" name="Rectangle 1"/>
          <p:cNvSpPr/>
          <p:nvPr/>
        </p:nvSpPr>
        <p:spPr>
          <a:xfrm>
            <a:off x="10494498" y="1448972"/>
            <a:ext cx="801859" cy="400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</a:rPr>
              <a:t>বি</a:t>
            </a:r>
            <a:r>
              <a:rPr lang="bn-IN" sz="4800" b="1" dirty="0" smtClean="0">
                <a:solidFill>
                  <a:schemeClr val="accent2"/>
                </a:solidFill>
              </a:rPr>
              <a:t>দা</a:t>
            </a:r>
            <a:r>
              <a:rPr lang="bn-IN" sz="4800" b="1" dirty="0" smtClean="0"/>
              <a:t>য়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70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753134" y="313897"/>
            <a:ext cx="4558352" cy="12282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rgbClr val="FF0000"/>
                </a:solidFill>
              </a:rPr>
              <a:t>শি</a:t>
            </a:r>
            <a:r>
              <a:rPr lang="bn-BD" sz="4000" b="1" i="1" dirty="0" smtClean="0"/>
              <a:t> </a:t>
            </a:r>
            <a:r>
              <a:rPr lang="bn-BD" sz="4000" b="1" i="1" dirty="0" smtClean="0">
                <a:solidFill>
                  <a:schemeClr val="accent4"/>
                </a:solidFill>
              </a:rPr>
              <a:t>ক্ষ</a:t>
            </a:r>
            <a:r>
              <a:rPr lang="bn-BD" sz="4000" b="1" i="1" dirty="0" smtClean="0"/>
              <a:t> </a:t>
            </a:r>
            <a:r>
              <a:rPr lang="bn-BD" sz="4000" b="1" i="1" dirty="0" smtClean="0">
                <a:solidFill>
                  <a:schemeClr val="accent2"/>
                </a:solidFill>
              </a:rPr>
              <a:t>ক </a:t>
            </a:r>
            <a:r>
              <a:rPr lang="bn-BD" sz="4000" b="1" i="1" dirty="0" smtClean="0">
                <a:solidFill>
                  <a:srgbClr val="C00000"/>
                </a:solidFill>
              </a:rPr>
              <a:t>প </a:t>
            </a:r>
            <a:r>
              <a:rPr lang="bn-BD" sz="4000" b="1" i="1" dirty="0" smtClean="0">
                <a:solidFill>
                  <a:srgbClr val="002060"/>
                </a:solidFill>
              </a:rPr>
              <a:t>রি </a:t>
            </a:r>
            <a:r>
              <a:rPr lang="bn-BD" sz="4000" b="1" i="1" dirty="0" smtClean="0">
                <a:solidFill>
                  <a:srgbClr val="7030A0"/>
                </a:solidFill>
              </a:rPr>
              <a:t>চি</a:t>
            </a:r>
            <a:r>
              <a:rPr lang="bn-BD" sz="4000" b="1" i="1" dirty="0" smtClean="0"/>
              <a:t> </a:t>
            </a:r>
            <a:r>
              <a:rPr lang="bn-BD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তি </a:t>
            </a:r>
            <a:endParaRPr lang="en-US" sz="40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73743" y="1969477"/>
            <a:ext cx="5909482" cy="4694831"/>
          </a:xfrm>
        </p:spPr>
        <p:txBody>
          <a:bodyPr>
            <a:normAutofit fontScale="90000"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bn-IN" dirty="0" smtClean="0"/>
              <a:t>সিমতা রানী সূত্রধর</a:t>
            </a:r>
            <a:br>
              <a:rPr lang="bn-IN" dirty="0" smtClean="0"/>
            </a:br>
            <a:r>
              <a:rPr lang="bn-IN" dirty="0" smtClean="0"/>
              <a:t>সহকারী শিক্ষক </a:t>
            </a:r>
            <a:br>
              <a:rPr lang="bn-IN" dirty="0" smtClean="0"/>
            </a:br>
            <a:r>
              <a:rPr lang="bn-IN" dirty="0" smtClean="0"/>
              <a:t>কালাম্বরপুর সরকারি প্রাথমিক বিদ্যালয় </a:t>
            </a:r>
            <a:br>
              <a:rPr lang="bn-IN" dirty="0" smtClean="0"/>
            </a:br>
            <a:r>
              <a:rPr lang="bn-IN" dirty="0" smtClean="0"/>
              <a:t>জগন্নাথপুর, সুনামগঞ্জ।</a:t>
            </a:r>
            <a:br>
              <a:rPr lang="bn-IN" dirty="0" smtClean="0"/>
            </a:br>
            <a:r>
              <a:rPr lang="bn-IN" dirty="0"/>
              <a:t/>
            </a:r>
            <a:br>
              <a:rPr lang="bn-IN" dirty="0"/>
            </a:b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278967"/>
            <a:ext cx="6119446" cy="2409092"/>
          </a:xfrm>
        </p:spPr>
        <p:txBody>
          <a:bodyPr>
            <a:normAutofit fontScale="90000"/>
          </a:bodyPr>
          <a:lstStyle/>
          <a:p>
            <a:r>
              <a:rPr lang="bn-IN" sz="3200" dirty="0" smtClean="0"/>
              <a:t>বিষয়ঃবাংলা</a:t>
            </a:r>
            <a:br>
              <a:rPr lang="bn-IN" sz="3200" dirty="0" smtClean="0"/>
            </a:br>
            <a:r>
              <a:rPr lang="bn-IN" sz="3200" dirty="0" smtClean="0"/>
              <a:t>শ্রেণিঃ৫ম</a:t>
            </a:r>
            <a:br>
              <a:rPr lang="bn-IN" sz="3200" dirty="0" smtClean="0"/>
            </a:br>
            <a:r>
              <a:rPr lang="bn-IN" sz="3200" dirty="0" smtClean="0"/>
              <a:t>পাঠঃ হাতি আর শিয়ালের গল্প</a:t>
            </a:r>
            <a:br>
              <a:rPr lang="bn-IN" sz="3200" dirty="0" smtClean="0"/>
            </a:br>
            <a:r>
              <a:rPr lang="bn-IN" sz="3200" dirty="0" smtClean="0"/>
              <a:t>সময়ঃ ৩৫ মিনিট </a:t>
            </a:r>
            <a:br>
              <a:rPr lang="bn-IN" sz="3200" dirty="0" smtClean="0"/>
            </a:br>
            <a:r>
              <a:rPr lang="bn-IN" sz="3200" dirty="0" smtClean="0"/>
              <a:t>তাংঃ০৬-০২-২০২০ইং </a:t>
            </a:r>
            <a:br>
              <a:rPr lang="bn-IN" sz="3200" dirty="0" smtClean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15110" r="153" b="9976"/>
          <a:stretch/>
        </p:blipFill>
        <p:spPr>
          <a:xfrm>
            <a:off x="6883791" y="393895"/>
            <a:ext cx="5013960" cy="5928360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1659988" y="239151"/>
            <a:ext cx="4304714" cy="136456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rgbClr val="FFFF00"/>
                </a:solidFill>
              </a:rPr>
              <a:t>পাঠ পরিচিতিঃ</a:t>
            </a:r>
            <a:r>
              <a:rPr lang="bn-IN" b="1" i="1" dirty="0"/>
              <a:t/>
            </a:r>
            <a:br>
              <a:rPr lang="bn-IN" b="1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22031"/>
            <a:ext cx="10515600" cy="1348154"/>
          </a:xfrm>
        </p:spPr>
        <p:txBody>
          <a:bodyPr>
            <a:normAutofit/>
          </a:bodyPr>
          <a:lstStyle/>
          <a:p>
            <a:r>
              <a:rPr lang="bn-IN" sz="6000" dirty="0" smtClean="0"/>
              <a:t> </a:t>
            </a:r>
            <a:r>
              <a:rPr lang="bn-IN" dirty="0"/>
              <a:t>এসো কয়েকটি ছবি দেখিঃ</a:t>
            </a:r>
            <a:endParaRPr lang="en-US" sz="6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0" y="2026100"/>
            <a:ext cx="2443881" cy="2574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895" y="5008514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হাতি</a:t>
            </a:r>
            <a:endParaRPr lang="en-US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37" y="2352757"/>
            <a:ext cx="3132196" cy="2424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9368" y="5034305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b="1" dirty="0" smtClean="0"/>
              <a:t> শিয়াল</a:t>
            </a:r>
            <a:endParaRPr lang="en-US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55" y="2318857"/>
            <a:ext cx="3197185" cy="21211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33098" y="4835013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বাঘ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404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2" y="1609837"/>
            <a:ext cx="2660185" cy="2695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5528" y="4961621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 হরিণ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34" y="1448973"/>
            <a:ext cx="1920483" cy="2979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6039" y="4846736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 বানর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8107905" y="4788121"/>
            <a:ext cx="2705621" cy="56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 সিংহ</a:t>
            </a:r>
            <a:endParaRPr lang="en-US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23" y="1480780"/>
            <a:ext cx="3381371" cy="25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96086" y="2321169"/>
            <a:ext cx="6611816" cy="1378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200" b="1" dirty="0" smtClean="0"/>
              <a:t>হাতি আর শিয়ালের গল্প </a:t>
            </a:r>
            <a:endParaRPr lang="en-US" sz="3200" b="1" dirty="0"/>
          </a:p>
        </p:txBody>
      </p:sp>
      <p:sp>
        <p:nvSpPr>
          <p:cNvPr id="5" name="Flowchart: Punched Tape 4"/>
          <p:cNvSpPr/>
          <p:nvPr/>
        </p:nvSpPr>
        <p:spPr>
          <a:xfrm>
            <a:off x="3753730" y="349349"/>
            <a:ext cx="2897945" cy="1378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/>
              <a:t>পাঠ ঘোষনা</a:t>
            </a:r>
            <a:endParaRPr lang="en-US" sz="3600" b="1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096086" y="3868616"/>
            <a:ext cx="6682154" cy="1378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 পাঠ্যাংশঃ সে অনেক অনেক কথা----পেছনে এসে দাঁড়াল।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35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2377439" y="661181"/>
            <a:ext cx="7090117" cy="1519311"/>
          </a:xfrm>
          <a:prstGeom prst="ribbon2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</a:rPr>
              <a:t>শিখনফল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90843" y="2504050"/>
            <a:ext cx="29964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পড়া- দক্ষতাঃ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5249" y="3221502"/>
            <a:ext cx="10523806" cy="1083213"/>
          </a:xfrm>
        </p:spPr>
        <p:txBody>
          <a:bodyPr>
            <a:normAutofit fontScale="90000"/>
          </a:bodyPr>
          <a:lstStyle/>
          <a:p>
            <a:r>
              <a:rPr lang="bn-IN" sz="2400" dirty="0" smtClean="0"/>
              <a:t>১</a:t>
            </a:r>
            <a:r>
              <a:rPr lang="en-GB" sz="2400" dirty="0" smtClean="0"/>
              <a:t>.</a:t>
            </a:r>
            <a:r>
              <a:rPr lang="bn-IN" sz="2400" dirty="0" smtClean="0"/>
              <a:t>৫</a:t>
            </a:r>
            <a:r>
              <a:rPr lang="en-GB" sz="2400" dirty="0" smtClean="0"/>
              <a:t>.</a:t>
            </a:r>
            <a:r>
              <a:rPr lang="bn-IN" sz="2400" dirty="0" smtClean="0"/>
              <a:t>২।বিরামচিহ্ন দেখে অর্থযতি ও শ্বাসযতি বজায় রেখে সাবলীল ভাবে পড়তে পারবে। </a:t>
            </a:r>
            <a:br>
              <a:rPr lang="bn-IN" sz="2400" dirty="0" smtClean="0"/>
            </a:br>
            <a:r>
              <a:rPr lang="bn-IN" sz="2400" dirty="0" smtClean="0"/>
              <a:t>২</a:t>
            </a:r>
            <a:r>
              <a:rPr lang="en-GB" sz="2400" dirty="0" smtClean="0"/>
              <a:t>.</a:t>
            </a:r>
            <a:r>
              <a:rPr lang="bn-IN" sz="2400" dirty="0" smtClean="0"/>
              <a:t>৪</a:t>
            </a:r>
            <a:r>
              <a:rPr lang="en-GB" sz="2400" dirty="0" smtClean="0"/>
              <a:t>.</a:t>
            </a:r>
            <a:r>
              <a:rPr lang="bn-IN" sz="2400" dirty="0" smtClean="0"/>
              <a:t>৩ রূপকথা পড়ে মূল বিষয় বুঝতে পারবে ।</a:t>
            </a:r>
            <a:br>
              <a:rPr lang="bn-IN" sz="2400" dirty="0" smtClean="0"/>
            </a:br>
            <a:endParaRPr lang="en-US" sz="2400" dirty="0"/>
          </a:p>
        </p:txBody>
      </p:sp>
      <p:sp>
        <p:nvSpPr>
          <p:cNvPr id="9" name="Flowchart: Process 8"/>
          <p:cNvSpPr/>
          <p:nvPr/>
        </p:nvSpPr>
        <p:spPr>
          <a:xfrm>
            <a:off x="588499" y="4063219"/>
            <a:ext cx="299642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লেখা- দক্ষতাঃ</a:t>
            </a:r>
            <a:endParaRPr lang="en-US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560362" y="4921348"/>
            <a:ext cx="10523806" cy="1083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400" dirty="0" smtClean="0"/>
              <a:t>২</a:t>
            </a:r>
            <a:r>
              <a:rPr lang="en-GB" sz="2400" dirty="0" smtClean="0"/>
              <a:t>.</a:t>
            </a:r>
            <a:r>
              <a:rPr lang="bn-IN" sz="2400" dirty="0" smtClean="0"/>
              <a:t>৩</a:t>
            </a:r>
            <a:r>
              <a:rPr lang="en-GB" sz="2400" dirty="0" smtClean="0"/>
              <a:t>.</a:t>
            </a:r>
            <a:r>
              <a:rPr lang="bn-IN" sz="2400" dirty="0" smtClean="0"/>
              <a:t>৪।পাঠ্যবইয়ের রূপকথা পড়ে মূলভাব লিখতে পারবে।</a:t>
            </a:r>
          </a:p>
          <a:p>
            <a:r>
              <a:rPr lang="bn-IN" sz="2400" dirty="0" smtClean="0"/>
              <a:t>৩</a:t>
            </a:r>
            <a:r>
              <a:rPr lang="en-GB" sz="2400" dirty="0" smtClean="0"/>
              <a:t>.</a:t>
            </a:r>
            <a:r>
              <a:rPr lang="bn-IN" sz="2400" dirty="0" smtClean="0"/>
              <a:t>৩</a:t>
            </a:r>
            <a:r>
              <a:rPr lang="en-GB" sz="2400" dirty="0" smtClean="0"/>
              <a:t>.</a:t>
            </a:r>
            <a:r>
              <a:rPr lang="bn-IN" sz="2400" dirty="0" smtClean="0"/>
              <a:t>২।পাঠবর্হিভূত কোনো বিষয় নিয়ে নিজের মনোভাব লিখতে পারবে।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74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715064" y="168811"/>
            <a:ext cx="6935372" cy="8018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তোমাদের বইয়ের ১৬-১৭ নং পৃষ্ঠা খোল ও মনোযোগ দিয়ে পড়</a:t>
            </a:r>
            <a:endParaRPr lang="en-US" sz="24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128274"/>
            <a:ext cx="5616086" cy="56058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58" y="1061813"/>
            <a:ext cx="4650963" cy="56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998" y="2489347"/>
            <a:ext cx="10515600" cy="317993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dirty="0" smtClean="0"/>
              <a:t>সে অনেক</a:t>
            </a:r>
            <a:r>
              <a:rPr lang="bn-IN" b="1" dirty="0" smtClean="0">
                <a:solidFill>
                  <a:srgbClr val="FF0000"/>
                </a:solidFill>
              </a:rPr>
              <a:t>-</a:t>
            </a:r>
            <a:r>
              <a:rPr lang="bn-IN" dirty="0" smtClean="0"/>
              <a:t>অনেক দিন আগের কথা </a:t>
            </a:r>
            <a:r>
              <a:rPr lang="bn-IN" b="1" dirty="0" smtClean="0">
                <a:solidFill>
                  <a:srgbClr val="FF0000"/>
                </a:solidFill>
              </a:rPr>
              <a:t>।</a:t>
            </a:r>
            <a:r>
              <a:rPr lang="bn-IN" dirty="0" smtClean="0"/>
              <a:t>চারদিকে তখন কী সুন্দর সবুজ বন, ঝোপঝাড়</a:t>
            </a:r>
            <a:r>
              <a:rPr lang="bn-IN" b="1" dirty="0" smtClean="0">
                <a:solidFill>
                  <a:srgbClr val="FF0000"/>
                </a:solidFill>
              </a:rPr>
              <a:t>।</a:t>
            </a:r>
            <a:r>
              <a:rPr lang="bn-IN" dirty="0" smtClean="0"/>
              <a:t>আর দিগন্তে ঝুঁকে পড়া নীল আকাশের ছোঁয়া </a:t>
            </a:r>
            <a:r>
              <a:rPr lang="bn-IN" b="1" dirty="0" smtClean="0">
                <a:solidFill>
                  <a:srgbClr val="FF0000"/>
                </a:solidFill>
              </a:rPr>
              <a:t>।</a:t>
            </a:r>
            <a:r>
              <a:rPr lang="bn-IN" dirty="0" smtClean="0"/>
              <a:t>এ রকম দিনগুলোতে মানুষেরা থাকত লোকালয়ে আর পশুরা থাকত জঙ্গলে</a:t>
            </a:r>
            <a:r>
              <a:rPr lang="bn-IN" dirty="0" smtClean="0">
                <a:solidFill>
                  <a:srgbClr val="FF0000"/>
                </a:solidFill>
              </a:rPr>
              <a:t>।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924886" y="253218"/>
            <a:ext cx="4332849" cy="156151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</a:rPr>
              <a:t>যতিচিহ্নের ব্যবহার শিখিঃ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247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Vrinda</vt:lpstr>
      <vt:lpstr>Office Theme</vt:lpstr>
      <vt:lpstr>শুভ সকাল শিক্ষার্থীরা </vt:lpstr>
      <vt:lpstr>সিমতা রানী সূত্রধর সহকারী শিক্ষক  কালাম্বরপুর সরকারি প্রাথমিক বিদ্যালয়  জগন্নাথপুর, সুনামগঞ্জ।   </vt:lpstr>
      <vt:lpstr>বিষয়ঃবাংলা শ্রেণিঃ৫ম পাঠঃ হাতি আর শিয়ালের গল্প সময়ঃ ৩৫ মিনিট  তাংঃ০৬-০২-২০২০ইং  </vt:lpstr>
      <vt:lpstr> এসো কয়েকটি ছবি দেখিঃ</vt:lpstr>
      <vt:lpstr>PowerPoint Presentation</vt:lpstr>
      <vt:lpstr>PowerPoint Presentation</vt:lpstr>
      <vt:lpstr>১.৫.২।বিরামচিহ্ন দেখে অর্থযতি ও শ্বাসযতি বজায় রেখে সাবলীল ভাবে পড়তে পারবে।  ২.৪.৩ রূপকথা পড়ে মূল বিষয় বুঝতে পারবে । </vt:lpstr>
      <vt:lpstr>PowerPoint Presentation</vt:lpstr>
      <vt:lpstr>সে অনেক-অনেক দিন আগের কথা ।চারদিকে তখন কী সুন্দর সবুজ বন, ঝোপঝাড়।আর দিগন্তে ঝুঁকে পড়া নীল আকাশের ছোঁয়া ।এ রকম দিনগুলোতে মানুষেরা থাকত লোকালয়ে আর পশুরা থাকত জঙ্গলে।   </vt:lpstr>
      <vt:lpstr>PowerPoint Presentation</vt:lpstr>
      <vt:lpstr>PowerPoint Presentation</vt:lpstr>
      <vt:lpstr>দলীয় কাজঃ</vt:lpstr>
      <vt:lpstr>বাড়ির কাজঃ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42</cp:revision>
  <dcterms:created xsi:type="dcterms:W3CDTF">2019-06-28T14:30:14Z</dcterms:created>
  <dcterms:modified xsi:type="dcterms:W3CDTF">2020-02-07T03:15:59Z</dcterms:modified>
</cp:coreProperties>
</file>