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57" r:id="rId3"/>
    <p:sldId id="258" r:id="rId4"/>
    <p:sldId id="270" r:id="rId5"/>
    <p:sldId id="278" r:id="rId6"/>
    <p:sldId id="271" r:id="rId7"/>
    <p:sldId id="261" r:id="rId8"/>
    <p:sldId id="262" r:id="rId9"/>
    <p:sldId id="263" r:id="rId10"/>
    <p:sldId id="264" r:id="rId11"/>
    <p:sldId id="265" r:id="rId12"/>
    <p:sldId id="266" r:id="rId13"/>
    <p:sldId id="267" r:id="rId14"/>
    <p:sldId id="268"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64" autoAdjust="0"/>
  </p:normalViewPr>
  <p:slideViewPr>
    <p:cSldViewPr snapToGrid="0">
      <p:cViewPr varScale="1">
        <p:scale>
          <a:sx n="60" d="100"/>
          <a:sy n="60" d="100"/>
        </p:scale>
        <p:origin x="11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E23ED-E8C2-4B8A-B608-FCAACE472C9D}"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9B1C5-61B1-4BD3-BE50-B73122192A54}" type="slidenum">
              <a:rPr lang="en-US" smtClean="0"/>
              <a:t>‹#›</a:t>
            </a:fld>
            <a:endParaRPr lang="en-US"/>
          </a:p>
        </p:txBody>
      </p:sp>
    </p:spTree>
    <p:extLst>
      <p:ext uri="{BB962C8B-B14F-4D97-AF65-F5344CB8AC3E}">
        <p14:creationId xmlns:p14="http://schemas.microsoft.com/office/powerpoint/2010/main" val="353374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31314E-AD1F-40A9-88A4-68E8F4B2A8A7}"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11172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1314E-AD1F-40A9-88A4-68E8F4B2A8A7}"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129937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1314E-AD1F-40A9-88A4-68E8F4B2A8A7}"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278156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1314E-AD1F-40A9-88A4-68E8F4B2A8A7}"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72642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31314E-AD1F-40A9-88A4-68E8F4B2A8A7}"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86127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31314E-AD1F-40A9-88A4-68E8F4B2A8A7}"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115957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31314E-AD1F-40A9-88A4-68E8F4B2A8A7}"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260622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1314E-AD1F-40A9-88A4-68E8F4B2A8A7}"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257521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1314E-AD1F-40A9-88A4-68E8F4B2A8A7}"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98929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31314E-AD1F-40A9-88A4-68E8F4B2A8A7}"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390454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31314E-AD1F-40A9-88A4-68E8F4B2A8A7}"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1DC4B-11B5-45E6-82A7-664769D06A50}" type="slidenum">
              <a:rPr lang="en-US" smtClean="0"/>
              <a:t>‹#›</a:t>
            </a:fld>
            <a:endParaRPr lang="en-US"/>
          </a:p>
        </p:txBody>
      </p:sp>
    </p:spTree>
    <p:extLst>
      <p:ext uri="{BB962C8B-B14F-4D97-AF65-F5344CB8AC3E}">
        <p14:creationId xmlns:p14="http://schemas.microsoft.com/office/powerpoint/2010/main" val="252602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1314E-AD1F-40A9-88A4-68E8F4B2A8A7}" type="datetimeFigureOut">
              <a:rPr lang="en-US" smtClean="0"/>
              <a:t>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1DC4B-11B5-45E6-82A7-664769D06A50}" type="slidenum">
              <a:rPr lang="en-US" smtClean="0"/>
              <a:t>‹#›</a:t>
            </a:fld>
            <a:endParaRPr lang="en-US"/>
          </a:p>
        </p:txBody>
      </p:sp>
    </p:spTree>
    <p:extLst>
      <p:ext uri="{BB962C8B-B14F-4D97-AF65-F5344CB8AC3E}">
        <p14:creationId xmlns:p14="http://schemas.microsoft.com/office/powerpoint/2010/main" val="19061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7" Type="http://schemas.openxmlformats.org/officeDocument/2006/relationships/image" Target="../media/image7.jfif"/><Relationship Id="rId2" Type="http://schemas.openxmlformats.org/officeDocument/2006/relationships/image" Target="../media/image2.jfif"/><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jfif"/><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8.jfif"/><Relationship Id="rId1" Type="http://schemas.openxmlformats.org/officeDocument/2006/relationships/slideLayout" Target="../slideLayouts/slideLayout6.xml"/><Relationship Id="rId5" Type="http://schemas.openxmlformats.org/officeDocument/2006/relationships/image" Target="../media/image10.jfif"/><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116" y="365125"/>
            <a:ext cx="10166684" cy="1325563"/>
          </a:xfrm>
        </p:spPr>
        <p:txBody>
          <a:bodyPr>
            <a:normAutofit/>
          </a:bodyPr>
          <a:lstStyle/>
          <a:p>
            <a:pPr algn="ctr"/>
            <a:r>
              <a:rPr lang="bn-IN" sz="7200" dirty="0" smtClean="0">
                <a:latin typeface="NikoshBAN" panose="02000000000000000000" pitchFamily="2" charset="0"/>
                <a:cs typeface="NikoshBAN" panose="02000000000000000000" pitchFamily="2" charset="0"/>
              </a:rPr>
              <a:t>স্বাগতম</a:t>
            </a:r>
            <a:endParaRPr lang="en-US" sz="7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95" y="1283368"/>
            <a:ext cx="9833810" cy="5304484"/>
          </a:xfrm>
          <a:prstGeom prst="rect">
            <a:avLst/>
          </a:prstGeom>
        </p:spPr>
      </p:pic>
    </p:spTree>
    <p:extLst>
      <p:ext uri="{BB962C8B-B14F-4D97-AF65-F5344CB8AC3E}">
        <p14:creationId xmlns:p14="http://schemas.microsoft.com/office/powerpoint/2010/main" val="11933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7537" y="1737336"/>
            <a:ext cx="648100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উত্তরঃ পলাশ ফুল।</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4588043" y="521023"/>
            <a:ext cx="372176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ছোট </a:t>
            </a:r>
            <a:r>
              <a:rPr lang="bn-IN" sz="3200" dirty="0" smtClean="0">
                <a:latin typeface="NikoshBAN" panose="02000000000000000000" pitchFamily="2" charset="0"/>
                <a:cs typeface="NikoshBAN" panose="02000000000000000000" pitchFamily="2" charset="0"/>
              </a:rPr>
              <a:t>প্রশ্ন</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705854" y="2341474"/>
            <a:ext cx="776437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২</a:t>
            </a:r>
            <a:r>
              <a:rPr lang="bn-IN" sz="3200" dirty="0" smtClean="0">
                <a:latin typeface="NikoshBAN" panose="02000000000000000000" pitchFamily="2" charset="0"/>
                <a:cs typeface="NikoshBAN" panose="02000000000000000000" pitchFamily="2" charset="0"/>
              </a:rPr>
              <a:t>। আমাদের ভাষা দিবস কত তারিখে?</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705854" y="1215807"/>
            <a:ext cx="802105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গাছে কী ফুল ফুটেছিল?</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1379621" y="2911447"/>
            <a:ext cx="742749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উত্তরঃ </a:t>
            </a:r>
            <a:r>
              <a:rPr lang="bn-IN" sz="3200" dirty="0" smtClean="0">
                <a:latin typeface="NikoshBAN" panose="02000000000000000000" pitchFamily="2" charset="0"/>
                <a:cs typeface="NikoshBAN" panose="02000000000000000000" pitchFamily="2" charset="0"/>
              </a:rPr>
              <a:t>ফেব্রুয়ারি মাসের ২১ তারিখ।</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529391" y="3467141"/>
            <a:ext cx="1155031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৩। পাকিস্থান সরকার কোন ভাষাকে রাষ্ট্রভাষা করতে চেয়েছিল?</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379621" y="4051916"/>
            <a:ext cx="742749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উত্তরঃ উর্দু ভাষা।</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368970" y="4636691"/>
            <a:ext cx="1155031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৪। কোন ভাষার দাবিতে ছাত্ররা মিছিল করছিল?</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1219200" y="5221466"/>
            <a:ext cx="742749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anose="02000000000000000000" pitchFamily="2" charset="0"/>
                <a:cs typeface="NikoshBAN" panose="02000000000000000000" pitchFamily="2" charset="0"/>
              </a:rPr>
              <a:t>উত্তরঃ বাংলা ভাষা।</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509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2992" y="3110131"/>
            <a:ext cx="776437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খ) পলাশ ------- ফুটেছে।</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2486528" y="649704"/>
            <a:ext cx="776437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শুণ্যস্থান </a:t>
            </a:r>
            <a:r>
              <a:rPr lang="bn-IN" sz="4800" dirty="0" smtClean="0">
                <a:latin typeface="NikoshBAN" panose="02000000000000000000" pitchFamily="2" charset="0"/>
                <a:cs typeface="NikoshBAN" panose="02000000000000000000" pitchFamily="2" charset="0"/>
              </a:rPr>
              <a:t>পূরণ করি</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2486529" y="1881314"/>
            <a:ext cx="863065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ক) কিছু কিছু গাছে -------- পাতা গজিয়েছে। </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4419602" y="2899029"/>
            <a:ext cx="141972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ফুল</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6368717" y="1667419"/>
            <a:ext cx="132347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নতুন</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2662992" y="4127846"/>
            <a:ext cx="776437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গ) চারদিক  ------------ ভাব।</a:t>
            </a:r>
            <a:endParaRPr lang="en-US" sz="4800" dirty="0">
              <a:latin typeface="NikoshBAN" panose="02000000000000000000" pitchFamily="2" charset="0"/>
              <a:cs typeface="NikoshBAN" panose="02000000000000000000" pitchFamily="2" charset="0"/>
            </a:endParaRPr>
          </a:p>
        </p:txBody>
      </p:sp>
      <p:sp>
        <p:nvSpPr>
          <p:cNvPr id="8" name="TextBox 7"/>
          <p:cNvSpPr txBox="1"/>
          <p:nvPr/>
        </p:nvSpPr>
        <p:spPr>
          <a:xfrm>
            <a:off x="5129464" y="3964687"/>
            <a:ext cx="223787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থমথমে</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2662992" y="5377730"/>
            <a:ext cx="776437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a:latin typeface="NikoshBAN" panose="02000000000000000000" pitchFamily="2" charset="0"/>
                <a:cs typeface="NikoshBAN" panose="02000000000000000000" pitchFamily="2" charset="0"/>
              </a:rPr>
              <a:t>ঘ</a:t>
            </a:r>
            <a:r>
              <a:rPr lang="bn-IN" sz="4800" dirty="0" smtClean="0">
                <a:latin typeface="NikoshBAN" panose="02000000000000000000" pitchFamily="2" charset="0"/>
                <a:cs typeface="NikoshBAN" panose="02000000000000000000" pitchFamily="2" charset="0"/>
              </a:rPr>
              <a:t>) টগবগে   </a:t>
            </a:r>
            <a:r>
              <a:rPr lang="bn-IN"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বেপরোয়া।</a:t>
            </a:r>
            <a:endParaRPr lang="en-US" sz="4800" dirty="0">
              <a:latin typeface="NikoshBAN" panose="02000000000000000000" pitchFamily="2" charset="0"/>
              <a:cs typeface="NikoshBAN" panose="02000000000000000000" pitchFamily="2" charset="0"/>
            </a:endParaRPr>
          </a:p>
        </p:txBody>
      </p:sp>
      <p:sp>
        <p:nvSpPr>
          <p:cNvPr id="10" name="TextBox 9"/>
          <p:cNvSpPr txBox="1"/>
          <p:nvPr/>
        </p:nvSpPr>
        <p:spPr>
          <a:xfrm>
            <a:off x="4724403" y="5145561"/>
            <a:ext cx="182077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তরুণরা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739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0972" y="714514"/>
            <a:ext cx="372176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বিপরীত </a:t>
            </a:r>
            <a:r>
              <a:rPr lang="bn-IN" sz="4800" dirty="0" smtClean="0">
                <a:latin typeface="NikoshBAN" panose="02000000000000000000" pitchFamily="2" charset="0"/>
                <a:cs typeface="NikoshBAN" panose="02000000000000000000" pitchFamily="2" charset="0"/>
              </a:rPr>
              <a:t>শব্দ লিখি</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3898232" y="2097286"/>
            <a:ext cx="176463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নতুন</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4058653" y="3256547"/>
            <a:ext cx="160421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ফুল</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7170825" y="2109099"/>
            <a:ext cx="173254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পুরানো</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6593309" y="3256546"/>
            <a:ext cx="231005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ফল</a:t>
            </a:r>
            <a:endParaRPr lang="en-US" sz="4800" dirty="0">
              <a:latin typeface="NikoshBAN" panose="02000000000000000000" pitchFamily="2" charset="0"/>
              <a:cs typeface="NikoshBAN" panose="02000000000000000000" pitchFamily="2" charset="0"/>
            </a:endParaRPr>
          </a:p>
        </p:txBody>
      </p:sp>
      <p:sp>
        <p:nvSpPr>
          <p:cNvPr id="7" name="Minus 6"/>
          <p:cNvSpPr/>
          <p:nvPr/>
        </p:nvSpPr>
        <p:spPr>
          <a:xfrm flipV="1">
            <a:off x="5101393" y="2400489"/>
            <a:ext cx="2229853" cy="112295"/>
          </a:xfrm>
          <a:prstGeom prst="mathMinus">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5101393" y="3639129"/>
            <a:ext cx="2053386" cy="45719"/>
          </a:xfrm>
          <a:prstGeom prst="mathMinus">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32888" y="4588041"/>
            <a:ext cx="231005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ধরে</a:t>
            </a:r>
            <a:endParaRPr lang="en-US" sz="4800" dirty="0">
              <a:latin typeface="NikoshBAN" panose="02000000000000000000" pitchFamily="2" charset="0"/>
              <a:cs typeface="NikoshBAN" panose="02000000000000000000" pitchFamily="2" charset="0"/>
            </a:endParaRPr>
          </a:p>
        </p:txBody>
      </p:sp>
      <p:sp>
        <p:nvSpPr>
          <p:cNvPr id="11" name="Minus 10"/>
          <p:cNvSpPr/>
          <p:nvPr/>
        </p:nvSpPr>
        <p:spPr>
          <a:xfrm>
            <a:off x="5189626" y="4967876"/>
            <a:ext cx="2053386" cy="45719"/>
          </a:xfrm>
          <a:prstGeom prst="mathMinus">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2194" y="4382891"/>
            <a:ext cx="160421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ঝরে</a:t>
            </a:r>
            <a:endParaRPr lang="en-US" sz="4800" dirty="0">
              <a:latin typeface="NikoshBAN" panose="02000000000000000000" pitchFamily="2" charset="0"/>
              <a:cs typeface="NikoshBAN" panose="02000000000000000000" pitchFamily="2" charset="0"/>
            </a:endParaRPr>
          </a:p>
        </p:txBody>
      </p:sp>
      <p:sp>
        <p:nvSpPr>
          <p:cNvPr id="13" name="TextBox 12"/>
          <p:cNvSpPr txBox="1"/>
          <p:nvPr/>
        </p:nvSpPr>
        <p:spPr>
          <a:xfrm>
            <a:off x="6448930" y="5419038"/>
            <a:ext cx="231005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মরণ</a:t>
            </a:r>
            <a:endParaRPr lang="en-US" sz="4800" dirty="0">
              <a:latin typeface="NikoshBAN" panose="02000000000000000000" pitchFamily="2" charset="0"/>
              <a:cs typeface="NikoshBAN" panose="02000000000000000000" pitchFamily="2" charset="0"/>
            </a:endParaRPr>
          </a:p>
        </p:txBody>
      </p:sp>
      <p:sp>
        <p:nvSpPr>
          <p:cNvPr id="14" name="Minus 13"/>
          <p:cNvSpPr/>
          <p:nvPr/>
        </p:nvSpPr>
        <p:spPr>
          <a:xfrm>
            <a:off x="5205668" y="5798873"/>
            <a:ext cx="2053386" cy="45719"/>
          </a:xfrm>
          <a:prstGeom prst="mathMinus">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98236" y="5213888"/>
            <a:ext cx="160421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জীবন</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6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10" grpId="0"/>
      <p:bldP spid="11" grpId="0" animBg="1"/>
      <p:bldP spid="12" grpId="0"/>
      <p:bldP spid="13" grpId="0"/>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2571" y="2530422"/>
            <a:ext cx="832584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১। </a:t>
            </a:r>
            <a:r>
              <a:rPr lang="bn-IN" sz="4800" dirty="0" smtClean="0">
                <a:latin typeface="NikoshBAN" panose="02000000000000000000" pitchFamily="2" charset="0"/>
                <a:cs typeface="NikoshBAN" panose="02000000000000000000" pitchFamily="2" charset="0"/>
              </a:rPr>
              <a:t>ছাত্র-জনতা কী দাবি জানিয়েছিল</a:t>
            </a:r>
            <a:r>
              <a:rPr lang="bn-IN"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4604086" y="1019750"/>
            <a:ext cx="372176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দলীয় কাজ</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3416971" y="4756207"/>
            <a:ext cx="676976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উত্তরঃ উর্দুকে রাষ্ট্রভাষা করতে।</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3416972" y="3159257"/>
            <a:ext cx="718686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উত্তরঃ বাংলাকে রাষ্ট্রভাষা করার</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2759245" y="3889772"/>
            <a:ext cx="741144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২। </a:t>
            </a:r>
            <a:r>
              <a:rPr lang="bn-IN" sz="4800" dirty="0" smtClean="0">
                <a:latin typeface="NikoshBAN" panose="02000000000000000000" pitchFamily="2" charset="0"/>
                <a:cs typeface="NikoshBAN" panose="02000000000000000000" pitchFamily="2" charset="0"/>
              </a:rPr>
              <a:t>পাকিস্থানীরা কী চেয়েছিল?</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4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4487" y="781832"/>
            <a:ext cx="372176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মূল্যায়ণ</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2229853" y="3087249"/>
            <a:ext cx="848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খ) </a:t>
            </a:r>
            <a:r>
              <a:rPr lang="bn-IN" sz="3600" dirty="0" smtClean="0">
                <a:latin typeface="NikoshBAN" panose="02000000000000000000" pitchFamily="2" charset="0"/>
                <a:cs typeface="NikoshBAN" panose="02000000000000000000" pitchFamily="2" charset="0"/>
              </a:rPr>
              <a:t>ভাষা আন্দোলন কত সালে হয়েছিল?</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2630906" y="1609921"/>
            <a:ext cx="848627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600" dirty="0" smtClean="0">
                <a:latin typeface="NikoshBAN" panose="02000000000000000000" pitchFamily="2" charset="0"/>
                <a:cs typeface="NikoshBAN" panose="02000000000000000000" pitchFamily="2" charset="0"/>
              </a:rPr>
              <a:t>ক</a:t>
            </a:r>
            <a:r>
              <a:rPr lang="bn-IN" sz="3600" dirty="0" smtClean="0">
                <a:latin typeface="NikoshBAN" panose="02000000000000000000" pitchFamily="2" charset="0"/>
                <a:cs typeface="NikoshBAN" panose="02000000000000000000" pitchFamily="2" charset="0"/>
              </a:rPr>
              <a:t>) কারা ভাষার জন্য মিছিল করছিল?</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630906" y="3733580"/>
            <a:ext cx="676976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উত্তরঃ </a:t>
            </a:r>
            <a:r>
              <a:rPr lang="bn-IN" sz="4800" dirty="0" smtClean="0">
                <a:latin typeface="NikoshBAN" panose="02000000000000000000" pitchFamily="2" charset="0"/>
                <a:cs typeface="NikoshBAN" panose="02000000000000000000" pitchFamily="2" charset="0"/>
              </a:rPr>
              <a:t>১৯৫২ সালে।</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2967790" y="2348585"/>
            <a:ext cx="676976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উত্তরঃ </a:t>
            </a:r>
            <a:r>
              <a:rPr lang="bn-IN" sz="4800" dirty="0" smtClean="0">
                <a:latin typeface="NikoshBAN" panose="02000000000000000000" pitchFamily="2" charset="0"/>
                <a:cs typeface="NikoshBAN" panose="02000000000000000000" pitchFamily="2" charset="0"/>
              </a:rPr>
              <a:t>ছাত্র-জনতা</a:t>
            </a:r>
            <a:r>
              <a:rPr lang="bn-IN" sz="4800" dirty="0" smtClean="0">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96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69364" y="292769"/>
            <a:ext cx="9009877" cy="2103959"/>
          </a:xfrm>
          <a:prstGeom prst="rect">
            <a:avLst/>
          </a:prstGeom>
          <a:solidFill>
            <a:schemeClr val="accent5"/>
          </a:solidFill>
          <a:ln>
            <a:noFill/>
          </a:ln>
          <a:effectLst/>
          <a:scene3d>
            <a:camera prst="orthographicFront">
              <a:rot lat="0" lon="0" rev="0"/>
            </a:camera>
            <a:lightRig rig="contrasting" dir="t">
              <a:rot lat="0" lon="0" rev="7800000"/>
            </a:lightRig>
          </a:scene3d>
          <a:sp3d>
            <a:bevelT w="139700" h="1397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9600" dirty="0" smtClean="0">
                <a:ln w="0">
                  <a:solidFill>
                    <a:srgbClr val="FFFF00"/>
                  </a:solidFill>
                </a:ln>
                <a:solidFill>
                  <a:srgbClr val="FFFF00"/>
                </a:solidFill>
                <a:effectLst>
                  <a:innerShdw blurRad="63500" dist="50800">
                    <a:prstClr val="black">
                      <a:alpha val="50000"/>
                    </a:prstClr>
                  </a:innerShdw>
                </a:effectLst>
                <a:latin typeface="NikoshBAN" panose="02000000000000000000" pitchFamily="2" charset="0"/>
                <a:cs typeface="NikoshBAN" panose="02000000000000000000" pitchFamily="2" charset="0"/>
              </a:rPr>
              <a:t>সবাইকে </a:t>
            </a:r>
            <a:r>
              <a:rPr lang="bn-BD" sz="9600" dirty="0" smtClean="0">
                <a:ln w="0">
                  <a:solidFill>
                    <a:srgbClr val="FFFF00"/>
                  </a:solidFill>
                </a:ln>
                <a:solidFill>
                  <a:srgbClr val="FFFF00"/>
                </a:solidFill>
                <a:effectLst>
                  <a:innerShdw blurRad="63500" dist="50800">
                    <a:prstClr val="black">
                      <a:alpha val="50000"/>
                    </a:prstClr>
                  </a:innerShdw>
                </a:effectLst>
                <a:latin typeface="NikoshBAN" panose="02000000000000000000" pitchFamily="2" charset="0"/>
                <a:cs typeface="NikoshBAN" panose="02000000000000000000" pitchFamily="2" charset="0"/>
              </a:rPr>
              <a:t>ধন্যবাদ</a:t>
            </a:r>
            <a:endParaRPr lang="en-US" sz="9600" dirty="0">
              <a:ln w="0">
                <a:solidFill>
                  <a:srgbClr val="FFFF00"/>
                </a:solidFill>
              </a:ln>
              <a:solidFill>
                <a:srgbClr val="FFFF00"/>
              </a:solidFill>
              <a:effectLst>
                <a:innerShdw blurRad="63500" dist="50800">
                  <a:prstClr val="black">
                    <a:alpha val="50000"/>
                  </a:prstClr>
                </a:innerShdw>
              </a:effectLst>
              <a:latin typeface="NikoshBAN" panose="02000000000000000000" pitchFamily="2" charset="0"/>
              <a:cs typeface="NikoshBAN" panose="02000000000000000000" pitchFamily="2" charset="0"/>
            </a:endParaRPr>
          </a:p>
        </p:txBody>
      </p:sp>
      <p:pic>
        <p:nvPicPr>
          <p:cNvPr id="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048" y="2396728"/>
            <a:ext cx="5289793" cy="3146822"/>
          </a:xfrm>
          <a:prstGeom prst="rect">
            <a:avLst/>
          </a:prstGeom>
        </p:spPr>
      </p:pic>
      <p:sp>
        <p:nvSpPr>
          <p:cNvPr id="4" name="Rectangle 3"/>
          <p:cNvSpPr/>
          <p:nvPr/>
        </p:nvSpPr>
        <p:spPr>
          <a:xfrm>
            <a:off x="0" y="4973053"/>
            <a:ext cx="12192000" cy="188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25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866275"/>
            <a:ext cx="10764252" cy="1443789"/>
          </a:xfrm>
          <a:prstGeom prst="round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8800" dirty="0" smtClean="0">
                <a:latin typeface="NikoshBAN" panose="02000000000000000000" pitchFamily="2" charset="0"/>
                <a:cs typeface="NikoshBAN" panose="02000000000000000000" pitchFamily="2" charset="0"/>
              </a:rPr>
              <a:t>পরিচিতি নং- ২৫</a:t>
            </a:r>
            <a:endParaRPr lang="en-US" sz="8800" dirty="0">
              <a:latin typeface="NikoshBAN" panose="02000000000000000000" pitchFamily="2" charset="0"/>
              <a:cs typeface="NikoshBAN" panose="02000000000000000000" pitchFamily="2" charset="0"/>
            </a:endParaRPr>
          </a:p>
        </p:txBody>
      </p:sp>
      <p:sp>
        <p:nvSpPr>
          <p:cNvPr id="3" name="Rounded Rectangle 2"/>
          <p:cNvSpPr/>
          <p:nvPr/>
        </p:nvSpPr>
        <p:spPr>
          <a:xfrm>
            <a:off x="5534525" y="2310064"/>
            <a:ext cx="5229727" cy="264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শ্রেণিঃ তৃতীয়</a:t>
            </a:r>
          </a:p>
          <a:p>
            <a:pPr algn="ctr"/>
            <a:r>
              <a:rPr lang="bn-IN" sz="3200" dirty="0" smtClean="0">
                <a:latin typeface="NikoshBAN" panose="02000000000000000000" pitchFamily="2" charset="0"/>
                <a:cs typeface="NikoshBAN" panose="02000000000000000000" pitchFamily="2" charset="0"/>
              </a:rPr>
              <a:t>বিষয়ঃ বাংলা</a:t>
            </a:r>
          </a:p>
          <a:p>
            <a:pPr algn="ctr"/>
            <a:r>
              <a:rPr lang="bn-IN" sz="3200" dirty="0" smtClean="0">
                <a:latin typeface="NikoshBAN" panose="02000000000000000000" pitchFamily="2" charset="0"/>
                <a:cs typeface="NikoshBAN" panose="02000000000000000000" pitchFamily="2" charset="0"/>
              </a:rPr>
              <a:t>পাঠের শিরোনামঃ ভাষা শহিদের কথা</a:t>
            </a:r>
          </a:p>
          <a:p>
            <a:pPr algn="ctr"/>
            <a:r>
              <a:rPr lang="bn-IN" sz="3200" dirty="0" smtClean="0">
                <a:latin typeface="NikoshBAN" panose="02000000000000000000" pitchFamily="2" charset="0"/>
                <a:cs typeface="NikoshBAN" panose="02000000000000000000" pitchFamily="2" charset="0"/>
              </a:rPr>
              <a:t>পাঠ্যাংশঃ ফেব্রুয়ারি------- ফুটেছে।</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0" y="2310064"/>
            <a:ext cx="5534525" cy="264694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accent6">
                    <a:lumMod val="60000"/>
                    <a:lumOff val="40000"/>
                  </a:schemeClr>
                </a:solidFill>
                <a:latin typeface="NikoshBAN" panose="02000000000000000000" pitchFamily="2" charset="0"/>
                <a:cs typeface="NikoshBAN" panose="02000000000000000000" pitchFamily="2" charset="0"/>
              </a:rPr>
              <a:t>শিক্ষকের নামঃ মোঃ আব্দুল কাদের</a:t>
            </a:r>
            <a:r>
              <a:rPr lang="en-US" sz="3200" dirty="0" smtClean="0">
                <a:solidFill>
                  <a:schemeClr val="accent6">
                    <a:lumMod val="60000"/>
                    <a:lumOff val="40000"/>
                  </a:schemeClr>
                </a:solidFill>
                <a:latin typeface="NikoshBAN" panose="02000000000000000000" pitchFamily="2" charset="0"/>
                <a:cs typeface="NikoshBAN" panose="02000000000000000000" pitchFamily="2" charset="0"/>
              </a:rPr>
              <a:t> </a:t>
            </a:r>
          </a:p>
          <a:p>
            <a:pPr algn="ctr"/>
            <a:r>
              <a:rPr lang="bn-IN" sz="3200" dirty="0" smtClean="0">
                <a:solidFill>
                  <a:schemeClr val="accent6">
                    <a:lumMod val="60000"/>
                    <a:lumOff val="40000"/>
                  </a:schemeClr>
                </a:solidFill>
                <a:latin typeface="NikoshBAN" panose="02000000000000000000" pitchFamily="2" charset="0"/>
                <a:cs typeface="NikoshBAN" panose="02000000000000000000" pitchFamily="2" charset="0"/>
              </a:rPr>
              <a:t>সহকারি শিক্ষক,</a:t>
            </a:r>
            <a:endParaRPr lang="bn-IN" sz="3200" dirty="0">
              <a:solidFill>
                <a:schemeClr val="accent6">
                  <a:lumMod val="60000"/>
                  <a:lumOff val="40000"/>
                </a:schemeClr>
              </a:solidFill>
              <a:latin typeface="NikoshBAN" panose="02000000000000000000" pitchFamily="2" charset="0"/>
              <a:cs typeface="NikoshBAN" panose="02000000000000000000" pitchFamily="2" charset="0"/>
            </a:endParaRPr>
          </a:p>
          <a:p>
            <a:pPr algn="ctr"/>
            <a:r>
              <a:rPr lang="bn-IN" sz="3200" dirty="0" smtClean="0">
                <a:solidFill>
                  <a:schemeClr val="accent6">
                    <a:lumMod val="60000"/>
                    <a:lumOff val="40000"/>
                  </a:schemeClr>
                </a:solidFill>
                <a:latin typeface="NikoshBAN" panose="02000000000000000000" pitchFamily="2" charset="0"/>
                <a:cs typeface="NikoshBAN" panose="02000000000000000000" pitchFamily="2" charset="0"/>
              </a:rPr>
              <a:t>পূর্ব উদাখালী চৌধুরী পাড়া সরকারি প্রাথমিক বিদ্যালয়।</a:t>
            </a:r>
          </a:p>
          <a:p>
            <a:pPr algn="ctr"/>
            <a:r>
              <a:rPr lang="bn-IN" sz="3200" dirty="0" smtClean="0">
                <a:solidFill>
                  <a:schemeClr val="accent6">
                    <a:lumMod val="60000"/>
                    <a:lumOff val="40000"/>
                  </a:schemeClr>
                </a:solidFill>
                <a:latin typeface="NikoshBAN" panose="02000000000000000000" pitchFamily="2" charset="0"/>
                <a:cs typeface="NikoshBAN" panose="02000000000000000000" pitchFamily="2" charset="0"/>
              </a:rPr>
              <a:t>ফুলছড়ি, গাইবান্ধা।</a:t>
            </a:r>
            <a:endParaRPr lang="en-US" sz="3200" dirty="0">
              <a:solidFill>
                <a:schemeClr val="accent6">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197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738" y="320843"/>
            <a:ext cx="10363200"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শিখণ </a:t>
            </a:r>
            <a:r>
              <a:rPr lang="bn-IN" sz="3200" dirty="0" smtClean="0">
                <a:latin typeface="NikoshBAN" panose="02000000000000000000" pitchFamily="2" charset="0"/>
                <a:cs typeface="NikoshBAN" panose="02000000000000000000" pitchFamily="2" charset="0"/>
              </a:rPr>
              <a:t>ফলঃ</a:t>
            </a:r>
            <a:r>
              <a:rPr lang="bn-IN" sz="3200" dirty="0" smtClean="0">
                <a:latin typeface="NikoshBAN" panose="02000000000000000000" pitchFamily="2" charset="0"/>
                <a:cs typeface="NikoshBAN" panose="02000000000000000000" pitchFamily="2" charset="0"/>
              </a:rPr>
              <a:t> </a:t>
            </a:r>
          </a:p>
        </p:txBody>
      </p:sp>
      <p:sp>
        <p:nvSpPr>
          <p:cNvPr id="6" name="Rectangle 5"/>
          <p:cNvSpPr/>
          <p:nvPr/>
        </p:nvSpPr>
        <p:spPr>
          <a:xfrm>
            <a:off x="1171074" y="1371600"/>
            <a:ext cx="10234864" cy="46281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r>
              <a:rPr lang="bn-IN" sz="4000" b="1" dirty="0" smtClean="0">
                <a:latin typeface="NikoshBAN" panose="02000000000000000000" pitchFamily="2" charset="0"/>
                <a:cs typeface="NikoshBAN" panose="02000000000000000000" pitchFamily="2" charset="0"/>
              </a:rPr>
              <a:t>শোনা-</a:t>
            </a:r>
            <a:r>
              <a:rPr lang="bn-IN" sz="2800"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১.১.১-</a:t>
            </a:r>
            <a:r>
              <a:rPr lang="bn-IN" sz="2800" dirty="0" smtClean="0">
                <a:latin typeface="NikoshBAN" panose="02000000000000000000" pitchFamily="2" charset="0"/>
                <a:cs typeface="NikoshBAN" panose="02000000000000000000" pitchFamily="2" charset="0"/>
              </a:rPr>
              <a:t>বর্ণ ও যুক্তবর্ণ সহযোগে তৈরি শব্দ শুনে স্পষ্ট ও শুদ্ধভাবে বলতে পারবে।</a:t>
            </a:r>
          </a:p>
          <a:p>
            <a:r>
              <a:rPr lang="bn-IN" sz="2800" b="1" dirty="0" smtClean="0">
                <a:latin typeface="NikoshBAN" panose="02000000000000000000" pitchFamily="2" charset="0"/>
                <a:cs typeface="NikoshBAN" panose="02000000000000000000" pitchFamily="2" charset="0"/>
              </a:rPr>
              <a:t>১.১.২-</a:t>
            </a:r>
            <a:r>
              <a:rPr lang="bn-IN" sz="2800" dirty="0" smtClean="0">
                <a:latin typeface="NikoshBAN" panose="02000000000000000000" pitchFamily="2" charset="0"/>
                <a:cs typeface="NikoshBAN" panose="02000000000000000000" pitchFamily="2" charset="0"/>
              </a:rPr>
              <a:t>বর্ণ ও যুক্তবর্ণ সহযোগে তৈরি শব্দযুক্ত বাক্য শুনে স্পষ্ট ও শুদ্ধভাবে বলতে পারবে।</a:t>
            </a:r>
          </a:p>
          <a:p>
            <a:r>
              <a:rPr lang="bn-IN" sz="2800" b="1" dirty="0" smtClean="0">
                <a:latin typeface="NikoshBAN" panose="02000000000000000000" pitchFamily="2" charset="0"/>
                <a:cs typeface="NikoshBAN" panose="02000000000000000000" pitchFamily="2" charset="0"/>
              </a:rPr>
              <a:t>২.২.১-</a:t>
            </a:r>
            <a:r>
              <a:rPr lang="bn-IN" sz="2800" dirty="0" smtClean="0">
                <a:latin typeface="NikoshBAN" panose="02000000000000000000" pitchFamily="2" charset="0"/>
                <a:cs typeface="NikoshBAN" panose="02000000000000000000" pitchFamily="2" charset="0"/>
              </a:rPr>
              <a:t> গল্পের বিষয় বুঝতে পারবে। </a:t>
            </a:r>
          </a:p>
          <a:p>
            <a:r>
              <a:rPr lang="bn-IN" sz="4000" b="1" dirty="0" smtClean="0">
                <a:latin typeface="NikoshBAN" panose="02000000000000000000" pitchFamily="2" charset="0"/>
                <a:cs typeface="NikoshBAN" panose="02000000000000000000" pitchFamily="2" charset="0"/>
              </a:rPr>
              <a:t>বলা-</a:t>
            </a:r>
            <a:r>
              <a:rPr lang="bn-IN" sz="2800"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১.১.১-</a:t>
            </a:r>
            <a:r>
              <a:rPr lang="bn-IN" sz="2800" dirty="0" smtClean="0">
                <a:latin typeface="NikoshBAN" panose="02000000000000000000" pitchFamily="2" charset="0"/>
                <a:cs typeface="NikoshBAN" panose="02000000000000000000" pitchFamily="2" charset="0"/>
              </a:rPr>
              <a:t> যুক্তবর্ণ দিয়ে গঠিত শব্দ স্পষ্ট ও শুদ্ধভাবে বলতে পারবে।</a:t>
            </a:r>
          </a:p>
          <a:p>
            <a:r>
              <a:rPr lang="bn-IN" sz="2800" b="1" dirty="0" smtClean="0">
                <a:latin typeface="NikoshBAN" panose="02000000000000000000" pitchFamily="2" charset="0"/>
                <a:cs typeface="NikoshBAN" panose="02000000000000000000" pitchFamily="2" charset="0"/>
              </a:rPr>
              <a:t>১.১.২-</a:t>
            </a:r>
            <a:r>
              <a:rPr lang="bn-IN" sz="2800" dirty="0" smtClean="0">
                <a:latin typeface="NikoshBAN" panose="02000000000000000000" pitchFamily="2" charset="0"/>
                <a:cs typeface="NikoshBAN" panose="02000000000000000000" pitchFamily="2" charset="0"/>
              </a:rPr>
              <a:t>যুক্তবর্ণ দিয়ে গঠিত শব্দযুক্ত বাক্য স্পষ্ট ও শুদ্ধভাবে বলতে পারবে।</a:t>
            </a:r>
          </a:p>
          <a:p>
            <a:r>
              <a:rPr lang="bn-IN" sz="2800" b="1" dirty="0" smtClean="0">
                <a:latin typeface="NikoshBAN" panose="02000000000000000000" pitchFamily="2" charset="0"/>
                <a:cs typeface="NikoshBAN" panose="02000000000000000000" pitchFamily="2" charset="0"/>
              </a:rPr>
              <a:t>২.৪.৩-</a:t>
            </a:r>
            <a:r>
              <a:rPr lang="bn-IN" sz="2800" dirty="0" smtClean="0">
                <a:latin typeface="NikoshBAN" panose="02000000000000000000" pitchFamily="2" charset="0"/>
                <a:cs typeface="NikoshBAN" panose="02000000000000000000" pitchFamily="2" charset="0"/>
              </a:rPr>
              <a:t> গল্পের বিষয় বলতে পারবে। </a:t>
            </a:r>
            <a:endParaRPr lang="en-US" sz="2800" dirty="0" smtClean="0">
              <a:latin typeface="NikoshBAN" panose="02000000000000000000" pitchFamily="2" charset="0"/>
              <a:cs typeface="NikoshBAN" panose="02000000000000000000" pitchFamily="2" charset="0"/>
            </a:endParaRPr>
          </a:p>
          <a:p>
            <a:r>
              <a:rPr lang="en-US" sz="4000" b="1" dirty="0" err="1" smtClean="0">
                <a:latin typeface="NikoshBAN" panose="02000000000000000000" pitchFamily="2" charset="0"/>
                <a:cs typeface="NikoshBAN" panose="02000000000000000000" pitchFamily="2" charset="0"/>
              </a:rPr>
              <a:t>পড়া</a:t>
            </a:r>
            <a:r>
              <a:rPr lang="en-US" sz="4000" b="1"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১.৫.১-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চিহ্ন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সাবলীলভাবে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বাক্য</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চরণ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a:t>
            </a:r>
            <a:r>
              <a:rPr lang="en-US" sz="2800" dirty="0" smtClean="0">
                <a:latin typeface="NikoshBAN" panose="02000000000000000000" pitchFamily="2" charset="0"/>
                <a:cs typeface="NikoshBAN" panose="02000000000000000000" pitchFamily="2" charset="0"/>
              </a:rPr>
              <a:t>। </a:t>
            </a:r>
            <a:endParaRPr lang="bn-IN"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2535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444" y="3145452"/>
            <a:ext cx="183838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বর্ষপুঞ্জিকা</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94" y="1131910"/>
            <a:ext cx="1583489" cy="19951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67" y="3884940"/>
            <a:ext cx="2353204" cy="21419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411" y="4174762"/>
            <a:ext cx="3493491" cy="2144519"/>
          </a:xfrm>
          <a:prstGeom prst="rect">
            <a:avLst/>
          </a:prstGeom>
        </p:spPr>
      </p:pic>
      <p:sp>
        <p:nvSpPr>
          <p:cNvPr id="10" name="TextBox 9"/>
          <p:cNvSpPr txBox="1"/>
          <p:nvPr/>
        </p:nvSpPr>
        <p:spPr>
          <a:xfrm>
            <a:off x="8985869" y="3145452"/>
            <a:ext cx="239438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পাতা ঝরা গাছ</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163086" y="6026894"/>
            <a:ext cx="308852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নতুন পাতা গজিয়েছে</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3651895" y="6304001"/>
            <a:ext cx="308852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পলাশ ফুল ফুটেছে</a:t>
            </a:r>
            <a:endParaRPr lang="en-US" sz="32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1051" y="1125429"/>
            <a:ext cx="3615489" cy="2142053"/>
          </a:xfrm>
          <a:prstGeom prst="rect">
            <a:avLst/>
          </a:prstGeom>
        </p:spPr>
      </p:pic>
      <p:sp>
        <p:nvSpPr>
          <p:cNvPr id="18" name="TextBox 17"/>
          <p:cNvSpPr txBox="1"/>
          <p:nvPr/>
        </p:nvSpPr>
        <p:spPr>
          <a:xfrm>
            <a:off x="3850479" y="3300165"/>
            <a:ext cx="274078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ভাষা আন্দোলন</a:t>
            </a:r>
            <a:endParaRPr lang="en-US" sz="32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8267" y="365126"/>
            <a:ext cx="2888369" cy="275297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3190" y="3730227"/>
            <a:ext cx="4403885" cy="2665247"/>
          </a:xfrm>
          <a:prstGeom prst="rect">
            <a:avLst/>
          </a:prstGeom>
        </p:spPr>
      </p:pic>
      <p:sp>
        <p:nvSpPr>
          <p:cNvPr id="19" name="TextBox 18"/>
          <p:cNvSpPr txBox="1"/>
          <p:nvPr/>
        </p:nvSpPr>
        <p:spPr>
          <a:xfrm>
            <a:off x="6740416" y="6319281"/>
            <a:ext cx="585536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ঢাকা বিশ্ববিদ্যালয় এলাকা। চারদিকে থমথমে ভাব।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84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4"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2178" y="3307475"/>
            <a:ext cx="1612453" cy="475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পুলিশ</a:t>
            </a:r>
            <a:endParaRPr lang="en-US"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09" y="712685"/>
            <a:ext cx="3273645" cy="24227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683" y="1001443"/>
            <a:ext cx="3026929" cy="2422723"/>
          </a:xfrm>
          <a:prstGeom prst="rect">
            <a:avLst/>
          </a:prstGeom>
        </p:spPr>
      </p:pic>
      <p:sp>
        <p:nvSpPr>
          <p:cNvPr id="11" name="TextBox 10"/>
          <p:cNvSpPr txBox="1"/>
          <p:nvPr/>
        </p:nvSpPr>
        <p:spPr>
          <a:xfrm>
            <a:off x="3793737" y="3316886"/>
            <a:ext cx="453211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বাংলাকে রাষ্ট্রভাষা করার দাবি ছাত্রদের </a:t>
            </a:r>
            <a:endParaRPr lang="en-US" sz="28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717" y="559467"/>
            <a:ext cx="2458327" cy="2428875"/>
          </a:xfrm>
          <a:prstGeom prst="rect">
            <a:avLst/>
          </a:prstGeom>
        </p:spPr>
      </p:pic>
      <p:sp>
        <p:nvSpPr>
          <p:cNvPr id="13" name="TextBox 12"/>
          <p:cNvSpPr txBox="1"/>
          <p:nvPr/>
        </p:nvSpPr>
        <p:spPr>
          <a:xfrm>
            <a:off x="8929717" y="2979249"/>
            <a:ext cx="245832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ইয়াহিয়া খাঁন</a:t>
            </a:r>
            <a:endParaRPr lang="en-US" sz="28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90" y="3798121"/>
            <a:ext cx="3375978" cy="2664995"/>
          </a:xfrm>
          <a:prstGeom prst="rect">
            <a:avLst/>
          </a:prstGeom>
        </p:spPr>
      </p:pic>
      <p:sp>
        <p:nvSpPr>
          <p:cNvPr id="15" name="TextBox 14"/>
          <p:cNvSpPr txBox="1"/>
          <p:nvPr/>
        </p:nvSpPr>
        <p:spPr>
          <a:xfrm>
            <a:off x="712178" y="6334780"/>
            <a:ext cx="253465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মিছিল বের হলো</a:t>
            </a:r>
            <a:endParaRPr lang="en-US" sz="28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2608" y="3917675"/>
            <a:ext cx="3181350" cy="2173471"/>
          </a:xfrm>
          <a:prstGeom prst="rect">
            <a:avLst/>
          </a:prstGeom>
        </p:spPr>
      </p:pic>
      <p:sp>
        <p:nvSpPr>
          <p:cNvPr id="17" name="TextBox 16"/>
          <p:cNvSpPr txBox="1"/>
          <p:nvPr/>
        </p:nvSpPr>
        <p:spPr>
          <a:xfrm>
            <a:off x="4742728" y="6263116"/>
            <a:ext cx="208547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smtClean="0">
                <a:latin typeface="NikoshBAN" panose="02000000000000000000" pitchFamily="2" charset="0"/>
                <a:cs typeface="NikoshBAN" panose="02000000000000000000" pitchFamily="2" charset="0"/>
              </a:rPr>
              <a:t>পুলিশ ছাত্র-জনতা</a:t>
            </a:r>
            <a:endParaRPr lang="en-US" sz="2800" dirty="0">
              <a:latin typeface="NikoshBAN" panose="02000000000000000000" pitchFamily="2" charset="0"/>
              <a:cs typeface="NikoshBAN" panose="02000000000000000000" pitchFamily="2" charset="0"/>
            </a:endParaRPr>
          </a:p>
        </p:txBody>
      </p:sp>
      <p:sp>
        <p:nvSpPr>
          <p:cNvPr id="18" name="Title 1"/>
          <p:cNvSpPr>
            <a:spLocks noGrp="1"/>
          </p:cNvSpPr>
          <p:nvPr>
            <p:ph type="title"/>
          </p:nvPr>
        </p:nvSpPr>
        <p:spPr>
          <a:xfrm>
            <a:off x="2518610" y="194809"/>
            <a:ext cx="5085347" cy="806634"/>
          </a:xfrm>
        </p:spPr>
        <p:txBody>
          <a:bodyPr/>
          <a:lstStyle/>
          <a:p>
            <a:pPr algn="ctr"/>
            <a:r>
              <a:rPr lang="bn-IN" dirty="0">
                <a:latin typeface="NikoshBAN" panose="02000000000000000000" pitchFamily="2" charset="0"/>
                <a:cs typeface="NikoshBAN" panose="02000000000000000000" pitchFamily="2" charset="0"/>
              </a:rPr>
              <a:t>ভাষাশহিদদের </a:t>
            </a:r>
            <a:r>
              <a:rPr lang="bn-IN" dirty="0" smtClean="0">
                <a:latin typeface="NikoshBAN" panose="02000000000000000000" pitchFamily="2" charset="0"/>
                <a:cs typeface="NikoshBAN" panose="02000000000000000000" pitchFamily="2" charset="0"/>
              </a:rPr>
              <a:t>কথা</a:t>
            </a:r>
            <a:endParaRPr lang="en-US" dirty="0"/>
          </a:p>
        </p:txBody>
      </p:sp>
      <p:sp>
        <p:nvSpPr>
          <p:cNvPr id="19" name="Rectangle 18"/>
          <p:cNvSpPr/>
          <p:nvPr/>
        </p:nvSpPr>
        <p:spPr>
          <a:xfrm>
            <a:off x="7839187" y="5448580"/>
            <a:ext cx="4205318" cy="369332"/>
          </a:xfrm>
          <a:prstGeom prst="rect">
            <a:avLst/>
          </a:prstGeom>
        </p:spPr>
        <p:txBody>
          <a:bodyPr wrap="none">
            <a:spAutoFit/>
          </a:bodyPr>
          <a:lstStyle/>
          <a:p>
            <a:r>
              <a:rPr lang="en-US" dirty="0" smtClean="0"/>
              <a:t>www.youtube.com/watch?v=I34lXeEU7M4</a:t>
            </a:r>
            <a:endParaRPr lang="en-US" dirty="0"/>
          </a:p>
        </p:txBody>
      </p:sp>
    </p:spTree>
    <p:extLst>
      <p:ext uri="{BB962C8B-B14F-4D97-AF65-F5344CB8AC3E}">
        <p14:creationId xmlns:p14="http://schemas.microsoft.com/office/powerpoint/2010/main" val="17056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IN" dirty="0" smtClean="0">
                <a:latin typeface="NikoshBAN" panose="02000000000000000000" pitchFamily="2" charset="0"/>
                <a:cs typeface="NikoshBAN" panose="02000000000000000000" pitchFamily="2" charset="0"/>
              </a:rPr>
              <a:t>শিক্ষকের পাঠ</a:t>
            </a:r>
            <a:endParaRPr lang="en-US" dirty="0"/>
          </a:p>
        </p:txBody>
      </p:sp>
      <p:sp>
        <p:nvSpPr>
          <p:cNvPr id="4" name="TextBox 3"/>
          <p:cNvSpPr txBox="1"/>
          <p:nvPr/>
        </p:nvSpPr>
        <p:spPr>
          <a:xfrm>
            <a:off x="1140098" y="1690688"/>
            <a:ext cx="10580570" cy="4031873"/>
          </a:xfrm>
          <a:prstGeom prst="rect">
            <a:avLst/>
          </a:prstGeom>
          <a:noFill/>
        </p:spPr>
        <p:txBody>
          <a:bodyPr wrap="square" rtlCol="0">
            <a:spAutoFit/>
          </a:bodyPr>
          <a:lstStyle/>
          <a:p>
            <a:pPr algn="just"/>
            <a:r>
              <a:rPr lang="bn-IN" sz="3200" dirty="0" smtClean="0">
                <a:latin typeface="NikoshBAN" panose="02000000000000000000" pitchFamily="2" charset="0"/>
                <a:cs typeface="NikoshBAN" panose="02000000000000000000" pitchFamily="2" charset="0"/>
              </a:rPr>
              <a:t>ফেব্রুয়ারি মাসের ২১ তারিখ। ১৯৫২ সাল। ফাল্গুন মাস। কোনো কোনো গাছ থেকে পাতা ঝরে পড়ছে। কিছু কিছু গাছে পাতা গজিয়েছে। পলাশ ফুল ফুটেছে। ঢাকা বিশ্ববিদ্যালয় এলাকা। চারদিকে থমথমে ভাব। পুলিশ মিছিল করতে নিষেধ করেছে। বাংলাকে রাষ্ট্রভাষা করার দাবি ছাত্রদের। পাকিস্থান সরকার চায় উর্দুকে রাষ্ট্রভাষা করতে। বাঙ্গালির মুখের ভাষাকে কেড়ে নিতে চায়। কিন্তু ছাত্র- জনতা তা মানবে না। তারা মিছিল করবে। টগবগে তরুণরা বেপরোয়া। প্রয়োজনে তারা জীবন দেবে। মায়ের ভাষার দাবি ছাড়বে না। মিছিল বের হলো। পুলিশ গুলি করল। গুলিতে  নিহত হলেন রফিক, সালাম, বরকত, জব্বারসহ নাম না জানা অনেকে। তাঁরা আমাদের ভাষাশহিদ।</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5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1937" y="1002285"/>
            <a:ext cx="890336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নতুন </a:t>
            </a:r>
            <a:r>
              <a:rPr lang="bn-IN" sz="4800" dirty="0" smtClean="0">
                <a:latin typeface="NikoshBAN" panose="02000000000000000000" pitchFamily="2" charset="0"/>
                <a:cs typeface="NikoshBAN" panose="02000000000000000000" pitchFamily="2" charset="0"/>
              </a:rPr>
              <a:t>শব্দ খুজে বের করি  </a:t>
            </a:r>
            <a:r>
              <a:rPr lang="bn-IN" sz="4800" dirty="0" smtClean="0">
                <a:latin typeface="NikoshBAN" panose="02000000000000000000" pitchFamily="2" charset="0"/>
                <a:cs typeface="NikoshBAN" panose="02000000000000000000" pitchFamily="2" charset="0"/>
              </a:rPr>
              <a:t>ও </a:t>
            </a:r>
            <a:r>
              <a:rPr lang="bn-IN" sz="4800" dirty="0" smtClean="0">
                <a:latin typeface="NikoshBAN" panose="02000000000000000000" pitchFamily="2" charset="0"/>
                <a:cs typeface="NikoshBAN" panose="02000000000000000000" pitchFamily="2" charset="0"/>
              </a:rPr>
              <a:t>অর্থ বলি</a:t>
            </a:r>
            <a:endParaRPr lang="en-US" sz="4800" dirty="0">
              <a:latin typeface="NikoshBAN" panose="02000000000000000000" pitchFamily="2" charset="0"/>
              <a:cs typeface="NikoshBAN" panose="02000000000000000000" pitchFamily="2" charset="0"/>
            </a:endParaRPr>
          </a:p>
        </p:txBody>
      </p:sp>
      <p:sp>
        <p:nvSpPr>
          <p:cNvPr id="3" name="TextBox 2"/>
          <p:cNvSpPr txBox="1"/>
          <p:nvPr/>
        </p:nvSpPr>
        <p:spPr>
          <a:xfrm>
            <a:off x="4636170" y="1996899"/>
            <a:ext cx="110690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বছর</a:t>
            </a:r>
            <a:endParaRPr lang="en-US" sz="4800" dirty="0">
              <a:latin typeface="NikoshBAN" panose="02000000000000000000" pitchFamily="2" charset="0"/>
              <a:cs typeface="NikoshBAN" panose="02000000000000000000" pitchFamily="2" charset="0"/>
            </a:endParaRPr>
          </a:p>
        </p:txBody>
      </p:sp>
      <p:sp>
        <p:nvSpPr>
          <p:cNvPr id="4" name="TextBox 3"/>
          <p:cNvSpPr txBox="1"/>
          <p:nvPr/>
        </p:nvSpPr>
        <p:spPr>
          <a:xfrm>
            <a:off x="2012005" y="2951752"/>
            <a:ext cx="194365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ঝরে-</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4636169" y="2951752"/>
            <a:ext cx="255116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পড়ে যাওয়া</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1876929" y="1996898"/>
            <a:ext cx="221380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সাল-</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2147081" y="3691278"/>
            <a:ext cx="194365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থমথমে-</a:t>
            </a:r>
            <a:endParaRPr lang="en-US" sz="4800" dirty="0">
              <a:latin typeface="NikoshBAN" panose="02000000000000000000" pitchFamily="2" charset="0"/>
              <a:cs typeface="NikoshBAN" panose="02000000000000000000" pitchFamily="2" charset="0"/>
            </a:endParaRPr>
          </a:p>
        </p:txBody>
      </p:sp>
      <p:sp>
        <p:nvSpPr>
          <p:cNvPr id="12" name="TextBox 11"/>
          <p:cNvSpPr txBox="1"/>
          <p:nvPr/>
        </p:nvSpPr>
        <p:spPr>
          <a:xfrm>
            <a:off x="2147081" y="4400321"/>
            <a:ext cx="194365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মিছিল-</a:t>
            </a:r>
            <a:endParaRPr lang="en-US" sz="4800" dirty="0">
              <a:latin typeface="NikoshBAN" panose="02000000000000000000" pitchFamily="2" charset="0"/>
              <a:cs typeface="NikoshBAN" panose="02000000000000000000" pitchFamily="2" charset="0"/>
            </a:endParaRPr>
          </a:p>
        </p:txBody>
      </p:sp>
      <p:sp>
        <p:nvSpPr>
          <p:cNvPr id="15" name="TextBox 14"/>
          <p:cNvSpPr txBox="1"/>
          <p:nvPr/>
        </p:nvSpPr>
        <p:spPr>
          <a:xfrm>
            <a:off x="2147081" y="5149507"/>
            <a:ext cx="194365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টগবগে-</a:t>
            </a:r>
            <a:endParaRPr lang="en-US" sz="4800" dirty="0">
              <a:latin typeface="NikoshBAN" panose="02000000000000000000" pitchFamily="2" charset="0"/>
              <a:cs typeface="NikoshBAN" panose="02000000000000000000" pitchFamily="2" charset="0"/>
            </a:endParaRPr>
          </a:p>
        </p:txBody>
      </p:sp>
      <p:sp>
        <p:nvSpPr>
          <p:cNvPr id="16" name="TextBox 15"/>
          <p:cNvSpPr txBox="1"/>
          <p:nvPr/>
        </p:nvSpPr>
        <p:spPr>
          <a:xfrm>
            <a:off x="2147081" y="5848890"/>
            <a:ext cx="243503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বেপরোয়া-</a:t>
            </a:r>
            <a:endParaRPr lang="en-US" sz="4800" dirty="0">
              <a:latin typeface="NikoshBAN" panose="02000000000000000000" pitchFamily="2" charset="0"/>
              <a:cs typeface="NikoshBAN" panose="02000000000000000000" pitchFamily="2" charset="0"/>
            </a:endParaRPr>
          </a:p>
        </p:txBody>
      </p:sp>
      <p:sp>
        <p:nvSpPr>
          <p:cNvPr id="17" name="TextBox 16"/>
          <p:cNvSpPr txBox="1"/>
          <p:nvPr/>
        </p:nvSpPr>
        <p:spPr>
          <a:xfrm>
            <a:off x="5189622" y="5848889"/>
            <a:ext cx="194365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ভয়হীন</a:t>
            </a:r>
            <a:endParaRPr lang="en-US" sz="4800" dirty="0">
              <a:latin typeface="NikoshBAN" panose="02000000000000000000" pitchFamily="2" charset="0"/>
              <a:cs typeface="NikoshBAN" panose="02000000000000000000" pitchFamily="2" charset="0"/>
            </a:endParaRPr>
          </a:p>
        </p:txBody>
      </p:sp>
      <p:sp>
        <p:nvSpPr>
          <p:cNvPr id="18" name="TextBox 17"/>
          <p:cNvSpPr txBox="1"/>
          <p:nvPr/>
        </p:nvSpPr>
        <p:spPr>
          <a:xfrm>
            <a:off x="4482488" y="3633496"/>
            <a:ext cx="577515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বিপদের ভয়ে নীরব থাকা</a:t>
            </a:r>
            <a:endParaRPr lang="en-US" sz="4800" dirty="0">
              <a:latin typeface="NikoshBAN" panose="02000000000000000000" pitchFamily="2" charset="0"/>
              <a:cs typeface="NikoshBAN" panose="02000000000000000000" pitchFamily="2" charset="0"/>
            </a:endParaRPr>
          </a:p>
        </p:txBody>
      </p:sp>
      <p:sp>
        <p:nvSpPr>
          <p:cNvPr id="19" name="TextBox 18"/>
          <p:cNvSpPr txBox="1"/>
          <p:nvPr/>
        </p:nvSpPr>
        <p:spPr>
          <a:xfrm>
            <a:off x="4642909" y="4522274"/>
            <a:ext cx="255116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শোভাযাত্রা</a:t>
            </a:r>
            <a:endParaRPr lang="en-US" sz="4800" dirty="0">
              <a:latin typeface="NikoshBAN" panose="02000000000000000000" pitchFamily="2" charset="0"/>
              <a:cs typeface="NikoshBAN" panose="02000000000000000000" pitchFamily="2" charset="0"/>
            </a:endParaRPr>
          </a:p>
        </p:txBody>
      </p:sp>
      <p:sp>
        <p:nvSpPr>
          <p:cNvPr id="20" name="TextBox 19"/>
          <p:cNvSpPr txBox="1"/>
          <p:nvPr/>
        </p:nvSpPr>
        <p:spPr>
          <a:xfrm>
            <a:off x="4642909" y="5231318"/>
            <a:ext cx="561473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রাগে উত্তেজিত হয়ে উঠা</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46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2"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610" y="145246"/>
            <a:ext cx="907983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এসো যুক্ত বর্ণ ভেঙ্গে দেখি ও নতুন শব্দ তৈরি করি</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5113439" y="2546115"/>
            <a:ext cx="762002"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শ</a:t>
            </a:r>
            <a:endParaRPr lang="en-US" sz="3200" dirty="0">
              <a:latin typeface="NikoshBAN" panose="02000000000000000000" pitchFamily="2" charset="0"/>
              <a:cs typeface="NikoshBAN" panose="02000000000000000000" pitchFamily="2" charset="0"/>
            </a:endParaRPr>
          </a:p>
        </p:txBody>
      </p:sp>
      <p:sp>
        <p:nvSpPr>
          <p:cNvPr id="18" name="TextBox 17"/>
          <p:cNvSpPr txBox="1"/>
          <p:nvPr/>
        </p:nvSpPr>
        <p:spPr>
          <a:xfrm>
            <a:off x="1018673" y="2488023"/>
            <a:ext cx="23301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বিশ্ববিদ্যালয়</a:t>
            </a: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3441070" y="2530921"/>
            <a:ext cx="689812"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শ্ব</a:t>
            </a:r>
            <a:endParaRPr lang="en-US" sz="3200" dirty="0">
              <a:latin typeface="NikoshBAN" panose="02000000000000000000" pitchFamily="2" charset="0"/>
              <a:cs typeface="NikoshBAN" panose="02000000000000000000" pitchFamily="2" charset="0"/>
            </a:endParaRPr>
          </a:p>
        </p:txBody>
      </p:sp>
      <p:sp>
        <p:nvSpPr>
          <p:cNvPr id="20" name="TextBox 19"/>
          <p:cNvSpPr txBox="1"/>
          <p:nvPr/>
        </p:nvSpPr>
        <p:spPr>
          <a:xfrm>
            <a:off x="9597207" y="2575906"/>
            <a:ext cx="1519970"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আশ্বিন</a:t>
            </a:r>
            <a:endParaRPr lang="en-US" sz="3200" dirty="0">
              <a:latin typeface="NikoshBAN" panose="02000000000000000000" pitchFamily="2" charset="0"/>
              <a:cs typeface="NikoshBAN" panose="02000000000000000000" pitchFamily="2" charset="0"/>
            </a:endParaRPr>
          </a:p>
        </p:txBody>
      </p:sp>
      <p:sp>
        <p:nvSpPr>
          <p:cNvPr id="21" name="TextBox 20"/>
          <p:cNvSpPr txBox="1"/>
          <p:nvPr/>
        </p:nvSpPr>
        <p:spPr>
          <a:xfrm>
            <a:off x="6216354" y="2575905"/>
            <a:ext cx="1519970"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ব</a:t>
            </a:r>
            <a:endParaRPr lang="en-US" sz="3200" dirty="0">
              <a:latin typeface="NikoshBAN" panose="02000000000000000000" pitchFamily="2" charset="0"/>
              <a:cs typeface="NikoshBAN" panose="02000000000000000000" pitchFamily="2" charset="0"/>
            </a:endParaRPr>
          </a:p>
        </p:txBody>
      </p:sp>
      <p:sp>
        <p:nvSpPr>
          <p:cNvPr id="23" name="TextBox 22"/>
          <p:cNvSpPr txBox="1"/>
          <p:nvPr/>
        </p:nvSpPr>
        <p:spPr>
          <a:xfrm>
            <a:off x="1153886" y="4246023"/>
            <a:ext cx="15170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বাঙ্গালির</a:t>
            </a:r>
            <a:endParaRPr lang="en-US" sz="3200" dirty="0">
              <a:latin typeface="NikoshBAN" panose="02000000000000000000" pitchFamily="2" charset="0"/>
              <a:cs typeface="NikoshBAN" panose="02000000000000000000" pitchFamily="2" charset="0"/>
            </a:endParaRPr>
          </a:p>
        </p:txBody>
      </p:sp>
      <p:sp>
        <p:nvSpPr>
          <p:cNvPr id="24" name="TextBox 23"/>
          <p:cNvSpPr txBox="1"/>
          <p:nvPr/>
        </p:nvSpPr>
        <p:spPr>
          <a:xfrm>
            <a:off x="9597207" y="4365739"/>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কাঙ্গাল</a:t>
            </a:r>
            <a:endParaRPr lang="en-US" sz="3200" dirty="0">
              <a:latin typeface="NikoshBAN" panose="02000000000000000000" pitchFamily="2" charset="0"/>
              <a:cs typeface="NikoshBAN" panose="02000000000000000000" pitchFamily="2" charset="0"/>
            </a:endParaRPr>
          </a:p>
        </p:txBody>
      </p:sp>
      <p:sp>
        <p:nvSpPr>
          <p:cNvPr id="26" name="TextBox 25"/>
          <p:cNvSpPr txBox="1"/>
          <p:nvPr/>
        </p:nvSpPr>
        <p:spPr>
          <a:xfrm>
            <a:off x="5289845" y="4255991"/>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গ</a:t>
            </a:r>
            <a:endParaRPr lang="en-US" sz="3200" dirty="0">
              <a:latin typeface="NikoshBAN" panose="02000000000000000000" pitchFamily="2" charset="0"/>
              <a:cs typeface="NikoshBAN" panose="02000000000000000000" pitchFamily="2" charset="0"/>
            </a:endParaRPr>
          </a:p>
        </p:txBody>
      </p:sp>
      <p:sp>
        <p:nvSpPr>
          <p:cNvPr id="27" name="TextBox 26"/>
          <p:cNvSpPr txBox="1"/>
          <p:nvPr/>
        </p:nvSpPr>
        <p:spPr>
          <a:xfrm>
            <a:off x="2767230" y="4269662"/>
            <a:ext cx="830180"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ঙ্গ</a:t>
            </a:r>
            <a:endParaRPr lang="en-US" sz="3200" dirty="0">
              <a:latin typeface="NikoshBAN" panose="02000000000000000000" pitchFamily="2" charset="0"/>
              <a:cs typeface="NikoshBAN" panose="02000000000000000000" pitchFamily="2" charset="0"/>
            </a:endParaRPr>
          </a:p>
        </p:txBody>
      </p:sp>
      <p:sp>
        <p:nvSpPr>
          <p:cNvPr id="28" name="TextBox 27"/>
          <p:cNvSpPr txBox="1"/>
          <p:nvPr/>
        </p:nvSpPr>
        <p:spPr>
          <a:xfrm>
            <a:off x="3918281" y="4242340"/>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ঙ</a:t>
            </a:r>
            <a:endParaRPr lang="en-US" sz="3200" dirty="0">
              <a:latin typeface="NikoshBAN" panose="02000000000000000000" pitchFamily="2" charset="0"/>
              <a:cs typeface="NikoshBAN" panose="02000000000000000000" pitchFamily="2" charset="0"/>
            </a:endParaRPr>
          </a:p>
        </p:txBody>
      </p:sp>
      <p:sp>
        <p:nvSpPr>
          <p:cNvPr id="29" name="TextBox 28"/>
          <p:cNvSpPr txBox="1"/>
          <p:nvPr/>
        </p:nvSpPr>
        <p:spPr>
          <a:xfrm>
            <a:off x="1252145" y="5058339"/>
            <a:ext cx="15170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পাকিস্থান</a:t>
            </a:r>
            <a:endParaRPr lang="en-US" sz="3200" dirty="0">
              <a:latin typeface="NikoshBAN" panose="02000000000000000000" pitchFamily="2" charset="0"/>
              <a:cs typeface="NikoshBAN" panose="02000000000000000000" pitchFamily="2" charset="0"/>
            </a:endParaRPr>
          </a:p>
        </p:txBody>
      </p:sp>
      <p:sp>
        <p:nvSpPr>
          <p:cNvPr id="31" name="TextBox 30"/>
          <p:cNvSpPr txBox="1"/>
          <p:nvPr/>
        </p:nvSpPr>
        <p:spPr>
          <a:xfrm>
            <a:off x="9603205" y="5068307"/>
            <a:ext cx="15139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অবস্থান</a:t>
            </a:r>
            <a:endParaRPr lang="en-US" sz="3200" dirty="0">
              <a:latin typeface="NikoshBAN" panose="02000000000000000000" pitchFamily="2" charset="0"/>
              <a:cs typeface="NikoshBAN" panose="02000000000000000000" pitchFamily="2" charset="0"/>
            </a:endParaRPr>
          </a:p>
        </p:txBody>
      </p:sp>
      <p:sp>
        <p:nvSpPr>
          <p:cNvPr id="32" name="TextBox 31"/>
          <p:cNvSpPr txBox="1"/>
          <p:nvPr/>
        </p:nvSpPr>
        <p:spPr>
          <a:xfrm>
            <a:off x="5388104" y="5068307"/>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থ</a:t>
            </a:r>
            <a:endParaRPr lang="en-US" sz="3200" dirty="0">
              <a:latin typeface="NikoshBAN" panose="02000000000000000000" pitchFamily="2" charset="0"/>
              <a:cs typeface="NikoshBAN" panose="02000000000000000000" pitchFamily="2" charset="0"/>
            </a:endParaRPr>
          </a:p>
        </p:txBody>
      </p:sp>
      <p:sp>
        <p:nvSpPr>
          <p:cNvPr id="33" name="TextBox 32"/>
          <p:cNvSpPr txBox="1"/>
          <p:nvPr/>
        </p:nvSpPr>
        <p:spPr>
          <a:xfrm>
            <a:off x="2865489" y="5081978"/>
            <a:ext cx="830180"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স্থ</a:t>
            </a:r>
            <a:endParaRPr lang="en-US" sz="3200" dirty="0">
              <a:latin typeface="NikoshBAN" panose="02000000000000000000" pitchFamily="2" charset="0"/>
              <a:cs typeface="NikoshBAN" panose="02000000000000000000" pitchFamily="2" charset="0"/>
            </a:endParaRPr>
          </a:p>
        </p:txBody>
      </p:sp>
      <p:sp>
        <p:nvSpPr>
          <p:cNvPr id="34" name="TextBox 33"/>
          <p:cNvSpPr txBox="1"/>
          <p:nvPr/>
        </p:nvSpPr>
        <p:spPr>
          <a:xfrm>
            <a:off x="4016540" y="5054656"/>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স</a:t>
            </a:r>
            <a:endParaRPr lang="en-US" sz="3200" dirty="0">
              <a:latin typeface="NikoshBAN" panose="02000000000000000000" pitchFamily="2" charset="0"/>
              <a:cs typeface="NikoshBAN" panose="02000000000000000000" pitchFamily="2" charset="0"/>
            </a:endParaRPr>
          </a:p>
        </p:txBody>
      </p:sp>
      <p:sp>
        <p:nvSpPr>
          <p:cNvPr id="41" name="TextBox 40"/>
          <p:cNvSpPr txBox="1"/>
          <p:nvPr/>
        </p:nvSpPr>
        <p:spPr>
          <a:xfrm>
            <a:off x="4616658" y="843922"/>
            <a:ext cx="762002"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ব</a:t>
            </a:r>
            <a:endParaRPr lang="en-US" sz="3200" dirty="0">
              <a:latin typeface="NikoshBAN" panose="02000000000000000000" pitchFamily="2" charset="0"/>
              <a:cs typeface="NikoshBAN" panose="02000000000000000000" pitchFamily="2" charset="0"/>
            </a:endParaRPr>
          </a:p>
        </p:txBody>
      </p:sp>
      <p:sp>
        <p:nvSpPr>
          <p:cNvPr id="42" name="TextBox 41"/>
          <p:cNvSpPr txBox="1"/>
          <p:nvPr/>
        </p:nvSpPr>
        <p:spPr>
          <a:xfrm>
            <a:off x="1012675" y="749282"/>
            <a:ext cx="223787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ফেব্রুয়ারি</a:t>
            </a:r>
            <a:endParaRPr lang="en-US" sz="3200" dirty="0">
              <a:latin typeface="NikoshBAN" panose="02000000000000000000" pitchFamily="2" charset="0"/>
              <a:cs typeface="NikoshBAN" panose="02000000000000000000" pitchFamily="2" charset="0"/>
            </a:endParaRPr>
          </a:p>
        </p:txBody>
      </p:sp>
      <p:sp>
        <p:nvSpPr>
          <p:cNvPr id="43" name="TextBox 42"/>
          <p:cNvSpPr txBox="1"/>
          <p:nvPr/>
        </p:nvSpPr>
        <p:spPr>
          <a:xfrm>
            <a:off x="3342811" y="792180"/>
            <a:ext cx="689812"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ব্র</a:t>
            </a:r>
            <a:endParaRPr lang="en-US" sz="3200" dirty="0">
              <a:latin typeface="NikoshBAN" panose="02000000000000000000" pitchFamily="2" charset="0"/>
              <a:cs typeface="NikoshBAN" panose="02000000000000000000" pitchFamily="2" charset="0"/>
            </a:endParaRPr>
          </a:p>
        </p:txBody>
      </p:sp>
      <p:sp>
        <p:nvSpPr>
          <p:cNvPr id="44" name="TextBox 43"/>
          <p:cNvSpPr txBox="1"/>
          <p:nvPr/>
        </p:nvSpPr>
        <p:spPr>
          <a:xfrm>
            <a:off x="9498948" y="837165"/>
            <a:ext cx="1519970"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ব্রাহ্মণ</a:t>
            </a:r>
            <a:endParaRPr lang="en-US" sz="3200" dirty="0">
              <a:latin typeface="NikoshBAN" panose="02000000000000000000" pitchFamily="2" charset="0"/>
              <a:cs typeface="NikoshBAN" panose="02000000000000000000" pitchFamily="2" charset="0"/>
            </a:endParaRPr>
          </a:p>
        </p:txBody>
      </p:sp>
      <p:sp>
        <p:nvSpPr>
          <p:cNvPr id="45" name="TextBox 44"/>
          <p:cNvSpPr txBox="1"/>
          <p:nvPr/>
        </p:nvSpPr>
        <p:spPr>
          <a:xfrm>
            <a:off x="5634130" y="837164"/>
            <a:ext cx="1519970" cy="584775"/>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র-ফলা</a:t>
            </a:r>
            <a:endParaRPr lang="en-US" sz="3200" dirty="0">
              <a:latin typeface="NikoshBAN" panose="02000000000000000000" pitchFamily="2" charset="0"/>
              <a:cs typeface="NikoshBAN" panose="02000000000000000000" pitchFamily="2" charset="0"/>
            </a:endParaRPr>
          </a:p>
        </p:txBody>
      </p:sp>
      <p:sp>
        <p:nvSpPr>
          <p:cNvPr id="47" name="TextBox 46"/>
          <p:cNvSpPr txBox="1"/>
          <p:nvPr/>
        </p:nvSpPr>
        <p:spPr>
          <a:xfrm>
            <a:off x="1250204" y="1618561"/>
            <a:ext cx="15170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ফাল্গুন</a:t>
            </a:r>
            <a:endParaRPr lang="en-US" sz="3200" dirty="0">
              <a:latin typeface="NikoshBAN" panose="02000000000000000000" pitchFamily="2" charset="0"/>
              <a:cs typeface="NikoshBAN" panose="02000000000000000000" pitchFamily="2" charset="0"/>
            </a:endParaRPr>
          </a:p>
        </p:txBody>
      </p:sp>
      <p:sp>
        <p:nvSpPr>
          <p:cNvPr id="48" name="TextBox 47"/>
          <p:cNvSpPr txBox="1"/>
          <p:nvPr/>
        </p:nvSpPr>
        <p:spPr>
          <a:xfrm>
            <a:off x="5634130" y="1788559"/>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গ</a:t>
            </a:r>
            <a:endParaRPr lang="en-US" sz="3200" dirty="0">
              <a:latin typeface="NikoshBAN" panose="02000000000000000000" pitchFamily="2" charset="0"/>
              <a:cs typeface="NikoshBAN" panose="02000000000000000000" pitchFamily="2" charset="0"/>
            </a:endParaRPr>
          </a:p>
        </p:txBody>
      </p:sp>
      <p:sp>
        <p:nvSpPr>
          <p:cNvPr id="49" name="TextBox 48"/>
          <p:cNvSpPr txBox="1"/>
          <p:nvPr/>
        </p:nvSpPr>
        <p:spPr>
          <a:xfrm>
            <a:off x="9601264" y="1628529"/>
            <a:ext cx="15139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বল্গা,</a:t>
            </a:r>
            <a:endParaRPr lang="en-US" sz="3200" dirty="0">
              <a:latin typeface="NikoshBAN" panose="02000000000000000000" pitchFamily="2" charset="0"/>
              <a:cs typeface="NikoshBAN" panose="02000000000000000000" pitchFamily="2" charset="0"/>
            </a:endParaRPr>
          </a:p>
        </p:txBody>
      </p:sp>
      <p:sp>
        <p:nvSpPr>
          <p:cNvPr id="50" name="TextBox 49"/>
          <p:cNvSpPr txBox="1"/>
          <p:nvPr/>
        </p:nvSpPr>
        <p:spPr>
          <a:xfrm>
            <a:off x="4121438" y="1724059"/>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ল</a:t>
            </a:r>
            <a:endParaRPr lang="en-US" sz="3200" dirty="0">
              <a:latin typeface="NikoshBAN" panose="02000000000000000000" pitchFamily="2" charset="0"/>
              <a:cs typeface="NikoshBAN" panose="02000000000000000000" pitchFamily="2" charset="0"/>
            </a:endParaRPr>
          </a:p>
        </p:txBody>
      </p:sp>
      <p:sp>
        <p:nvSpPr>
          <p:cNvPr id="51" name="TextBox 50"/>
          <p:cNvSpPr txBox="1"/>
          <p:nvPr/>
        </p:nvSpPr>
        <p:spPr>
          <a:xfrm>
            <a:off x="2863548" y="1642200"/>
            <a:ext cx="830180"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ল্গ</a:t>
            </a:r>
            <a:endParaRPr lang="en-US" sz="3200" dirty="0">
              <a:latin typeface="NikoshBAN" panose="02000000000000000000" pitchFamily="2" charset="0"/>
              <a:cs typeface="NikoshBAN" panose="02000000000000000000" pitchFamily="2" charset="0"/>
            </a:endParaRPr>
          </a:p>
        </p:txBody>
      </p:sp>
      <p:sp>
        <p:nvSpPr>
          <p:cNvPr id="53" name="TextBox 52"/>
          <p:cNvSpPr txBox="1"/>
          <p:nvPr/>
        </p:nvSpPr>
        <p:spPr>
          <a:xfrm>
            <a:off x="1379097" y="3329338"/>
            <a:ext cx="15170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রাষ্ট্রভাষা</a:t>
            </a:r>
            <a:endParaRPr lang="en-US" sz="3200" dirty="0">
              <a:latin typeface="NikoshBAN" panose="02000000000000000000" pitchFamily="2" charset="0"/>
              <a:cs typeface="NikoshBAN" panose="02000000000000000000" pitchFamily="2" charset="0"/>
            </a:endParaRPr>
          </a:p>
        </p:txBody>
      </p:sp>
      <p:sp>
        <p:nvSpPr>
          <p:cNvPr id="54" name="TextBox 53"/>
          <p:cNvSpPr txBox="1"/>
          <p:nvPr/>
        </p:nvSpPr>
        <p:spPr>
          <a:xfrm>
            <a:off x="7036041" y="3325655"/>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র-ফলা</a:t>
            </a:r>
            <a:endParaRPr lang="en-US" sz="3200" dirty="0">
              <a:latin typeface="NikoshBAN" panose="02000000000000000000" pitchFamily="2" charset="0"/>
              <a:cs typeface="NikoshBAN" panose="02000000000000000000" pitchFamily="2" charset="0"/>
            </a:endParaRPr>
          </a:p>
        </p:txBody>
      </p:sp>
      <p:sp>
        <p:nvSpPr>
          <p:cNvPr id="56" name="TextBox 55"/>
          <p:cNvSpPr txBox="1"/>
          <p:nvPr/>
        </p:nvSpPr>
        <p:spPr>
          <a:xfrm>
            <a:off x="5515056" y="3339306"/>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ট</a:t>
            </a:r>
            <a:endParaRPr lang="en-US" sz="3200" dirty="0">
              <a:latin typeface="NikoshBAN" panose="02000000000000000000" pitchFamily="2" charset="0"/>
              <a:cs typeface="NikoshBAN" panose="02000000000000000000" pitchFamily="2" charset="0"/>
            </a:endParaRPr>
          </a:p>
        </p:txBody>
      </p:sp>
      <p:sp>
        <p:nvSpPr>
          <p:cNvPr id="57" name="TextBox 56"/>
          <p:cNvSpPr txBox="1"/>
          <p:nvPr/>
        </p:nvSpPr>
        <p:spPr>
          <a:xfrm>
            <a:off x="2992441" y="3352977"/>
            <a:ext cx="830180"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ষ্ট্র</a:t>
            </a:r>
            <a:endParaRPr lang="en-US" sz="3200" dirty="0">
              <a:latin typeface="NikoshBAN" panose="02000000000000000000" pitchFamily="2" charset="0"/>
              <a:cs typeface="NikoshBAN" panose="02000000000000000000" pitchFamily="2" charset="0"/>
            </a:endParaRPr>
          </a:p>
        </p:txBody>
      </p:sp>
      <p:sp>
        <p:nvSpPr>
          <p:cNvPr id="58" name="TextBox 57"/>
          <p:cNvSpPr txBox="1"/>
          <p:nvPr/>
        </p:nvSpPr>
        <p:spPr>
          <a:xfrm>
            <a:off x="4143492" y="3325655"/>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ষ</a:t>
            </a:r>
            <a:endParaRPr lang="en-US" sz="3200" dirty="0">
              <a:latin typeface="NikoshBAN" panose="02000000000000000000" pitchFamily="2" charset="0"/>
              <a:cs typeface="NikoshBAN" panose="02000000000000000000" pitchFamily="2" charset="0"/>
            </a:endParaRPr>
          </a:p>
        </p:txBody>
      </p:sp>
      <p:sp>
        <p:nvSpPr>
          <p:cNvPr id="59" name="TextBox 58"/>
          <p:cNvSpPr txBox="1"/>
          <p:nvPr/>
        </p:nvSpPr>
        <p:spPr>
          <a:xfrm>
            <a:off x="1274403" y="5705047"/>
            <a:ext cx="151702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কিন্তু</a:t>
            </a:r>
            <a:endParaRPr lang="en-US" sz="3200" dirty="0">
              <a:latin typeface="NikoshBAN" panose="02000000000000000000" pitchFamily="2" charset="0"/>
              <a:cs typeface="NikoshBAN" panose="02000000000000000000" pitchFamily="2" charset="0"/>
            </a:endParaRPr>
          </a:p>
        </p:txBody>
      </p:sp>
      <p:sp>
        <p:nvSpPr>
          <p:cNvPr id="60" name="TextBox 59"/>
          <p:cNvSpPr txBox="1"/>
          <p:nvPr/>
        </p:nvSpPr>
        <p:spPr>
          <a:xfrm>
            <a:off x="9625463" y="5715015"/>
            <a:ext cx="15139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জন্তু</a:t>
            </a:r>
            <a:endParaRPr lang="en-US" sz="3200" dirty="0">
              <a:latin typeface="NikoshBAN" panose="02000000000000000000" pitchFamily="2" charset="0"/>
              <a:cs typeface="NikoshBAN" panose="02000000000000000000" pitchFamily="2" charset="0"/>
            </a:endParaRPr>
          </a:p>
        </p:txBody>
      </p:sp>
      <p:sp>
        <p:nvSpPr>
          <p:cNvPr id="61" name="TextBox 60"/>
          <p:cNvSpPr txBox="1"/>
          <p:nvPr/>
        </p:nvSpPr>
        <p:spPr>
          <a:xfrm>
            <a:off x="5410362" y="5715015"/>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ত</a:t>
            </a:r>
            <a:endParaRPr lang="en-US" sz="3200" dirty="0">
              <a:latin typeface="NikoshBAN" panose="02000000000000000000" pitchFamily="2" charset="0"/>
              <a:cs typeface="NikoshBAN" panose="02000000000000000000" pitchFamily="2" charset="0"/>
            </a:endParaRPr>
          </a:p>
        </p:txBody>
      </p:sp>
      <p:sp>
        <p:nvSpPr>
          <p:cNvPr id="62" name="TextBox 61"/>
          <p:cNvSpPr txBox="1"/>
          <p:nvPr/>
        </p:nvSpPr>
        <p:spPr>
          <a:xfrm>
            <a:off x="2887747" y="5728686"/>
            <a:ext cx="830180"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ন্ত</a:t>
            </a:r>
            <a:endParaRPr lang="en-US" sz="3200" dirty="0">
              <a:latin typeface="NikoshBAN" panose="02000000000000000000" pitchFamily="2" charset="0"/>
              <a:cs typeface="NikoshBAN" panose="02000000000000000000" pitchFamily="2" charset="0"/>
            </a:endParaRPr>
          </a:p>
        </p:txBody>
      </p:sp>
      <p:sp>
        <p:nvSpPr>
          <p:cNvPr id="63" name="TextBox 62"/>
          <p:cNvSpPr txBox="1"/>
          <p:nvPr/>
        </p:nvSpPr>
        <p:spPr>
          <a:xfrm>
            <a:off x="4038798" y="5701364"/>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smtClean="0">
                <a:latin typeface="NikoshBAN" panose="02000000000000000000" pitchFamily="2" charset="0"/>
                <a:cs typeface="NikoshBAN" panose="02000000000000000000" pitchFamily="2" charset="0"/>
              </a:rPr>
              <a:t>ন</a:t>
            </a:r>
            <a:endParaRPr lang="en-US" sz="3200" dirty="0">
              <a:latin typeface="NikoshBAN" panose="02000000000000000000" pitchFamily="2" charset="0"/>
              <a:cs typeface="NikoshBAN" panose="02000000000000000000" pitchFamily="2" charset="0"/>
            </a:endParaRPr>
          </a:p>
        </p:txBody>
      </p:sp>
      <p:sp>
        <p:nvSpPr>
          <p:cNvPr id="38" name="TextBox 37"/>
          <p:cNvSpPr txBox="1"/>
          <p:nvPr/>
        </p:nvSpPr>
        <p:spPr>
          <a:xfrm>
            <a:off x="9743581" y="3339306"/>
            <a:ext cx="1227221" cy="584775"/>
          </a:xfrm>
          <a:prstGeom prst="rect">
            <a:avLst/>
          </a:prstGeom>
          <a:noFill/>
          <a:ln w="952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dirty="0">
                <a:latin typeface="NikoshBAN" panose="02000000000000000000" pitchFamily="2" charset="0"/>
                <a:cs typeface="NikoshBAN" panose="02000000000000000000" pitchFamily="2" charset="0"/>
              </a:rPr>
              <a:t>রাষ্ট্র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2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500" fill="hold"/>
                                        <p:tgtEl>
                                          <p:spTgt spid="20"/>
                                        </p:tgtEl>
                                        <p:attrNameLst>
                                          <p:attrName>ppt_x</p:attrName>
                                        </p:attrNameLst>
                                      </p:cBhvr>
                                      <p:tavLst>
                                        <p:tav tm="0">
                                          <p:val>
                                            <p:strVal val="#ppt_x"/>
                                          </p:val>
                                        </p:tav>
                                        <p:tav tm="100000">
                                          <p:val>
                                            <p:strVal val="#ppt_x"/>
                                          </p:val>
                                        </p:tav>
                                      </p:tavLst>
                                    </p:anim>
                                    <p:anim calcmode="lin" valueType="num">
                                      <p:cBhvr additive="base">
                                        <p:cTn id="10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additive="base">
                                        <p:cTn id="109" dur="500" fill="hold"/>
                                        <p:tgtEl>
                                          <p:spTgt spid="57"/>
                                        </p:tgtEl>
                                        <p:attrNameLst>
                                          <p:attrName>ppt_x</p:attrName>
                                        </p:attrNameLst>
                                      </p:cBhvr>
                                      <p:tavLst>
                                        <p:tav tm="0">
                                          <p:val>
                                            <p:strVal val="#ppt_x"/>
                                          </p:val>
                                        </p:tav>
                                        <p:tav tm="100000">
                                          <p:val>
                                            <p:strVal val="#ppt_x"/>
                                          </p:val>
                                        </p:tav>
                                      </p:tavLst>
                                    </p:anim>
                                    <p:anim calcmode="lin" valueType="num">
                                      <p:cBhvr additive="base">
                                        <p:cTn id="11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additive="base">
                                        <p:cTn id="115" dur="500" fill="hold"/>
                                        <p:tgtEl>
                                          <p:spTgt spid="58"/>
                                        </p:tgtEl>
                                        <p:attrNameLst>
                                          <p:attrName>ppt_x</p:attrName>
                                        </p:attrNameLst>
                                      </p:cBhvr>
                                      <p:tavLst>
                                        <p:tav tm="0">
                                          <p:val>
                                            <p:strVal val="#ppt_x"/>
                                          </p:val>
                                        </p:tav>
                                        <p:tav tm="100000">
                                          <p:val>
                                            <p:strVal val="#ppt_x"/>
                                          </p:val>
                                        </p:tav>
                                      </p:tavLst>
                                    </p:anim>
                                    <p:anim calcmode="lin" valueType="num">
                                      <p:cBhvr additive="base">
                                        <p:cTn id="1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500" fill="hold"/>
                                        <p:tgtEl>
                                          <p:spTgt spid="56"/>
                                        </p:tgtEl>
                                        <p:attrNameLst>
                                          <p:attrName>ppt_x</p:attrName>
                                        </p:attrNameLst>
                                      </p:cBhvr>
                                      <p:tavLst>
                                        <p:tav tm="0">
                                          <p:val>
                                            <p:strVal val="#ppt_x"/>
                                          </p:val>
                                        </p:tav>
                                        <p:tav tm="100000">
                                          <p:val>
                                            <p:strVal val="#ppt_x"/>
                                          </p:val>
                                        </p:tav>
                                      </p:tavLst>
                                    </p:anim>
                                    <p:anim calcmode="lin" valueType="num">
                                      <p:cBhvr additive="base">
                                        <p:cTn id="1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additive="base">
                                        <p:cTn id="127" dur="500" fill="hold"/>
                                        <p:tgtEl>
                                          <p:spTgt spid="54"/>
                                        </p:tgtEl>
                                        <p:attrNameLst>
                                          <p:attrName>ppt_x</p:attrName>
                                        </p:attrNameLst>
                                      </p:cBhvr>
                                      <p:tavLst>
                                        <p:tav tm="0">
                                          <p:val>
                                            <p:strVal val="#ppt_x"/>
                                          </p:val>
                                        </p:tav>
                                        <p:tav tm="100000">
                                          <p:val>
                                            <p:strVal val="#ppt_x"/>
                                          </p:val>
                                        </p:tav>
                                      </p:tavLst>
                                    </p:anim>
                                    <p:anim calcmode="lin" valueType="num">
                                      <p:cBhvr additive="base">
                                        <p:cTn id="1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 calcmode="lin" valueType="num">
                                      <p:cBhvr additive="base">
                                        <p:cTn id="133" dur="500" fill="hold"/>
                                        <p:tgtEl>
                                          <p:spTgt spid="38"/>
                                        </p:tgtEl>
                                        <p:attrNameLst>
                                          <p:attrName>ppt_x</p:attrName>
                                        </p:attrNameLst>
                                      </p:cBhvr>
                                      <p:tavLst>
                                        <p:tav tm="0">
                                          <p:val>
                                            <p:strVal val="#ppt_x"/>
                                          </p:val>
                                        </p:tav>
                                        <p:tav tm="100000">
                                          <p:val>
                                            <p:strVal val="#ppt_x"/>
                                          </p:val>
                                        </p:tav>
                                      </p:tavLst>
                                    </p:anim>
                                    <p:anim calcmode="lin" valueType="num">
                                      <p:cBhvr additive="base">
                                        <p:cTn id="1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additive="base">
                                        <p:cTn id="139" dur="500" fill="hold"/>
                                        <p:tgtEl>
                                          <p:spTgt spid="27"/>
                                        </p:tgtEl>
                                        <p:attrNameLst>
                                          <p:attrName>ppt_x</p:attrName>
                                        </p:attrNameLst>
                                      </p:cBhvr>
                                      <p:tavLst>
                                        <p:tav tm="0">
                                          <p:val>
                                            <p:strVal val="#ppt_x"/>
                                          </p:val>
                                        </p:tav>
                                        <p:tav tm="100000">
                                          <p:val>
                                            <p:strVal val="#ppt_x"/>
                                          </p:val>
                                        </p:tav>
                                      </p:tavLst>
                                    </p:anim>
                                    <p:anim calcmode="lin" valueType="num">
                                      <p:cBhvr additive="base">
                                        <p:cTn id="1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additive="base">
                                        <p:cTn id="145" dur="500" fill="hold"/>
                                        <p:tgtEl>
                                          <p:spTgt spid="28"/>
                                        </p:tgtEl>
                                        <p:attrNameLst>
                                          <p:attrName>ppt_x</p:attrName>
                                        </p:attrNameLst>
                                      </p:cBhvr>
                                      <p:tavLst>
                                        <p:tav tm="0">
                                          <p:val>
                                            <p:strVal val="#ppt_x"/>
                                          </p:val>
                                        </p:tav>
                                        <p:tav tm="100000">
                                          <p:val>
                                            <p:strVal val="#ppt_x"/>
                                          </p:val>
                                        </p:tav>
                                      </p:tavLst>
                                    </p:anim>
                                    <p:anim calcmode="lin" valueType="num">
                                      <p:cBhvr additive="base">
                                        <p:cTn id="1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additive="base">
                                        <p:cTn id="151" dur="500" fill="hold"/>
                                        <p:tgtEl>
                                          <p:spTgt spid="26"/>
                                        </p:tgtEl>
                                        <p:attrNameLst>
                                          <p:attrName>ppt_x</p:attrName>
                                        </p:attrNameLst>
                                      </p:cBhvr>
                                      <p:tavLst>
                                        <p:tav tm="0">
                                          <p:val>
                                            <p:strVal val="#ppt_x"/>
                                          </p:val>
                                        </p:tav>
                                        <p:tav tm="100000">
                                          <p:val>
                                            <p:strVal val="#ppt_x"/>
                                          </p:val>
                                        </p:tav>
                                      </p:tavLst>
                                    </p:anim>
                                    <p:anim calcmode="lin" valueType="num">
                                      <p:cBhvr additive="base">
                                        <p:cTn id="1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4"/>
                                        </p:tgtEl>
                                        <p:attrNameLst>
                                          <p:attrName>style.visibility</p:attrName>
                                        </p:attrNameLst>
                                      </p:cBhvr>
                                      <p:to>
                                        <p:strVal val="visible"/>
                                      </p:to>
                                    </p:set>
                                    <p:anim calcmode="lin" valueType="num">
                                      <p:cBhvr additive="base">
                                        <p:cTn id="157" dur="500" fill="hold"/>
                                        <p:tgtEl>
                                          <p:spTgt spid="24"/>
                                        </p:tgtEl>
                                        <p:attrNameLst>
                                          <p:attrName>ppt_x</p:attrName>
                                        </p:attrNameLst>
                                      </p:cBhvr>
                                      <p:tavLst>
                                        <p:tav tm="0">
                                          <p:val>
                                            <p:strVal val="#ppt_x"/>
                                          </p:val>
                                        </p:tav>
                                        <p:tav tm="100000">
                                          <p:val>
                                            <p:strVal val="#ppt_x"/>
                                          </p:val>
                                        </p:tav>
                                      </p:tavLst>
                                    </p:anim>
                                    <p:anim calcmode="lin" valueType="num">
                                      <p:cBhvr additive="base">
                                        <p:cTn id="1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 calcmode="lin" valueType="num">
                                      <p:cBhvr additive="base">
                                        <p:cTn id="175" dur="500" fill="hold"/>
                                        <p:tgtEl>
                                          <p:spTgt spid="32"/>
                                        </p:tgtEl>
                                        <p:attrNameLst>
                                          <p:attrName>ppt_x</p:attrName>
                                        </p:attrNameLst>
                                      </p:cBhvr>
                                      <p:tavLst>
                                        <p:tav tm="0">
                                          <p:val>
                                            <p:strVal val="#ppt_x"/>
                                          </p:val>
                                        </p:tav>
                                        <p:tav tm="100000">
                                          <p:val>
                                            <p:strVal val="#ppt_x"/>
                                          </p:val>
                                        </p:tav>
                                      </p:tavLst>
                                    </p:anim>
                                    <p:anim calcmode="lin" valueType="num">
                                      <p:cBhvr additive="base">
                                        <p:cTn id="1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31"/>
                                        </p:tgtEl>
                                        <p:attrNameLst>
                                          <p:attrName>style.visibility</p:attrName>
                                        </p:attrNameLst>
                                      </p:cBhvr>
                                      <p:to>
                                        <p:strVal val="visible"/>
                                      </p:to>
                                    </p:set>
                                    <p:animEffect transition="in" filter="fade">
                                      <p:cBhvr>
                                        <p:cTn id="181" dur="1000"/>
                                        <p:tgtEl>
                                          <p:spTgt spid="31"/>
                                        </p:tgtEl>
                                      </p:cBhvr>
                                    </p:animEffect>
                                    <p:anim calcmode="lin" valueType="num">
                                      <p:cBhvr>
                                        <p:cTn id="182" dur="1000" fill="hold"/>
                                        <p:tgtEl>
                                          <p:spTgt spid="31"/>
                                        </p:tgtEl>
                                        <p:attrNameLst>
                                          <p:attrName>ppt_x</p:attrName>
                                        </p:attrNameLst>
                                      </p:cBhvr>
                                      <p:tavLst>
                                        <p:tav tm="0">
                                          <p:val>
                                            <p:strVal val="#ppt_x"/>
                                          </p:val>
                                        </p:tav>
                                        <p:tav tm="100000">
                                          <p:val>
                                            <p:strVal val="#ppt_x"/>
                                          </p:val>
                                        </p:tav>
                                      </p:tavLst>
                                    </p:anim>
                                    <p:anim calcmode="lin" valueType="num">
                                      <p:cBhvr>
                                        <p:cTn id="18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62"/>
                                        </p:tgtEl>
                                        <p:attrNameLst>
                                          <p:attrName>style.visibility</p:attrName>
                                        </p:attrNameLst>
                                      </p:cBhvr>
                                      <p:to>
                                        <p:strVal val="visible"/>
                                      </p:to>
                                    </p:set>
                                    <p:anim calcmode="lin" valueType="num">
                                      <p:cBhvr additive="base">
                                        <p:cTn id="188" dur="500" fill="hold"/>
                                        <p:tgtEl>
                                          <p:spTgt spid="62"/>
                                        </p:tgtEl>
                                        <p:attrNameLst>
                                          <p:attrName>ppt_x</p:attrName>
                                        </p:attrNameLst>
                                      </p:cBhvr>
                                      <p:tavLst>
                                        <p:tav tm="0">
                                          <p:val>
                                            <p:strVal val="#ppt_x"/>
                                          </p:val>
                                        </p:tav>
                                        <p:tav tm="100000">
                                          <p:val>
                                            <p:strVal val="#ppt_x"/>
                                          </p:val>
                                        </p:tav>
                                      </p:tavLst>
                                    </p:anim>
                                    <p:anim calcmode="lin" valueType="num">
                                      <p:cBhvr additive="base">
                                        <p:cTn id="18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63"/>
                                        </p:tgtEl>
                                        <p:attrNameLst>
                                          <p:attrName>style.visibility</p:attrName>
                                        </p:attrNameLst>
                                      </p:cBhvr>
                                      <p:to>
                                        <p:strVal val="visible"/>
                                      </p:to>
                                    </p:set>
                                    <p:anim calcmode="lin" valueType="num">
                                      <p:cBhvr additive="base">
                                        <p:cTn id="194" dur="500" fill="hold"/>
                                        <p:tgtEl>
                                          <p:spTgt spid="63"/>
                                        </p:tgtEl>
                                        <p:attrNameLst>
                                          <p:attrName>ppt_x</p:attrName>
                                        </p:attrNameLst>
                                      </p:cBhvr>
                                      <p:tavLst>
                                        <p:tav tm="0">
                                          <p:val>
                                            <p:strVal val="#ppt_x"/>
                                          </p:val>
                                        </p:tav>
                                        <p:tav tm="100000">
                                          <p:val>
                                            <p:strVal val="#ppt_x"/>
                                          </p:val>
                                        </p:tav>
                                      </p:tavLst>
                                    </p:anim>
                                    <p:anim calcmode="lin" valueType="num">
                                      <p:cBhvr additive="base">
                                        <p:cTn id="19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4" fill="hold" grpId="0" nodeType="clickEffect">
                                  <p:stCondLst>
                                    <p:cond delay="0"/>
                                  </p:stCondLst>
                                  <p:childTnLst>
                                    <p:set>
                                      <p:cBhvr>
                                        <p:cTn id="199" dur="1" fill="hold">
                                          <p:stCondLst>
                                            <p:cond delay="0"/>
                                          </p:stCondLst>
                                        </p:cTn>
                                        <p:tgtEl>
                                          <p:spTgt spid="61"/>
                                        </p:tgtEl>
                                        <p:attrNameLst>
                                          <p:attrName>style.visibility</p:attrName>
                                        </p:attrNameLst>
                                      </p:cBhvr>
                                      <p:to>
                                        <p:strVal val="visible"/>
                                      </p:to>
                                    </p:set>
                                    <p:anim calcmode="lin" valueType="num">
                                      <p:cBhvr additive="base">
                                        <p:cTn id="200" dur="500" fill="hold"/>
                                        <p:tgtEl>
                                          <p:spTgt spid="61"/>
                                        </p:tgtEl>
                                        <p:attrNameLst>
                                          <p:attrName>ppt_x</p:attrName>
                                        </p:attrNameLst>
                                      </p:cBhvr>
                                      <p:tavLst>
                                        <p:tav tm="0">
                                          <p:val>
                                            <p:strVal val="#ppt_x"/>
                                          </p:val>
                                        </p:tav>
                                        <p:tav tm="100000">
                                          <p:val>
                                            <p:strVal val="#ppt_x"/>
                                          </p:val>
                                        </p:tav>
                                      </p:tavLst>
                                    </p:anim>
                                    <p:anim calcmode="lin" valueType="num">
                                      <p:cBhvr additive="base">
                                        <p:cTn id="201"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ntr" presetSubtype="4"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 calcmode="lin" valueType="num">
                                      <p:cBhvr additive="base">
                                        <p:cTn id="206" dur="500" fill="hold"/>
                                        <p:tgtEl>
                                          <p:spTgt spid="60"/>
                                        </p:tgtEl>
                                        <p:attrNameLst>
                                          <p:attrName>ppt_x</p:attrName>
                                        </p:attrNameLst>
                                      </p:cBhvr>
                                      <p:tavLst>
                                        <p:tav tm="0">
                                          <p:val>
                                            <p:strVal val="#ppt_x"/>
                                          </p:val>
                                        </p:tav>
                                        <p:tav tm="100000">
                                          <p:val>
                                            <p:strVal val="#ppt_x"/>
                                          </p:val>
                                        </p:tav>
                                      </p:tavLst>
                                    </p:anim>
                                    <p:anim calcmode="lin" valueType="num">
                                      <p:cBhvr additive="base">
                                        <p:cTn id="207"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P spid="20" grpId="0" animBg="1"/>
      <p:bldP spid="21" grpId="0" animBg="1"/>
      <p:bldP spid="23" grpId="0"/>
      <p:bldP spid="24" grpId="0" animBg="1"/>
      <p:bldP spid="26" grpId="0" animBg="1"/>
      <p:bldP spid="27" grpId="0" animBg="1"/>
      <p:bldP spid="28" grpId="0" animBg="1"/>
      <p:bldP spid="29" grpId="0"/>
      <p:bldP spid="31" grpId="0"/>
      <p:bldP spid="32" grpId="0" animBg="1"/>
      <p:bldP spid="33" grpId="0" animBg="1"/>
      <p:bldP spid="34" grpId="0" animBg="1"/>
      <p:bldP spid="41" grpId="0" animBg="1"/>
      <p:bldP spid="42" grpId="0"/>
      <p:bldP spid="43" grpId="0" animBg="1"/>
      <p:bldP spid="44" grpId="0" animBg="1"/>
      <p:bldP spid="45" grpId="0" animBg="1"/>
      <p:bldP spid="47" grpId="0"/>
      <p:bldP spid="48" grpId="0" animBg="1"/>
      <p:bldP spid="49" grpId="0"/>
      <p:bldP spid="50" grpId="0" animBg="1"/>
      <p:bldP spid="51" grpId="0" animBg="1"/>
      <p:bldP spid="53" grpId="0"/>
      <p:bldP spid="54" grpId="0" animBg="1"/>
      <p:bldP spid="56" grpId="0" animBg="1"/>
      <p:bldP spid="57" grpId="0" animBg="1"/>
      <p:bldP spid="58" grpId="0" animBg="1"/>
      <p:bldP spid="59" grpId="0"/>
      <p:bldP spid="60" grpId="0"/>
      <p:bldP spid="61" grpId="0" animBg="1"/>
      <p:bldP spid="62" grpId="0" animBg="1"/>
      <p:bldP spid="63"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6970" y="1547717"/>
            <a:ext cx="632058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800" dirty="0" smtClean="0">
                <a:latin typeface="NikoshBAN" panose="02000000000000000000" pitchFamily="2" charset="0"/>
                <a:cs typeface="NikoshBAN" panose="02000000000000000000" pitchFamily="2" charset="0"/>
              </a:rPr>
              <a:t>শিক্ষার্থীর পাঠ একক ও জোড়ায়</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1195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500</Words>
  <Application>Microsoft Office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NikoshBAN</vt:lpstr>
      <vt:lpstr>Office Theme</vt:lpstr>
      <vt:lpstr>স্বাগতম</vt:lpstr>
      <vt:lpstr>PowerPoint Presentation</vt:lpstr>
      <vt:lpstr>PowerPoint Presentation</vt:lpstr>
      <vt:lpstr>PowerPoint Presentation</vt:lpstr>
      <vt:lpstr>ভাষাশহিদদের কথা</vt:lpstr>
      <vt:lpstr>শিক্ষকের পাঠ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327</cp:revision>
  <dcterms:created xsi:type="dcterms:W3CDTF">2020-02-01T03:43:59Z</dcterms:created>
  <dcterms:modified xsi:type="dcterms:W3CDTF">2020-02-07T06:40:56Z</dcterms:modified>
</cp:coreProperties>
</file>