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99A"/>
    <a:srgbClr val="C9E8E9"/>
    <a:srgbClr val="8CB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0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7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9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8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0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5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5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4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8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8D54-F00A-452C-B47F-42B1A52103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E17C-7063-4211-A009-FEA2A7820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1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88860" y="272956"/>
            <a:ext cx="5841242" cy="1255593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270205"/>
              </p:ext>
            </p:extLst>
          </p:nvPr>
        </p:nvGraphicFramePr>
        <p:xfrm>
          <a:off x="5638800" y="304165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04165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7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1015" y="3480178"/>
            <a:ext cx="11799015" cy="32441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□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প্রত্যেক সুস্থ,প্রাপ্ত বয়স্ক,বুদ্ধিমান ও সামর্থ্যবান মুসলিম নর-নারীর ওপর জীবনে একবার হজ করা ফরজ ।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□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কাবাঘর আল্লাহর ঘর। পৃথিবীর প্রাচীনতম ইবাদতখানা। এটিই আমাদের কেবলা,বিশ্ব মুসলিমের মিলনকেন্দ্র। সুতরাং হজ হচ্ছে বিশ্বমুসলিমের মহাসম্মেলন। 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□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সবার কন্ঠে একই আওয়াজ 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‘’লাব্বায়েক আল্লাহুম্মা লাব্বায়েক’’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□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হজ মানুষের অতীত জীবনের গুনাহগুলো ধুয়ে-মুছে সাফ করে দেয়। রাসুল(সা.) বলেছেন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যেমন ময়লা ধুয়ে পরিষ্কার করে দেয়,হজও তেমনি গুনাহগুলোকে ধুয়ে পরিষ্কার করে দেয়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r>
              <a:rPr lang="bn-B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রাসুল(সা.) 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বলেন –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ব্যক্তি আল্লাহর উদ্দেশ্যে হজ করল,তারপর কোনো অশ্লীল ও পাপ কাজ করল না,সে নবজাত শিশুর মতো নিষ্পাপ হয়ে ফিরল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59" y="204999"/>
            <a:ext cx="3534771" cy="2237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50" y="204998"/>
            <a:ext cx="3848740" cy="2237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" y="204998"/>
            <a:ext cx="3166992" cy="223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1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2230" y="4684544"/>
            <a:ext cx="7066673" cy="132343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পুস্তকের পৃষ্ঠা ৪৫-৪৮( হজ শব্দের অর্থ ------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রবানি করতে হয়। 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98" y="815931"/>
            <a:ext cx="5387925" cy="309127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466057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5">
                <a:lumMod val="5000"/>
                <a:lumOff val="95000"/>
              </a:schemeClr>
            </a:gs>
            <a:gs pos="87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926078" y="168813"/>
            <a:ext cx="6766560" cy="1167618"/>
          </a:xfrm>
          <a:prstGeom prst="ribbon2">
            <a:avLst/>
          </a:prstGeom>
          <a:solidFill>
            <a:srgbClr val="C9E8E9"/>
          </a:solidFill>
          <a:ln w="38100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82878" y="1491173"/>
            <a:ext cx="2518118" cy="1041010"/>
          </a:xfrm>
          <a:prstGeom prst="flowChartTerminator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  <a:effectLst>
            <a:innerShdw blurRad="63500" dist="50800" dir="162000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মাক্কী</a:t>
            </a:r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1937" y="2715065"/>
            <a:ext cx="8110026" cy="10832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 ফরজ কাজগুলো লিখ।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82878" y="3981159"/>
            <a:ext cx="2518118" cy="998806"/>
          </a:xfrm>
          <a:prstGeom prst="flowChartTerminator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মাদানী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41937" y="5247253"/>
            <a:ext cx="8110026" cy="118168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হজের ওয়াজিব কাজগুলো লিখ।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3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812345" y="98474"/>
            <a:ext cx="4600135" cy="1856935"/>
          </a:xfrm>
          <a:prstGeom prst="star6">
            <a:avLst/>
          </a:prstGeom>
          <a:solidFill>
            <a:srgbClr val="92D050"/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8" y="1744394"/>
            <a:ext cx="309489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BD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পূরণ করঃ </a:t>
            </a:r>
            <a:endParaRPr lang="en-US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2025" y="2518116"/>
            <a:ext cx="77372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হজ একটি গুরুত্বপূর্ণ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---------------------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ইবাদত।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হজের প্রথম ফরজ হলো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বাঁধা।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পৃথিবীর প্রাচীনতম ইবাদতখানা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হজ শব্দের অর্থ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0805" y="2518116"/>
            <a:ext cx="130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3967" y="3291838"/>
            <a:ext cx="130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ইহরাম</a:t>
            </a:r>
            <a:endParaRPr lang="en-US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0416" y="5028635"/>
            <a:ext cx="170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 করা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9100" y="4177710"/>
            <a:ext cx="130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কাবাঘর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2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19975" y="84408"/>
            <a:ext cx="5401994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খাতায় লিখ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80159" y="1195752"/>
            <a:ext cx="8356209" cy="4994032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rgbClr val="00B050"/>
                </a:solidFill>
              </a:rPr>
              <a:t>১।কাবাঘর কোথায় অবস্থিত?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(ক)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chemeClr val="tx1"/>
                </a:solidFill>
              </a:rPr>
              <a:t>মক্কায় (খ) মদিনায়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(গ) ফিলিস্তিনে (ঘ) ইরানে</a:t>
            </a:r>
          </a:p>
          <a:p>
            <a:endParaRPr lang="bn-BD" sz="2400" dirty="0" smtClean="0">
              <a:solidFill>
                <a:schemeClr val="tx1"/>
              </a:solidFill>
            </a:endParaRPr>
          </a:p>
          <a:p>
            <a:r>
              <a:rPr lang="bn-BD" sz="2400" b="1" dirty="0" smtClean="0">
                <a:solidFill>
                  <a:srgbClr val="00B050"/>
                </a:solidFill>
              </a:rPr>
              <a:t>২। হজের ফরজ কয়টি? </a:t>
            </a:r>
            <a:r>
              <a:rPr lang="bn-BD" sz="2400" dirty="0" smtClean="0">
                <a:solidFill>
                  <a:schemeClr val="tx1"/>
                </a:solidFill>
              </a:rPr>
              <a:t>				                                (ক) ৪টি  (খ) ৩টি (গ) ৫টি (ঘ) ৬টি  </a:t>
            </a:r>
          </a:p>
          <a:p>
            <a:endParaRPr lang="bn-BD" sz="2400" dirty="0" smtClean="0">
              <a:solidFill>
                <a:schemeClr val="tx1"/>
              </a:solidFill>
            </a:endParaRPr>
          </a:p>
          <a:p>
            <a:endParaRPr lang="bn-BD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409" y="2405574"/>
            <a:ext cx="436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√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7264" y="3964744"/>
            <a:ext cx="436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√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7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66757" y="0"/>
            <a:ext cx="4951828" cy="2475914"/>
            <a:chOff x="3066757" y="0"/>
            <a:chExt cx="4951828" cy="2475914"/>
          </a:xfrm>
          <a:scene3d>
            <a:camera prst="perspectiveBelow"/>
            <a:lightRig rig="threePt" dir="t"/>
          </a:scene3d>
        </p:grpSpPr>
        <p:sp>
          <p:nvSpPr>
            <p:cNvPr id="2" name="Isosceles Triangle 1"/>
            <p:cNvSpPr/>
            <p:nvPr/>
          </p:nvSpPr>
          <p:spPr>
            <a:xfrm>
              <a:off x="3066757" y="0"/>
              <a:ext cx="4951828" cy="914400"/>
            </a:xfrm>
            <a:prstGeom prst="triangle">
              <a:avLst/>
            </a:prstGeom>
            <a:solidFill>
              <a:srgbClr val="00B05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277773" y="914400"/>
              <a:ext cx="4529796" cy="1561514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8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491175" y="3685737"/>
            <a:ext cx="8117059" cy="7174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 করণীয় কাজগুলোর তালিকা তৈরি করবে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0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87A99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390313" y="647114"/>
            <a:ext cx="5613009" cy="2208628"/>
          </a:xfrm>
          <a:prstGeom prst="flowChartPunchedTap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13" y="3261945"/>
            <a:ext cx="4867359" cy="30403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452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15" y="119658"/>
            <a:ext cx="8294996" cy="1367949"/>
          </a:xfrm>
          <a:solidFill>
            <a:srgbClr val="92D050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13" y="1825624"/>
            <a:ext cx="10515600" cy="3333230"/>
          </a:xfr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glow rad="101600">
              <a:srgbClr val="00B050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তৌহিদুল ইসলাম </a:t>
            </a:r>
          </a:p>
          <a:p>
            <a:pPr marL="0" indent="0" algn="r">
              <a:buNone/>
            </a:pPr>
            <a:r>
              <a:rPr lang="bn-BD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marL="0" indent="0" algn="r">
              <a:buNone/>
            </a:pPr>
            <a:r>
              <a:rPr lang="bn-BD" sz="32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শেরপুর পুটিমারী সরকারী প্রাথমিক বিদ্যালয়,</a:t>
            </a:r>
          </a:p>
          <a:p>
            <a:pPr marL="0" indent="0" algn="r">
              <a:buNone/>
            </a:pPr>
            <a:r>
              <a:rPr lang="bn-BD" sz="32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গংগাচড়া, রংপুর।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27" y="1965278"/>
            <a:ext cx="3972067" cy="29206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1805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078174" y="191068"/>
            <a:ext cx="10345003" cy="1187356"/>
          </a:xfrm>
          <a:prstGeom prst="ribbon2">
            <a:avLst/>
          </a:prstGeom>
          <a:solidFill>
            <a:srgbClr val="FFFF0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96788" y="1924333"/>
            <a:ext cx="8939284" cy="38293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>
              <a:rot lat="886013" lon="19479276" rev="21140158"/>
            </a:camera>
            <a:lightRig rig="threePt" dir="t"/>
          </a:scene3d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শ্রেণিঃ পঞ্চম</a:t>
            </a:r>
          </a:p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বিষয়ঃ ইসলাম ও নৈতিক শিক্ষা</a:t>
            </a:r>
          </a:p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অধ্যায়ঃ দ্বিতীয়</a:t>
            </a:r>
          </a:p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পাঠঃ ইবাদত</a:t>
            </a:r>
          </a:p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পাঠ্যাংশঃ হজ্জ (পৃষ্ঠা ৪৫-৪৮)</a:t>
            </a:r>
          </a:p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</a:rPr>
              <a:t>সময়ঃ ৪০ মিনিট </a:t>
            </a:r>
            <a:endParaRPr lang="bn-BD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2"/>
          <p:cNvSpPr/>
          <p:nvPr/>
        </p:nvSpPr>
        <p:spPr>
          <a:xfrm>
            <a:off x="2489981" y="168812"/>
            <a:ext cx="6541477" cy="1837409"/>
          </a:xfrm>
          <a:prstGeom prst="flowChartOffpageConnector">
            <a:avLst/>
          </a:prstGeom>
          <a:solidFill>
            <a:srgbClr val="92D050"/>
          </a:solidFill>
          <a:ln w="22225" cap="sq" cmpd="dbl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93629" y="2275606"/>
            <a:ext cx="7964520" cy="323808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endParaRPr lang="bn-BD" sz="54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2.10.1: </a:t>
            </a:r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 শব্দের অর্থ, তাৎপর্য 			ও গুরুত্ব বলতে পারবে।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5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982351" y="281354"/>
            <a:ext cx="6555544" cy="2025748"/>
          </a:xfrm>
          <a:prstGeom prst="downArrowCallout">
            <a:avLst/>
          </a:prstGeom>
          <a:gradFill flip="none" rotWithShape="1">
            <a:gsLst>
              <a:gs pos="0">
                <a:srgbClr val="FFFF00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 মনোযোগ দিয়ে পড়ি 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6030" y="2415653"/>
            <a:ext cx="7369791" cy="31389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ইসলামের  রুকুন কয়টি?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কাবাঘর কোন দিকে অবস্থিত?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মুসলমানরা কাবাঘরে কেন যায়? 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7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3">
                <a:lumMod val="5000"/>
                <a:lumOff val="95000"/>
              </a:schemeClr>
            </a:gs>
            <a:gs pos="71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 rot="10800000" flipV="1">
            <a:off x="2606723" y="163773"/>
            <a:ext cx="5554638" cy="189703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12191" y="3166281"/>
            <a:ext cx="3016155" cy="1392071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22" y="1146412"/>
            <a:ext cx="8802806" cy="47357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528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0"/>
            <a:ext cx="4578065" cy="2706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785" y="0"/>
            <a:ext cx="4490114" cy="27439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664" y="3666518"/>
            <a:ext cx="4182328" cy="27159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Oval 10"/>
          <p:cNvSpPr/>
          <p:nvPr/>
        </p:nvSpPr>
        <p:spPr>
          <a:xfrm>
            <a:off x="5007210" y="2314068"/>
            <a:ext cx="2423237" cy="715342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 ফরজ সমুহ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07210" y="1814717"/>
            <a:ext cx="535157" cy="49935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936843" y="1944632"/>
            <a:ext cx="496647" cy="36943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10586" y="3079578"/>
            <a:ext cx="9854" cy="51143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766292" y="6403333"/>
            <a:ext cx="2664155" cy="454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আরাফাতে অবস্থান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23985" y="2820796"/>
            <a:ext cx="2570993" cy="454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তাওয়াফে যিয়ারত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71521" y="2784402"/>
            <a:ext cx="1945374" cy="454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ইহরাম বাঁধা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612" y="1074618"/>
            <a:ext cx="7311326" cy="2719460"/>
          </a:xfrm>
          <a:prstGeom prst="rect">
            <a:avLst/>
          </a:prstGeom>
          <a:ln w="19050" cap="sq" cmpd="thickThin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4572000" y="3916908"/>
            <a:ext cx="3616656" cy="559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 বিশেষ অবস্থা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88610" y="4831307"/>
            <a:ext cx="7028597" cy="75062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 কাপড় পরিহিত বিশেষ অবস্থার নাম ইহরাম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8894" y="37389"/>
            <a:ext cx="4768027" cy="750627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মনোযোগ দিয়ে দেখি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322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Packager Shell Object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Rangpur</dc:creator>
  <cp:lastModifiedBy>Windows User</cp:lastModifiedBy>
  <cp:revision>85</cp:revision>
  <dcterms:created xsi:type="dcterms:W3CDTF">2020-02-02T04:26:36Z</dcterms:created>
  <dcterms:modified xsi:type="dcterms:W3CDTF">2020-02-07T05:09:52Z</dcterms:modified>
</cp:coreProperties>
</file>