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E1E1-AB2B-4397-9A11-C23D30A4083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61BE-E138-41F1-A07E-CC76991B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7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E1E1-AB2B-4397-9A11-C23D30A4083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61BE-E138-41F1-A07E-CC76991B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E1E1-AB2B-4397-9A11-C23D30A4083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61BE-E138-41F1-A07E-CC76991B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6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E1E1-AB2B-4397-9A11-C23D30A4083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61BE-E138-41F1-A07E-CC76991B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3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E1E1-AB2B-4397-9A11-C23D30A4083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61BE-E138-41F1-A07E-CC76991B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2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E1E1-AB2B-4397-9A11-C23D30A4083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61BE-E138-41F1-A07E-CC76991B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E1E1-AB2B-4397-9A11-C23D30A4083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61BE-E138-41F1-A07E-CC76991B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5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E1E1-AB2B-4397-9A11-C23D30A4083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61BE-E138-41F1-A07E-CC76991B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8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E1E1-AB2B-4397-9A11-C23D30A4083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61BE-E138-41F1-A07E-CC76991B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8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E1E1-AB2B-4397-9A11-C23D30A4083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61BE-E138-41F1-A07E-CC76991B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5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DE1E1-AB2B-4397-9A11-C23D30A4083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61BE-E138-41F1-A07E-CC76991B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0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E1E1-AB2B-4397-9A11-C23D30A4083D}" type="datetimeFigureOut">
              <a:rPr lang="en-US" smtClean="0"/>
              <a:t>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661BE-E138-41F1-A07E-CC76991B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8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8125" y="462185"/>
            <a:ext cx="8911687" cy="1280890"/>
          </a:xfrm>
          <a:pattFill prst="pct6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smtClean="0"/>
              <a:t>                       স্বাগতম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903" y="1982788"/>
            <a:ext cx="8166629" cy="4515984"/>
          </a:xfrm>
        </p:spPr>
      </p:pic>
    </p:spTree>
    <p:extLst>
      <p:ext uri="{BB962C8B-B14F-4D97-AF65-F5344CB8AC3E}">
        <p14:creationId xmlns:p14="http://schemas.microsoft.com/office/powerpoint/2010/main" val="43906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337460"/>
            <a:ext cx="9144000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শোষণ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বিক্রিয়াকে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তাপোৎপাদী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       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N</a:t>
            </a:r>
            <a:r>
              <a:rPr lang="en-US" sz="3200" baseline="-250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  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  +   3H</a:t>
            </a:r>
            <a:r>
              <a:rPr lang="en-US" sz="3200" baseline="-250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		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2NH</a:t>
            </a:r>
            <a:r>
              <a:rPr lang="en-US" sz="3200" baseline="-250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3   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+     92 </a:t>
            </a:r>
            <a:r>
              <a:rPr lang="en-US" sz="3200" dirty="0" err="1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kj</a:t>
            </a:r>
            <a:endParaRPr lang="en-US" sz="3200" baseline="-25000" dirty="0">
              <a:solidFill>
                <a:srgbClr val="7030A0"/>
              </a:solidFill>
              <a:latin typeface="Arial Rounded MT Bold" panose="020F0704030504030204" pitchFamily="34" charset="0"/>
              <a:cs typeface="NikoshBAN" panose="02000000000000000000" pitchFamily="2" charset="0"/>
            </a:endParaRPr>
          </a:p>
          <a:p>
            <a:endParaRPr lang="en-US" sz="3200" baseline="-25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তাপহারী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তাপশোষী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dirty="0">
                <a:solidFill>
                  <a:srgbClr val="7030A0"/>
                </a:solidFill>
              </a:rPr>
              <a:t>    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solidFill>
                  <a:srgbClr val="7030A0"/>
                </a:solidFill>
              </a:rPr>
              <a:t>- 	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N</a:t>
            </a:r>
            <a:r>
              <a:rPr lang="en-US" sz="3200" baseline="-25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2  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+  O</a:t>
            </a:r>
            <a:r>
              <a:rPr lang="en-US" sz="3200" baseline="-25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2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 +  180kj			2NO</a:t>
            </a:r>
          </a:p>
        </p:txBody>
      </p:sp>
      <p:grpSp>
        <p:nvGrpSpPr>
          <p:cNvPr id="3" name="Group 12"/>
          <p:cNvGrpSpPr/>
          <p:nvPr/>
        </p:nvGrpSpPr>
        <p:grpSpPr>
          <a:xfrm>
            <a:off x="6465827" y="3902278"/>
            <a:ext cx="568040" cy="375225"/>
            <a:chOff x="3852153" y="992223"/>
            <a:chExt cx="2058354" cy="525293"/>
          </a:xfrm>
        </p:grpSpPr>
        <p:grpSp>
          <p:nvGrpSpPr>
            <p:cNvPr id="5" name="Group 13"/>
            <p:cNvGrpSpPr/>
            <p:nvPr/>
          </p:nvGrpSpPr>
          <p:grpSpPr>
            <a:xfrm>
              <a:off x="3852153" y="1322963"/>
              <a:ext cx="2023353" cy="194553"/>
              <a:chOff x="3852153" y="1381328"/>
              <a:chExt cx="2023353" cy="194553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3852153" y="1381328"/>
                <a:ext cx="2023353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5680953" y="1381328"/>
                <a:ext cx="194553" cy="1945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14"/>
            <p:cNvGrpSpPr/>
            <p:nvPr/>
          </p:nvGrpSpPr>
          <p:grpSpPr>
            <a:xfrm rot="10800000">
              <a:off x="3852153" y="992223"/>
              <a:ext cx="2058354" cy="194553"/>
              <a:chOff x="3817152" y="1381328"/>
              <a:chExt cx="2058354" cy="194553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3817152" y="1381328"/>
                <a:ext cx="2023353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5680953" y="1381328"/>
                <a:ext cx="194553" cy="1945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/>
          <p:cNvSpPr txBox="1"/>
          <p:nvPr/>
        </p:nvSpPr>
        <p:spPr>
          <a:xfrm>
            <a:off x="3581401" y="4270821"/>
            <a:ext cx="985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নাইট্রোজেন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1" y="4270822"/>
            <a:ext cx="98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33867" y="4277502"/>
            <a:ext cx="111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এ্যামোনিয়া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449104" y="440932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44739" y="3494038"/>
            <a:ext cx="509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Fe</a:t>
            </a:r>
          </a:p>
        </p:txBody>
      </p:sp>
      <p:grpSp>
        <p:nvGrpSpPr>
          <p:cNvPr id="7" name="Group 23"/>
          <p:cNvGrpSpPr/>
          <p:nvPr/>
        </p:nvGrpSpPr>
        <p:grpSpPr>
          <a:xfrm>
            <a:off x="7569124" y="5636216"/>
            <a:ext cx="568040" cy="375225"/>
            <a:chOff x="3852153" y="992223"/>
            <a:chExt cx="2058354" cy="525293"/>
          </a:xfrm>
        </p:grpSpPr>
        <p:grpSp>
          <p:nvGrpSpPr>
            <p:cNvPr id="8" name="Group 24"/>
            <p:cNvGrpSpPr/>
            <p:nvPr/>
          </p:nvGrpSpPr>
          <p:grpSpPr>
            <a:xfrm>
              <a:off x="3852153" y="1322963"/>
              <a:ext cx="2023353" cy="194553"/>
              <a:chOff x="3852153" y="1381328"/>
              <a:chExt cx="2023353" cy="194553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3852153" y="1381328"/>
                <a:ext cx="2023353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5680953" y="1381328"/>
                <a:ext cx="194553" cy="1945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25"/>
            <p:cNvGrpSpPr/>
            <p:nvPr/>
          </p:nvGrpSpPr>
          <p:grpSpPr>
            <a:xfrm rot="10800000">
              <a:off x="3852153" y="992223"/>
              <a:ext cx="2058354" cy="194553"/>
              <a:chOff x="3817152" y="1381328"/>
              <a:chExt cx="2058354" cy="194553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817152" y="1381328"/>
                <a:ext cx="2023353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5680953" y="1381328"/>
                <a:ext cx="194553" cy="1945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93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1" y="1314215"/>
            <a:ext cx="9143999" cy="4421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ননরেডক্স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</a:p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বিক্রিয়ায়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	 </a:t>
            </a:r>
          </a:p>
          <a:p>
            <a:pPr algn="ctr"/>
            <a:r>
              <a:rPr lang="en-US" sz="3600" b="1" u="sng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ননরেডক্স</a:t>
            </a:r>
            <a:r>
              <a:rPr lang="en-US" sz="3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বিক্রিয়ার</a:t>
            </a:r>
            <a:r>
              <a:rPr lang="en-US" sz="3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u="sng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u="sng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প্রশমন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HCl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 + </a:t>
            </a:r>
            <a:r>
              <a:rPr lang="en-US" sz="3200" dirty="0" err="1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NaOH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	 </a:t>
            </a:r>
            <a:r>
              <a:rPr lang="en-US" sz="3200" dirty="0">
                <a:solidFill>
                  <a:srgbClr val="7030A0"/>
                </a:solidFill>
                <a:latin typeface="Cambria Math"/>
                <a:ea typeface="Cambria Math"/>
                <a:cs typeface="NikoshBAN" panose="02000000000000000000" pitchFamily="2" charset="0"/>
              </a:rPr>
              <a:t>→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    </a:t>
            </a:r>
            <a:r>
              <a:rPr lang="en-US" sz="3200" dirty="0" err="1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NaCl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+ H</a:t>
            </a:r>
            <a:r>
              <a:rPr lang="en-US" sz="3200" baseline="-250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O</a:t>
            </a:r>
            <a:endParaRPr lang="en-US" sz="3200" baseline="-25000" dirty="0">
              <a:solidFill>
                <a:srgbClr val="7030A0"/>
              </a:solidFill>
              <a:latin typeface="Arial Rounded MT Bold" panose="020F0704030504030204" pitchFamily="34" charset="0"/>
              <a:cs typeface="NikoshBAN" panose="02000000000000000000" pitchFamily="2" charset="0"/>
            </a:endParaRPr>
          </a:p>
          <a:p>
            <a:endParaRPr lang="en-US" sz="3200" baseline="-25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অধক্ষেপ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NaCl</a:t>
            </a:r>
            <a:r>
              <a:rPr lang="en-US" sz="28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 + AgNO</a:t>
            </a:r>
            <a:r>
              <a:rPr lang="en-US" sz="2800" baseline="-250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3</a:t>
            </a:r>
            <a:r>
              <a:rPr lang="en-US" sz="28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 </a:t>
            </a:r>
            <a:r>
              <a:rPr lang="en-US" sz="2800" dirty="0">
                <a:solidFill>
                  <a:srgbClr val="7030A0"/>
                </a:solidFill>
                <a:latin typeface="Cambria Math"/>
                <a:ea typeface="Cambria Math"/>
                <a:cs typeface="NikoshBAN" panose="02000000000000000000" pitchFamily="2" charset="0"/>
              </a:rPr>
              <a:t>→</a:t>
            </a:r>
            <a:r>
              <a:rPr lang="en-US" sz="28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AgCl</a:t>
            </a:r>
            <a:r>
              <a:rPr lang="en-US" sz="28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Cambria Math"/>
                <a:ea typeface="Cambria Math"/>
                <a:cs typeface="NikoshBAN" panose="02000000000000000000" pitchFamily="2" charset="0"/>
              </a:rPr>
              <a:t>↓</a:t>
            </a:r>
            <a:r>
              <a:rPr lang="en-US" sz="28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+ NaNO</a:t>
            </a:r>
            <a:r>
              <a:rPr lang="en-US" sz="2800" baseline="-250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3</a:t>
            </a:r>
            <a:endParaRPr lang="en-US" sz="2800" baseline="-25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38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2" y="934046"/>
            <a:ext cx="892548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Redox </a:t>
            </a:r>
            <a:r>
              <a:rPr lang="en-US" sz="32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Non-Redox </a:t>
            </a:r>
            <a:r>
              <a:rPr lang="en-US" sz="32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বিক্রিয়ার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বাহিরে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নিম্নরূপ</a:t>
            </a:r>
            <a:endParaRPr lang="en-US" sz="32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আর্দ্র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SiCl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4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 + H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O    </a:t>
            </a:r>
            <a:r>
              <a:rPr lang="en-US" sz="3200" dirty="0">
                <a:solidFill>
                  <a:srgbClr val="002060"/>
                </a:solidFill>
                <a:latin typeface="Cambria Math"/>
                <a:ea typeface="Cambria Math"/>
                <a:cs typeface="NikoshBAN" panose="02000000000000000000" pitchFamily="2" charset="0"/>
              </a:rPr>
              <a:t>→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   Si(OH)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4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+ 4HCL</a:t>
            </a:r>
            <a:endParaRPr lang="en-US" sz="3200" baseline="-25000" dirty="0">
              <a:solidFill>
                <a:srgbClr val="002060"/>
              </a:solidFill>
              <a:latin typeface="Arial Rounded MT Bold" panose="020F0704030504030204" pitchFamily="34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২।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পানিযোজন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		</a:t>
            </a:r>
          </a:p>
          <a:p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	CuSO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4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+ 5H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O    </a:t>
            </a:r>
            <a:r>
              <a:rPr lang="en-US" sz="3200" dirty="0">
                <a:solidFill>
                  <a:srgbClr val="002060"/>
                </a:solidFill>
                <a:latin typeface="Cambria Math"/>
                <a:ea typeface="Cambria Math"/>
                <a:cs typeface="NikoshBAN" panose="02000000000000000000" pitchFamily="2" charset="0"/>
              </a:rPr>
              <a:t>→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   CuSO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4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.5H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O</a:t>
            </a:r>
            <a:endParaRPr lang="en-US" sz="3200" baseline="-25000" dirty="0">
              <a:solidFill>
                <a:srgbClr val="002060"/>
              </a:solidFill>
              <a:latin typeface="Arial Rounded MT Bold" panose="020F0704030504030204" pitchFamily="34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৩।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সমানুকরণ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	NH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4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CNO	         </a:t>
            </a:r>
            <a:r>
              <a:rPr lang="en-US" sz="3200" dirty="0">
                <a:solidFill>
                  <a:srgbClr val="002060"/>
                </a:solidFill>
                <a:latin typeface="Cambria Math"/>
                <a:ea typeface="Cambria Math"/>
                <a:cs typeface="NikoshBAN" panose="02000000000000000000" pitchFamily="2" charset="0"/>
              </a:rPr>
              <a:t>→    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    H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N-CO-NH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</a:t>
            </a:r>
          </a:p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৪।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পলিমারকরন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		</a:t>
            </a:r>
          </a:p>
          <a:p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n(CH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=CH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)		</a:t>
            </a:r>
            <a:r>
              <a:rPr lang="en-US" sz="3200" dirty="0">
                <a:solidFill>
                  <a:srgbClr val="002060"/>
                </a:solidFill>
                <a:latin typeface="Cambria Math"/>
                <a:ea typeface="Cambria Math"/>
                <a:cs typeface="NikoshBAN" panose="02000000000000000000" pitchFamily="2" charset="0"/>
              </a:rPr>
              <a:t>→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	(-CH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-CH</a:t>
            </a:r>
            <a:r>
              <a:rPr lang="en-US" sz="3200" baseline="-250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-)n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53384" y="5410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endParaRPr lang="en-US" sz="2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6743" y="5947206"/>
            <a:ext cx="648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O</a:t>
            </a:r>
            <a:r>
              <a:rPr lang="en-US" sz="2000" baseline="-25000" dirty="0">
                <a:solidFill>
                  <a:srgbClr val="FF000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61094" y="6387200"/>
            <a:ext cx="2454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200</a:t>
            </a:r>
            <a:r>
              <a:rPr lang="en-US" sz="2000" baseline="30000" dirty="0">
                <a:solidFill>
                  <a:srgbClr val="FF000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0</a:t>
            </a:r>
            <a:r>
              <a:rPr lang="en-US" sz="2000" dirty="0">
                <a:solidFill>
                  <a:srgbClr val="FF000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C , 1200 </a:t>
            </a:r>
            <a:r>
              <a:rPr lang="en-US" sz="2000" dirty="0" err="1">
                <a:solidFill>
                  <a:srgbClr val="FF000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atm</a:t>
            </a:r>
            <a:endParaRPr lang="en-US" sz="2000" dirty="0">
              <a:solidFill>
                <a:srgbClr val="FF0000"/>
              </a:solidFill>
              <a:latin typeface="Arial Rounded MT Bold" panose="020F070403050403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0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592" y="556377"/>
            <a:ext cx="8911687" cy="1280890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bn-IN" sz="4000" dirty="0" smtClean="0">
                <a:solidFill>
                  <a:srgbClr val="FF0000"/>
                </a:solidFill>
              </a:rPr>
              <a:t>                   দলীয়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কাজঃ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879" y="2136775"/>
            <a:ext cx="8915400" cy="3777622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endParaRPr lang="en-US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bn-IN" sz="3200" dirty="0" smtClean="0">
                <a:solidFill>
                  <a:srgbClr val="00B050"/>
                </a:solidFill>
              </a:rPr>
              <a:t>৫ টি রাসায়নিক বিক্রিয়ার উদাহরন সহ সঙ্গা লিখ ।</a:t>
            </a:r>
            <a:endParaRPr lang="en-US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65125"/>
            <a:ext cx="8915400" cy="1325563"/>
          </a:xfr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00B050"/>
                </a:solidFill>
              </a:rPr>
              <a:t>                    মূল্যায়নঃ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2412" y="1924049"/>
            <a:ext cx="8915400" cy="4600575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17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সঙ্গা দাওঃ</a:t>
            </a:r>
          </a:p>
          <a:p>
            <a:pPr marL="0" indent="0">
              <a:buNone/>
            </a:pPr>
            <a:endParaRPr lang="en-US" sz="14400" b="1" dirty="0">
              <a:ln w="0"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 /  </a:t>
            </a:r>
            <a:r>
              <a:rPr lang="en-US" sz="1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ভৌত</a:t>
            </a:r>
            <a:r>
              <a:rPr lang="en-US" sz="1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1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।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 /  </a:t>
            </a:r>
            <a:r>
              <a:rPr lang="en-US" sz="1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1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1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1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1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৩/</a:t>
            </a:r>
            <a:r>
              <a:rPr lang="en-US" sz="1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একমূখী</a:t>
            </a:r>
            <a:r>
              <a:rPr lang="en-US" sz="1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bn-IN" sz="1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1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IN" sz="1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৪/</a:t>
            </a:r>
            <a:r>
              <a:rPr lang="en-US" sz="1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উভমূখী</a:t>
            </a:r>
            <a:r>
              <a:rPr lang="en-US" sz="1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bn-IN" sz="1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14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sz="1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8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endParaRPr lang="en-US" sz="8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4000" dirty="0" smtClean="0"/>
          </a:p>
          <a:p>
            <a:endParaRPr lang="bn-IN" sz="4000" dirty="0" smtClean="0"/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1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                   </a:t>
            </a:r>
            <a:r>
              <a:rPr lang="bn-IN" sz="4000" dirty="0" smtClean="0">
                <a:solidFill>
                  <a:srgbClr val="00B050"/>
                </a:solidFill>
              </a:rPr>
              <a:t>          </a:t>
            </a:r>
            <a:r>
              <a:rPr lang="en-US" sz="4000" dirty="0" err="1" smtClean="0">
                <a:solidFill>
                  <a:srgbClr val="00B050"/>
                </a:solidFill>
              </a:rPr>
              <a:t>বাড়ির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কাজঃ</a:t>
            </a:r>
            <a:r>
              <a:rPr lang="en-US" sz="4000" dirty="0" smtClean="0">
                <a:solidFill>
                  <a:srgbClr val="00B050"/>
                </a:solidFill>
              </a:rPr>
              <a:t>   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1023443" y="3473450"/>
            <a:ext cx="10411825" cy="1231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আশেপাশে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ভৌত</a:t>
            </a:r>
            <a:r>
              <a:rPr lang="bn-IN" sz="36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রাসায়নিক</a:t>
            </a:r>
            <a:r>
              <a:rPr lang="en-US" sz="36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6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b="1" u="sng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সংক্ষেপে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 নিয়ে আসবে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68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548" y="662210"/>
            <a:ext cx="8911687" cy="1280890"/>
          </a:xfrm>
          <a:pattFill prst="pct3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                        </a:t>
            </a:r>
            <a:r>
              <a:rPr lang="bn-IN" sz="4400" dirty="0" smtClean="0">
                <a:solidFill>
                  <a:srgbClr val="00B050"/>
                </a:solidFill>
              </a:rPr>
              <a:t>ধন্যবাদ</a:t>
            </a:r>
            <a:endParaRPr lang="en-US" sz="4400" dirty="0">
              <a:solidFill>
                <a:srgbClr val="00B05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549" y="2570162"/>
            <a:ext cx="8911687" cy="3659188"/>
          </a:xfrm>
          <a:pattFill prst="pct5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2087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ct8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dirty="0" smtClean="0"/>
              <a:t>                শিক্ষক 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1" y="2160589"/>
            <a:ext cx="4707467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dirty="0" smtClean="0"/>
              <a:t>       </a:t>
            </a:r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  </a:t>
            </a:r>
            <a:r>
              <a:rPr lang="en-US" dirty="0" smtClean="0"/>
              <a:t> </a:t>
            </a:r>
            <a:r>
              <a:rPr lang="bn-IN" dirty="0" smtClean="0"/>
              <a:t> </a:t>
            </a:r>
            <a:r>
              <a:rPr lang="bn-IN" dirty="0" smtClean="0">
                <a:solidFill>
                  <a:srgbClr val="FF0000"/>
                </a:solidFill>
              </a:rPr>
              <a:t>ফকির সহিদুল ইসলাম</a:t>
            </a:r>
          </a:p>
          <a:p>
            <a:pPr marL="0" indent="0">
              <a:buNone/>
            </a:pPr>
            <a:r>
              <a:rPr lang="bn-IN" sz="1200" dirty="0">
                <a:solidFill>
                  <a:srgbClr val="00B050"/>
                </a:solidFill>
              </a:rPr>
              <a:t>        </a:t>
            </a:r>
            <a:r>
              <a:rPr lang="en-US" sz="1200" dirty="0">
                <a:solidFill>
                  <a:srgbClr val="00B050"/>
                </a:solidFill>
              </a:rPr>
              <a:t>      </a:t>
            </a:r>
            <a:r>
              <a:rPr lang="bn-IN" sz="1200" dirty="0" smtClean="0">
                <a:solidFill>
                  <a:srgbClr val="00B050"/>
                </a:solidFill>
              </a:rPr>
              <a:t>                </a:t>
            </a:r>
            <a:r>
              <a:rPr lang="bn-IN" sz="1200" dirty="0">
                <a:solidFill>
                  <a:srgbClr val="00B050"/>
                </a:solidFill>
              </a:rPr>
              <a:t>বি,এস,সি (অনার্স),বি,এড, এম,এস,সি (গণিত)</a:t>
            </a:r>
          </a:p>
          <a:p>
            <a:pPr marL="0" indent="0">
              <a:buNone/>
            </a:pPr>
            <a:r>
              <a:rPr lang="bn-IN" dirty="0">
                <a:solidFill>
                  <a:srgbClr val="00B0F0"/>
                </a:solidFill>
              </a:rPr>
              <a:t>     </a:t>
            </a:r>
            <a:r>
              <a:rPr lang="bn-IN" dirty="0" smtClean="0">
                <a:solidFill>
                  <a:srgbClr val="00B0F0"/>
                </a:solidFill>
              </a:rPr>
              <a:t>     সহকারী </a:t>
            </a:r>
            <a:r>
              <a:rPr lang="bn-IN" dirty="0">
                <a:solidFill>
                  <a:srgbClr val="00B0F0"/>
                </a:solidFill>
              </a:rPr>
              <a:t>শিক্ষক (গণিত)</a:t>
            </a:r>
          </a:p>
          <a:p>
            <a:pPr marL="0" indent="0">
              <a:buNone/>
            </a:pPr>
            <a:r>
              <a:rPr lang="bn-IN" dirty="0"/>
              <a:t>      </a:t>
            </a:r>
            <a:r>
              <a:rPr lang="en-US" dirty="0" smtClean="0"/>
              <a:t> </a:t>
            </a:r>
            <a:r>
              <a:rPr lang="bn-IN" dirty="0"/>
              <a:t>সেন্ট পল্‌স উচ্চ বিদ্যালয়</a:t>
            </a:r>
          </a:p>
          <a:p>
            <a:pPr marL="0" indent="0">
              <a:buNone/>
            </a:pPr>
            <a:r>
              <a:rPr lang="bn-IN" dirty="0">
                <a:solidFill>
                  <a:srgbClr val="C00000"/>
                </a:solidFill>
              </a:rPr>
              <a:t>           </a:t>
            </a:r>
            <a:r>
              <a:rPr lang="bn-IN" dirty="0" smtClean="0">
                <a:solidFill>
                  <a:srgbClr val="C00000"/>
                </a:solidFill>
              </a:rPr>
              <a:t> </a:t>
            </a:r>
            <a:r>
              <a:rPr lang="bn-IN" dirty="0">
                <a:solidFill>
                  <a:srgbClr val="C00000"/>
                </a:solidFill>
              </a:rPr>
              <a:t>মোংলা,বাগেরহাট ।</a:t>
            </a:r>
            <a:endParaRPr lang="en-US" dirty="0"/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</a:rPr>
              <a:t>                              </a:t>
            </a:r>
            <a:r>
              <a:rPr lang="bn-IN" sz="1050" dirty="0" smtClean="0">
                <a:solidFill>
                  <a:srgbClr val="000000"/>
                </a:solidFill>
              </a:rPr>
              <a:t>                        </a:t>
            </a:r>
            <a:r>
              <a:rPr lang="en-US" sz="1050" dirty="0" smtClean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মোবাইলঃ</a:t>
            </a:r>
            <a:r>
              <a:rPr lang="en-US" sz="1050" dirty="0">
                <a:solidFill>
                  <a:srgbClr val="000000"/>
                </a:solidFill>
              </a:rPr>
              <a:t> ০১৭১৬১৬৯৮৬৩</a:t>
            </a:r>
          </a:p>
          <a:p>
            <a:pPr marL="0" indent="0">
              <a:buNone/>
            </a:pPr>
            <a:r>
              <a:rPr lang="en-US" sz="1050" dirty="0">
                <a:solidFill>
                  <a:srgbClr val="000000"/>
                </a:solidFill>
              </a:rPr>
              <a:t>                        </a:t>
            </a:r>
            <a:r>
              <a:rPr lang="bn-IN" sz="1050" dirty="0" smtClean="0">
                <a:solidFill>
                  <a:srgbClr val="000000"/>
                </a:solidFill>
              </a:rPr>
              <a:t>                       </a:t>
            </a:r>
            <a:r>
              <a:rPr lang="en-US" sz="1050" dirty="0" smtClean="0">
                <a:solidFill>
                  <a:srgbClr val="000000"/>
                </a:solidFill>
              </a:rPr>
              <a:t> </a:t>
            </a:r>
            <a:r>
              <a:rPr lang="bn-IN" sz="1050" dirty="0">
                <a:solidFill>
                  <a:srgbClr val="000000"/>
                </a:solidFill>
              </a:rPr>
              <a:t>ই-মেইলঃ</a:t>
            </a:r>
            <a:r>
              <a:rPr lang="en-US" sz="1050" dirty="0">
                <a:solidFill>
                  <a:srgbClr val="000000"/>
                </a:solidFill>
              </a:rPr>
              <a:t> fakirsahidul87@gmail.com</a:t>
            </a:r>
            <a:endParaRPr lang="bn-IN" sz="1050" dirty="0">
              <a:solidFill>
                <a:srgbClr val="00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334" y="2566524"/>
            <a:ext cx="2309570" cy="2815564"/>
          </a:xfrm>
        </p:spPr>
      </p:pic>
    </p:spTree>
    <p:extLst>
      <p:ext uri="{BB962C8B-B14F-4D97-AF65-F5344CB8AC3E}">
        <p14:creationId xmlns:p14="http://schemas.microsoft.com/office/powerpoint/2010/main" val="253215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875" y="614585"/>
            <a:ext cx="8911687" cy="1280890"/>
          </a:xfrm>
          <a:pattFill prst="pct7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> </a:t>
            </a:r>
            <a:r>
              <a:rPr lang="bn-IN" dirty="0" smtClean="0"/>
              <a:t>                </a:t>
            </a:r>
            <a:r>
              <a:rPr lang="en-US" dirty="0" err="1">
                <a:solidFill>
                  <a:srgbClr val="C00000"/>
                </a:solidFill>
              </a:rPr>
              <a:t>পাঠ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পরিচিতি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8162" y="2324100"/>
            <a:ext cx="8915400" cy="3777622"/>
          </a:xfrm>
          <a:pattFill prst="wave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                                       </a:t>
            </a:r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                                  </a:t>
            </a:r>
          </a:p>
          <a:p>
            <a:pPr marL="0" indent="0">
              <a:buNone/>
            </a:pPr>
            <a:r>
              <a:rPr lang="bn-IN" sz="2400" dirty="0"/>
              <a:t> </a:t>
            </a:r>
            <a:r>
              <a:rPr lang="bn-IN" sz="2400" dirty="0" smtClean="0"/>
              <a:t>                      </a:t>
            </a:r>
            <a:r>
              <a:rPr lang="en-US" sz="2400" dirty="0" err="1" smtClean="0"/>
              <a:t>শ্রেনি</a:t>
            </a:r>
            <a:r>
              <a:rPr lang="en-US" sz="2400" dirty="0" smtClean="0"/>
              <a:t> – ৯ম</a:t>
            </a:r>
          </a:p>
          <a:p>
            <a:pPr marL="0" indent="0">
              <a:buNone/>
            </a:pPr>
            <a:r>
              <a:rPr lang="bn-IN" sz="2400" dirty="0" smtClean="0"/>
              <a:t>                       </a:t>
            </a:r>
            <a:r>
              <a:rPr lang="en-US" sz="2400" dirty="0" err="1" smtClean="0"/>
              <a:t>অধ্যায়</a:t>
            </a:r>
            <a:r>
              <a:rPr lang="en-US" sz="2400" dirty="0" smtClean="0"/>
              <a:t> – ৭ম</a:t>
            </a:r>
          </a:p>
          <a:p>
            <a:pPr marL="0" indent="0">
              <a:buNone/>
            </a:pPr>
            <a:r>
              <a:rPr lang="bn-IN" sz="2400" dirty="0" smtClean="0"/>
              <a:t>               </a:t>
            </a:r>
            <a:r>
              <a:rPr lang="en-US" sz="2400" dirty="0" err="1" smtClean="0"/>
              <a:t>তারিখ</a:t>
            </a:r>
            <a:r>
              <a:rPr lang="en-US" sz="2400" dirty="0" smtClean="0"/>
              <a:t> – ০৭/০১/২০২০</a:t>
            </a:r>
            <a:endParaRPr lang="bn-IN" sz="2400" dirty="0" smtClean="0"/>
          </a:p>
          <a:p>
            <a:pPr marL="0" indent="0">
              <a:buNone/>
            </a:pPr>
            <a:r>
              <a:rPr lang="bn-IN" sz="2400" dirty="0" smtClean="0"/>
              <a:t>                     সময়- ৫০ মিনিট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5" t="5644"/>
          <a:stretch/>
        </p:blipFill>
        <p:spPr>
          <a:xfrm>
            <a:off x="7228541" y="2993711"/>
            <a:ext cx="1990725" cy="243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20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" y="209550"/>
            <a:ext cx="10515600" cy="1394531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bn-IN" dirty="0" smtClean="0"/>
              <a:t>লক্ষ্য করঃ</a:t>
            </a:r>
            <a:br>
              <a:rPr lang="bn-IN" dirty="0" smtClean="0"/>
            </a:br>
            <a:r>
              <a:rPr lang="bn-IN" dirty="0" smtClean="0"/>
              <a:t>এগুলো কিসের চিত্র?</a:t>
            </a:r>
            <a:r>
              <a:rPr lang="bn-IN" dirty="0"/>
              <a:t/>
            </a:r>
            <a:br>
              <a:rPr lang="bn-IN" dirty="0"/>
            </a:b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77" b="21485"/>
          <a:stretch/>
        </p:blipFill>
        <p:spPr>
          <a:xfrm>
            <a:off x="1617572" y="1604081"/>
            <a:ext cx="6324752" cy="243633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572" y="4624656"/>
            <a:ext cx="6324752" cy="178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2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5250" y="595535"/>
            <a:ext cx="8911687" cy="1280890"/>
          </a:xfrm>
          <a:pattFill prst="dashHorz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dirty="0" smtClean="0"/>
              <a:t>          </a:t>
            </a:r>
            <a:r>
              <a:rPr lang="bn-IN" dirty="0" smtClean="0">
                <a:solidFill>
                  <a:srgbClr val="FF0000"/>
                </a:solidFill>
              </a:rPr>
              <a:t>আজকের আলোচ্য বিষয়ঃ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537" y="2133600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r>
              <a:rPr lang="bn-IN" sz="3600" dirty="0" smtClean="0">
                <a:solidFill>
                  <a:srgbClr val="7030A0"/>
                </a:solidFill>
              </a:rPr>
              <a:t>              </a:t>
            </a:r>
            <a:r>
              <a:rPr lang="bn-IN" sz="5400" dirty="0" smtClean="0">
                <a:solidFill>
                  <a:srgbClr val="00B050"/>
                </a:solidFill>
              </a:rPr>
              <a:t>রাসায়নিক বিক্রিয়া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dirty="0" smtClean="0">
                <a:solidFill>
                  <a:srgbClr val="00B050"/>
                </a:solidFill>
              </a:rPr>
              <a:t>                       শিখনফলঃ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dotDmnd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buNone/>
            </a:pPr>
            <a:endParaRPr lang="bn-IN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381376"/>
            <a:ext cx="10515600" cy="156966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ভৌত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457200" indent="-457200"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2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325" y="624109"/>
            <a:ext cx="8911687" cy="1280890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bn-IN" dirty="0" smtClean="0"/>
              <a:t>                  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ভৌত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2110325" y="3095625"/>
            <a:ext cx="8104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অভ্যান্তরে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বাহ্যিক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ভৌত পরিবর্তন বলে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7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325" y="624109"/>
            <a:ext cx="8911687" cy="1280890"/>
          </a:xfrm>
          <a:pattFill prst="open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bn-IN" dirty="0" smtClean="0"/>
              <a:t>               রাসায়নিক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018" y="2886343"/>
            <a:ext cx="8169348" cy="260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2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189000"/>
            <a:ext cx="9144000" cy="4175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বিক্রিয়ার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বিক্রিয়াকে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একমূখী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            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CaO</a:t>
            </a:r>
            <a:r>
              <a:rPr lang="en-US" sz="3200" baseline="-250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3		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CaO</a:t>
            </a:r>
            <a:r>
              <a:rPr lang="en-US" sz="32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 + CO</a:t>
            </a:r>
            <a:r>
              <a:rPr lang="en-US" sz="3200" baseline="-25000" dirty="0">
                <a:solidFill>
                  <a:srgbClr val="7030A0"/>
                </a:solidFill>
                <a:latin typeface="Arial Rounded MT Bold" panose="020F0704030504030204" pitchFamily="34" charset="0"/>
                <a:cs typeface="NikoshBAN" panose="02000000000000000000" pitchFamily="2" charset="0"/>
              </a:rPr>
              <a:t>2</a:t>
            </a:r>
          </a:p>
          <a:p>
            <a:endParaRPr lang="en-US" sz="3200" baseline="-25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উভমূখী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400" dirty="0">
                <a:solidFill>
                  <a:srgbClr val="7030A0"/>
                </a:solidFill>
              </a:rPr>
              <a:t>    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400" dirty="0">
                <a:solidFill>
                  <a:srgbClr val="7030A0"/>
                </a:solidFill>
              </a:rPr>
              <a:t>- </a:t>
            </a:r>
            <a:r>
              <a:rPr lang="en-US" sz="24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C</a:t>
            </a:r>
            <a:r>
              <a:rPr lang="en-US" sz="2400" baseline="-25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2</a:t>
            </a:r>
            <a:r>
              <a:rPr lang="en-US" sz="24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H</a:t>
            </a:r>
            <a:r>
              <a:rPr lang="en-US" sz="2400" baseline="-25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5</a:t>
            </a:r>
            <a:r>
              <a:rPr lang="en-US" sz="24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OH   +   CH</a:t>
            </a:r>
            <a:r>
              <a:rPr lang="en-US" sz="2400" baseline="-25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3</a:t>
            </a:r>
            <a:r>
              <a:rPr lang="en-US" sz="24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COOH        	CH</a:t>
            </a:r>
            <a:r>
              <a:rPr lang="en-US" sz="2400" baseline="-25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3</a:t>
            </a:r>
            <a:r>
              <a:rPr lang="en-US" sz="24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COOC</a:t>
            </a:r>
            <a:r>
              <a:rPr lang="en-US" sz="2400" baseline="-25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2</a:t>
            </a:r>
            <a:r>
              <a:rPr lang="en-US" sz="24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H</a:t>
            </a:r>
            <a:r>
              <a:rPr lang="en-US" sz="2400" baseline="-25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5</a:t>
            </a:r>
            <a:r>
              <a:rPr lang="en-US" sz="24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  +   H</a:t>
            </a:r>
            <a:r>
              <a:rPr lang="en-US" sz="2400" baseline="-250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2</a:t>
            </a:r>
            <a:r>
              <a:rPr lang="en-US" sz="24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O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763570" y="3429000"/>
            <a:ext cx="875489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>
            <a:off x="6293380" y="4902321"/>
            <a:ext cx="568040" cy="375225"/>
            <a:chOff x="3852153" y="992223"/>
            <a:chExt cx="2058354" cy="525293"/>
          </a:xfrm>
        </p:grpSpPr>
        <p:grpSp>
          <p:nvGrpSpPr>
            <p:cNvPr id="3" name="Group 11"/>
            <p:cNvGrpSpPr/>
            <p:nvPr/>
          </p:nvGrpSpPr>
          <p:grpSpPr>
            <a:xfrm>
              <a:off x="3852153" y="1322963"/>
              <a:ext cx="2023353" cy="194553"/>
              <a:chOff x="3852153" y="1381328"/>
              <a:chExt cx="2023353" cy="194553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3852153" y="1381328"/>
                <a:ext cx="2023353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5680953" y="1381328"/>
                <a:ext cx="194553" cy="1945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2"/>
            <p:cNvGrpSpPr/>
            <p:nvPr/>
          </p:nvGrpSpPr>
          <p:grpSpPr>
            <a:xfrm rot="10800000">
              <a:off x="3852153" y="992223"/>
              <a:ext cx="2058354" cy="194553"/>
              <a:chOff x="3817152" y="1381328"/>
              <a:chExt cx="2058354" cy="194553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3817152" y="1381328"/>
                <a:ext cx="2023353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5680953" y="1381328"/>
                <a:ext cx="194553" cy="1945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Rounded Rectangle 12"/>
          <p:cNvSpPr/>
          <p:nvPr/>
        </p:nvSpPr>
        <p:spPr>
          <a:xfrm>
            <a:off x="2791952" y="304800"/>
            <a:ext cx="6961952" cy="738660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রাসায়নিক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বিক্রিয়ার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938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258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Rounded MT Bold</vt:lpstr>
      <vt:lpstr>Calibri</vt:lpstr>
      <vt:lpstr>Calibri Light</vt:lpstr>
      <vt:lpstr>Cambria Math</vt:lpstr>
      <vt:lpstr>NikoshBAN</vt:lpstr>
      <vt:lpstr>Vrinda</vt:lpstr>
      <vt:lpstr>Office Theme</vt:lpstr>
      <vt:lpstr>                       স্বাগতম</vt:lpstr>
      <vt:lpstr>                শিক্ষক পরিচিতি</vt:lpstr>
      <vt:lpstr>                                          পাঠ পরিচিতি</vt:lpstr>
      <vt:lpstr>লক্ষ্য করঃ এগুলো কিসের চিত্র? </vt:lpstr>
      <vt:lpstr>          আজকের আলোচ্য বিষয়ঃ</vt:lpstr>
      <vt:lpstr>                       শিখনফলঃ</vt:lpstr>
      <vt:lpstr>                     ভৌত পরিবর্তন  </vt:lpstr>
      <vt:lpstr>               রাসায়নিক পরিবর্তন  </vt:lpstr>
      <vt:lpstr>PowerPoint Presentation</vt:lpstr>
      <vt:lpstr>PowerPoint Presentation</vt:lpstr>
      <vt:lpstr>PowerPoint Presentation</vt:lpstr>
      <vt:lpstr>PowerPoint Presentation</vt:lpstr>
      <vt:lpstr>                   দলীয় কাজঃ </vt:lpstr>
      <vt:lpstr>                    মূল্যায়নঃ</vt:lpstr>
      <vt:lpstr>                             বাড়ির কাজঃ   </vt:lpstr>
      <vt:lpstr>                       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স্বাগতম</dc:title>
  <dc:creator>HP</dc:creator>
  <cp:lastModifiedBy>HP</cp:lastModifiedBy>
  <cp:revision>35</cp:revision>
  <dcterms:created xsi:type="dcterms:W3CDTF">2020-02-07T17:36:51Z</dcterms:created>
  <dcterms:modified xsi:type="dcterms:W3CDTF">2020-02-07T18:58:49Z</dcterms:modified>
</cp:coreProperties>
</file>