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C076-CF76-4E08-9AC5-D338407F0944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FBC7-1EA2-4F4C-8D4D-310B2C5D5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5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C076-CF76-4E08-9AC5-D338407F0944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FBC7-1EA2-4F4C-8D4D-310B2C5D5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30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C076-CF76-4E08-9AC5-D338407F0944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FBC7-1EA2-4F4C-8D4D-310B2C5D5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24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C076-CF76-4E08-9AC5-D338407F0944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FBC7-1EA2-4F4C-8D4D-310B2C5D5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7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C076-CF76-4E08-9AC5-D338407F0944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FBC7-1EA2-4F4C-8D4D-310B2C5D5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8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C076-CF76-4E08-9AC5-D338407F0944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FBC7-1EA2-4F4C-8D4D-310B2C5D5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74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C076-CF76-4E08-9AC5-D338407F0944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FBC7-1EA2-4F4C-8D4D-310B2C5D5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82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C076-CF76-4E08-9AC5-D338407F0944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FBC7-1EA2-4F4C-8D4D-310B2C5D5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96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C076-CF76-4E08-9AC5-D338407F0944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FBC7-1EA2-4F4C-8D4D-310B2C5D5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7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C076-CF76-4E08-9AC5-D338407F0944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FBC7-1EA2-4F4C-8D4D-310B2C5D5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78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C076-CF76-4E08-9AC5-D338407F0944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FBC7-1EA2-4F4C-8D4D-310B2C5D5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62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CC076-CF76-4E08-9AC5-D338407F0944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6FBC7-1EA2-4F4C-8D4D-310B2C5D5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71800" y="1219200"/>
            <a:ext cx="6858000" cy="3046988"/>
          </a:xfrm>
          <a:prstGeom prst="rect">
            <a:avLst/>
          </a:prstGeom>
          <a:ln/>
          <a:scene3d>
            <a:camera prst="perspectiveContrastingRightFacing"/>
            <a:lightRig rig="threePt" dir="t"/>
          </a:scene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আজকের পাঠে স্বাগতম।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images.jpg698.jpg"/>
          <p:cNvPicPr>
            <a:picLocks noChangeAspect="1"/>
          </p:cNvPicPr>
          <p:nvPr/>
        </p:nvPicPr>
        <p:blipFill>
          <a:blip r:embed="rId2"/>
          <a:srcRect r="50000"/>
          <a:stretch>
            <a:fillRect/>
          </a:stretch>
        </p:blipFill>
        <p:spPr>
          <a:xfrm>
            <a:off x="1533582" y="0"/>
            <a:ext cx="4562418" cy="6858000"/>
          </a:xfrm>
          <a:prstGeom prst="rect">
            <a:avLst/>
          </a:prstGeom>
        </p:spPr>
      </p:pic>
      <p:pic>
        <p:nvPicPr>
          <p:cNvPr id="11" name="Picture 10" descr="images.jpg698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6096000" y="0"/>
            <a:ext cx="4562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942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2057400" y="4495800"/>
            <a:ext cx="2209800" cy="914400"/>
          </a:xfrm>
          <a:prstGeom prst="frame">
            <a:avLst>
              <a:gd name="adj1" fmla="val 873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4876800" y="4495800"/>
            <a:ext cx="2438400" cy="914400"/>
          </a:xfrm>
          <a:prstGeom prst="frame">
            <a:avLst>
              <a:gd name="adj1" fmla="val 873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7924800" y="4495800"/>
            <a:ext cx="2209800" cy="914400"/>
          </a:xfrm>
          <a:prstGeom prst="frame">
            <a:avLst>
              <a:gd name="adj1" fmla="val 873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থর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11" descr="brinjal3.jpg"/>
          <p:cNvPicPr>
            <a:picLocks noChangeAspect="1"/>
          </p:cNvPicPr>
          <p:nvPr/>
        </p:nvPicPr>
        <p:blipFill>
          <a:blip r:embed="rId2"/>
          <a:srcRect l="5845" t="63905" r="60549"/>
          <a:stretch>
            <a:fillRect/>
          </a:stretch>
        </p:blipFill>
        <p:spPr bwMode="auto">
          <a:xfrm>
            <a:off x="7924800" y="1524000"/>
            <a:ext cx="2209800" cy="240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Content Placeholder 3" descr="index_01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6100" b="10714"/>
          <a:stretch>
            <a:fillRect/>
          </a:stretch>
        </p:blipFill>
        <p:spPr bwMode="auto">
          <a:xfrm>
            <a:off x="2057400" y="1524000"/>
            <a:ext cx="2209800" cy="240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637" y="1581978"/>
            <a:ext cx="19907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1371600"/>
            <a:ext cx="152400" cy="51816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spc="300" dirty="0" err="1">
              <a:ln w="11430" cmpd="sng">
                <a:solidFill>
                  <a:srgbClr val="0F6FC6">
                    <a:tint val="10000"/>
                  </a:srgbClr>
                </a:solidFill>
                <a:prstDash val="solid"/>
                <a:miter lim="800000"/>
              </a:ln>
              <a:solidFill>
                <a:srgbClr val="FF00FF"/>
              </a:solidFill>
              <a:effectLst>
                <a:glow rad="45500">
                  <a:srgbClr val="0F6FC6">
                    <a:satMod val="220000"/>
                    <a:alpha val="35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05000" y="76200"/>
            <a:ext cx="8382000" cy="1143000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spc="300" dirty="0">
                <a:ln w="11430" cmpd="sng">
                  <a:solidFill>
                    <a:srgbClr val="0F6FC6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শব্দের সাথে ছবি মিল কর</a:t>
            </a:r>
            <a:endParaRPr lang="en-US" sz="7200" b="1" spc="300" dirty="0" err="1">
              <a:ln w="11430" cmpd="sng">
                <a:solidFill>
                  <a:srgbClr val="0F6FC6">
                    <a:tint val="1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rgbClr val="0F6FC6">
                    <a:satMod val="220000"/>
                    <a:alpha val="35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138" y="4077549"/>
            <a:ext cx="1591101" cy="18271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174" y="1300419"/>
            <a:ext cx="1467651" cy="16934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824" y="1218157"/>
            <a:ext cx="3028950" cy="15144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384" y="4661058"/>
            <a:ext cx="2651990" cy="26519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731589"/>
            <a:ext cx="2619375" cy="174307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600200" y="2438400"/>
            <a:ext cx="18288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spc="300" dirty="0">
                <a:ln w="11430" cmpd="sng">
                  <a:solidFill>
                    <a:srgbClr val="0F6FC6">
                      <a:tint val="10000"/>
                    </a:srgb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পাবদা</a:t>
            </a:r>
            <a:endParaRPr lang="en-US" sz="6000" b="1" spc="300" dirty="0" err="1">
              <a:ln w="11430" cmpd="sng">
                <a:solidFill>
                  <a:srgbClr val="0F6FC6">
                    <a:tint val="10000"/>
                  </a:srgb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45500">
                  <a:srgbClr val="0F6FC6">
                    <a:satMod val="220000"/>
                    <a:alpha val="35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600200" y="5638800"/>
            <a:ext cx="18288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spc="300" dirty="0">
                <a:ln w="11430" cmpd="sng">
                  <a:solidFill>
                    <a:srgbClr val="0F6FC6">
                      <a:tint val="10000"/>
                    </a:srgb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পালক</a:t>
            </a:r>
            <a:endParaRPr lang="en-US" sz="6000" b="1" spc="300" dirty="0" err="1">
              <a:ln w="11430" cmpd="sng">
                <a:solidFill>
                  <a:srgbClr val="0F6FC6">
                    <a:tint val="10000"/>
                  </a:srgb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45500">
                  <a:srgbClr val="0F6FC6">
                    <a:satMod val="220000"/>
                    <a:alpha val="35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00200" y="1371600"/>
            <a:ext cx="18288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spc="300" dirty="0">
                <a:ln w="11430" cmpd="sng">
                  <a:solidFill>
                    <a:srgbClr val="0F6FC6">
                      <a:tint val="10000"/>
                    </a:srgb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পাখা</a:t>
            </a:r>
            <a:endParaRPr lang="en-US" sz="6000" b="1" spc="300" dirty="0" err="1">
              <a:ln w="11430" cmpd="sng">
                <a:solidFill>
                  <a:srgbClr val="0F6FC6">
                    <a:tint val="10000"/>
                  </a:srgb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45500">
                  <a:srgbClr val="0F6FC6">
                    <a:satMod val="220000"/>
                    <a:alpha val="35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00200" y="4572000"/>
            <a:ext cx="18288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spc="300" dirty="0" err="1" smtClean="0">
                <a:ln w="11430" cmpd="sng">
                  <a:solidFill>
                    <a:srgbClr val="0F6FC6">
                      <a:tint val="10000"/>
                    </a:srgb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6000" b="1" spc="300" dirty="0">
              <a:ln w="11430" cmpd="sng">
                <a:solidFill>
                  <a:srgbClr val="0F6FC6">
                    <a:tint val="10000"/>
                  </a:srgb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45500">
                  <a:srgbClr val="0F6FC6">
                    <a:satMod val="220000"/>
                    <a:alpha val="35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00200" y="3505200"/>
            <a:ext cx="18288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spc="300" dirty="0">
                <a:ln w="11430" cmpd="sng">
                  <a:solidFill>
                    <a:srgbClr val="0F6FC6">
                      <a:tint val="10000"/>
                    </a:srgb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পেঁচা</a:t>
            </a:r>
            <a:endParaRPr lang="en-US" sz="6000" b="1" spc="300" dirty="0" err="1">
              <a:ln w="11430" cmpd="sng">
                <a:solidFill>
                  <a:srgbClr val="0F6FC6">
                    <a:tint val="10000"/>
                  </a:srgb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45500">
                  <a:srgbClr val="0F6FC6">
                    <a:satMod val="220000"/>
                    <a:alpha val="35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36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5729 -0.01065 L 0.53516 0.4185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22" y="2145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25 -0.01667 L 0.21016 0.1159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8" y="662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833 -2.22222E-6 L 0.16315 -0.2696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68" y="-1349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25 3.33333E-6 L 0.46758 -0.1280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22" y="-641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25 -0.03356 L 0.24375 -0.3240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38" y="-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 animBg="1"/>
      <p:bldP spid="13" grpId="1" animBg="1"/>
      <p:bldP spid="14" grpId="0" animBg="1"/>
      <p:bldP spid="14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5506748" y="106740"/>
            <a:ext cx="81785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n-BD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63548" y="1325564"/>
            <a:ext cx="81785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n-BD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144548" y="3886200"/>
            <a:ext cx="81785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n-BD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43601" y="5181600"/>
            <a:ext cx="81785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n-BD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402348" y="3810000"/>
            <a:ext cx="81785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n-BD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097548" y="1325940"/>
            <a:ext cx="81785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n-BD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4"/>
          <p:cNvSpPr/>
          <p:nvPr/>
        </p:nvSpPr>
        <p:spPr>
          <a:xfrm>
            <a:off x="5457828" y="2790825"/>
            <a:ext cx="1276351" cy="12763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2070" tIns="52070" rIns="52070" bIns="52070" spcCol="1270" anchor="ctr"/>
          <a:lstStyle/>
          <a:p>
            <a:pPr algn="ctr" defTabSz="1822450">
              <a:lnSpc>
                <a:spcPct val="90000"/>
              </a:lnSpc>
              <a:spcAft>
                <a:spcPct val="35000"/>
              </a:spcAft>
              <a:defRPr/>
            </a:pPr>
            <a:endParaRPr lang="en-US" sz="410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194300" y="3176"/>
            <a:ext cx="1803400" cy="1803400"/>
            <a:chOff x="3670101" y="3044"/>
            <a:chExt cx="1803796" cy="1803796"/>
          </a:xfrm>
        </p:grpSpPr>
        <p:sp>
          <p:nvSpPr>
            <p:cNvPr id="4" name="Oval 8"/>
            <p:cNvSpPr/>
            <p:nvPr/>
          </p:nvSpPr>
          <p:spPr>
            <a:xfrm>
              <a:off x="3934261" y="267204"/>
              <a:ext cx="1275476" cy="127547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52070" tIns="52070" rIns="52070" bIns="52070" spcCol="1270" anchor="ctr"/>
            <a:lstStyle/>
            <a:p>
              <a:pPr algn="ctr" defTabSz="18224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1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3670101" y="3044"/>
              <a:ext cx="1803796" cy="180379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bn-BD" sz="6000" b="1" cap="all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48000" endA="300" endPos="55000" dir="5400000" sy="-90000" algn="bl" rotWithShape="0"/>
                  </a:effectLst>
                  <a:latin typeface="NikoshBAN" pitchFamily="2" charset="0"/>
                  <a:ea typeface="+mj-ea"/>
                  <a:cs typeface="NikoshBAN" pitchFamily="2" charset="0"/>
                </a:rPr>
                <a:t>পা</a:t>
              </a:r>
              <a:r>
                <a:rPr lang="bn-BD" sz="6000" cap="all" dirty="0">
                  <a:solidFill>
                    <a:schemeClr val="tx1"/>
                  </a:solidFill>
                  <a:effectLst>
                    <a:reflection blurRad="12700" stA="48000" endA="300" endPos="55000" dir="5400000" sy="-90000" algn="bl" rotWithShape="0"/>
                  </a:effectLst>
                  <a:latin typeface="NikoshBAN" pitchFamily="2" charset="0"/>
                  <a:ea typeface="+mj-ea"/>
                  <a:cs typeface="NikoshBAN" pitchFamily="2" charset="0"/>
                </a:rPr>
                <a:t>ন</a:t>
              </a:r>
              <a:endParaRPr lang="en-US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7391400" y="1265076"/>
            <a:ext cx="2209800" cy="18037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bn-BD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380002" y="3789132"/>
            <a:ext cx="2145001" cy="18037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bn-BD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</a:p>
        </p:txBody>
      </p:sp>
      <p:sp>
        <p:nvSpPr>
          <p:cNvPr id="8" name="Oval 7"/>
          <p:cNvSpPr/>
          <p:nvPr/>
        </p:nvSpPr>
        <p:spPr>
          <a:xfrm>
            <a:off x="5194102" y="5051160"/>
            <a:ext cx="2273499" cy="18037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bn-BD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খি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514600" y="3758805"/>
            <a:ext cx="2362200" cy="18037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bn-BD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4821241" y="1987552"/>
            <a:ext cx="2549525" cy="2882900"/>
            <a:chOff x="3297539" y="1986907"/>
            <a:chExt cx="2548922" cy="2884186"/>
          </a:xfrm>
        </p:grpSpPr>
        <p:grpSp>
          <p:nvGrpSpPr>
            <p:cNvPr id="11" name="Group 37"/>
            <p:cNvGrpSpPr>
              <a:grpSpLocks/>
            </p:cNvGrpSpPr>
            <p:nvPr/>
          </p:nvGrpSpPr>
          <p:grpSpPr bwMode="auto">
            <a:xfrm>
              <a:off x="4265686" y="1986906"/>
              <a:ext cx="612630" cy="381171"/>
              <a:chOff x="4265685" y="1986905"/>
              <a:chExt cx="612630" cy="381171"/>
            </a:xfrm>
          </p:grpSpPr>
          <p:sp>
            <p:nvSpPr>
              <p:cNvPr id="27" name="Right Arrow 26"/>
              <p:cNvSpPr/>
              <p:nvPr/>
            </p:nvSpPr>
            <p:spPr>
              <a:xfrm rot="16200000">
                <a:off x="4381415" y="1871175"/>
                <a:ext cx="381170" cy="612630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8" name="Right Arrow 6"/>
              <p:cNvSpPr/>
              <p:nvPr/>
            </p:nvSpPr>
            <p:spPr>
              <a:xfrm rot="16200000">
                <a:off x="4438589" y="2050560"/>
                <a:ext cx="266819" cy="3682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12446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280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2" name="Group 39"/>
            <p:cNvGrpSpPr>
              <a:grpSpLocks/>
            </p:cNvGrpSpPr>
            <p:nvPr/>
          </p:nvGrpSpPr>
          <p:grpSpPr bwMode="auto">
            <a:xfrm>
              <a:off x="5463963" y="2496722"/>
              <a:ext cx="382498" cy="613048"/>
              <a:chOff x="5463962" y="2496721"/>
              <a:chExt cx="382498" cy="613048"/>
            </a:xfrm>
          </p:grpSpPr>
          <p:sp>
            <p:nvSpPr>
              <p:cNvPr id="25" name="Right Arrow 24"/>
              <p:cNvSpPr/>
              <p:nvPr/>
            </p:nvSpPr>
            <p:spPr>
              <a:xfrm rot="19800000">
                <a:off x="5463962" y="2496721"/>
                <a:ext cx="382498" cy="613048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6" name="Right Arrow 10"/>
              <p:cNvSpPr/>
              <p:nvPr/>
            </p:nvSpPr>
            <p:spPr>
              <a:xfrm rot="19800000">
                <a:off x="5471898" y="2647600"/>
                <a:ext cx="268224" cy="36846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12446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280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3" name="Group 41"/>
            <p:cNvGrpSpPr>
              <a:grpSpLocks/>
            </p:cNvGrpSpPr>
            <p:nvPr/>
          </p:nvGrpSpPr>
          <p:grpSpPr bwMode="auto">
            <a:xfrm>
              <a:off x="5463963" y="3748230"/>
              <a:ext cx="382498" cy="613048"/>
              <a:chOff x="5463962" y="3748229"/>
              <a:chExt cx="382498" cy="613048"/>
            </a:xfrm>
          </p:grpSpPr>
          <p:sp>
            <p:nvSpPr>
              <p:cNvPr id="23" name="Right Arrow 22"/>
              <p:cNvSpPr/>
              <p:nvPr/>
            </p:nvSpPr>
            <p:spPr>
              <a:xfrm rot="1800000">
                <a:off x="5463962" y="3748229"/>
                <a:ext cx="382498" cy="613048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4" name="Right Arrow 14"/>
              <p:cNvSpPr/>
              <p:nvPr/>
            </p:nvSpPr>
            <p:spPr>
              <a:xfrm rot="1800000">
                <a:off x="5471898" y="3841933"/>
                <a:ext cx="268224" cy="36846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12446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280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4" name="Group 43"/>
            <p:cNvGrpSpPr>
              <a:grpSpLocks/>
            </p:cNvGrpSpPr>
            <p:nvPr/>
          </p:nvGrpSpPr>
          <p:grpSpPr bwMode="auto">
            <a:xfrm>
              <a:off x="4265686" y="4489923"/>
              <a:ext cx="612630" cy="381170"/>
              <a:chOff x="4265685" y="4489922"/>
              <a:chExt cx="612630" cy="381170"/>
            </a:xfrm>
          </p:grpSpPr>
          <p:sp>
            <p:nvSpPr>
              <p:cNvPr id="21" name="Right Arrow 20"/>
              <p:cNvSpPr/>
              <p:nvPr/>
            </p:nvSpPr>
            <p:spPr>
              <a:xfrm rot="5400000">
                <a:off x="4381415" y="4374192"/>
                <a:ext cx="381170" cy="612630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2" name="Right Arrow 18"/>
              <p:cNvSpPr/>
              <p:nvPr/>
            </p:nvSpPr>
            <p:spPr>
              <a:xfrm rot="5400000">
                <a:off x="4438589" y="4439225"/>
                <a:ext cx="266819" cy="3682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12446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280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5" name="Group 45"/>
            <p:cNvGrpSpPr>
              <a:grpSpLocks/>
            </p:cNvGrpSpPr>
            <p:nvPr/>
          </p:nvGrpSpPr>
          <p:grpSpPr bwMode="auto">
            <a:xfrm>
              <a:off x="3297539" y="3748230"/>
              <a:ext cx="382497" cy="613048"/>
              <a:chOff x="3297538" y="3748229"/>
              <a:chExt cx="382497" cy="613048"/>
            </a:xfrm>
          </p:grpSpPr>
          <p:sp>
            <p:nvSpPr>
              <p:cNvPr id="19" name="Right Arrow 18"/>
              <p:cNvSpPr/>
              <p:nvPr/>
            </p:nvSpPr>
            <p:spPr>
              <a:xfrm rot="9000000">
                <a:off x="3297538" y="3748229"/>
                <a:ext cx="382497" cy="613048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0" name="Right Arrow 22"/>
              <p:cNvSpPr/>
              <p:nvPr/>
            </p:nvSpPr>
            <p:spPr>
              <a:xfrm rot="19800000">
                <a:off x="3403875" y="3841933"/>
                <a:ext cx="268225" cy="36846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12446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280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6" name="Group 47"/>
            <p:cNvGrpSpPr>
              <a:grpSpLocks/>
            </p:cNvGrpSpPr>
            <p:nvPr/>
          </p:nvGrpSpPr>
          <p:grpSpPr bwMode="auto">
            <a:xfrm>
              <a:off x="3297539" y="2496722"/>
              <a:ext cx="382497" cy="613048"/>
              <a:chOff x="3297538" y="2496721"/>
              <a:chExt cx="382497" cy="613048"/>
            </a:xfrm>
          </p:grpSpPr>
          <p:sp>
            <p:nvSpPr>
              <p:cNvPr id="17" name="Right Arrow 16"/>
              <p:cNvSpPr/>
              <p:nvPr/>
            </p:nvSpPr>
            <p:spPr>
              <a:xfrm rot="12600000">
                <a:off x="3297538" y="2496721"/>
                <a:ext cx="382497" cy="613048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8" name="Right Arrow 26"/>
              <p:cNvSpPr/>
              <p:nvPr/>
            </p:nvSpPr>
            <p:spPr>
              <a:xfrm rot="23400000">
                <a:off x="3403875" y="2647600"/>
                <a:ext cx="268225" cy="36846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12446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280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29" name="Oval 28"/>
          <p:cNvSpPr/>
          <p:nvPr/>
        </p:nvSpPr>
        <p:spPr>
          <a:xfrm>
            <a:off x="2362203" y="1265076"/>
            <a:ext cx="2449801" cy="18037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bn-BD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</a:t>
            </a:r>
            <a:r>
              <a:rPr lang="bn-BD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0" name="Group 39"/>
          <p:cNvGrpSpPr/>
          <p:nvPr/>
        </p:nvGrpSpPr>
        <p:grpSpPr>
          <a:xfrm>
            <a:off x="5126016" y="2438400"/>
            <a:ext cx="1939975" cy="1939974"/>
            <a:chOff x="3602012" y="2718201"/>
            <a:chExt cx="1939974" cy="1939974"/>
          </a:xfrm>
          <a:solidFill>
            <a:srgbClr val="FFC000"/>
          </a:solidFill>
        </p:grpSpPr>
        <p:sp>
          <p:nvSpPr>
            <p:cNvPr id="31" name="Oval 30"/>
            <p:cNvSpPr/>
            <p:nvPr/>
          </p:nvSpPr>
          <p:spPr>
            <a:xfrm>
              <a:off x="3602012" y="2718201"/>
              <a:ext cx="1939974" cy="193997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32" name="Oval 4"/>
            <p:cNvSpPr/>
            <p:nvPr/>
          </p:nvSpPr>
          <p:spPr>
            <a:xfrm>
              <a:off x="3818788" y="3130806"/>
              <a:ext cx="1371768" cy="137177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75260" tIns="175260" rIns="175260" bIns="175260" spcCol="1270" anchor="ctr"/>
            <a:lstStyle/>
            <a:p>
              <a:pPr algn="ctr" defTabSz="6134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n-BD" sz="13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</a:t>
              </a:r>
              <a:endPara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282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0751E-6 L 0.01667 0.6894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345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06358E-6 L -0.49583 0.3391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0" y="1690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00578E-6 L -0.52431 -0.3835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00" y="-1920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02 -0.04578 L -0.01805 -0.7338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-3440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1214E-6 L 0.525 -0.3662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00" y="-1830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1595 L 0.53229 0.3565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00" y="1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77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770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7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9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4" grpId="0"/>
      <p:bldP spid="33" grpId="0"/>
      <p:bldP spid="35" grpId="0"/>
      <p:bldP spid="6" grpId="0" animBg="1"/>
      <p:bldP spid="7" grpId="0" animBg="1"/>
      <p:bldP spid="8" grpId="0" animBg="1"/>
      <p:bldP spid="9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3962400" y="1219200"/>
            <a:ext cx="4267200" cy="103213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>
              <a:defRPr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‘</a:t>
            </a:r>
            <a:r>
              <a:rPr lang="bn-BD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প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’ </a:t>
            </a:r>
            <a:r>
              <a:rPr lang="bn-I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খুঁজে বের করি 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0" y="2814017"/>
            <a:ext cx="9144000" cy="11430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কপাল পেখম বিলাপ নেপাল পাহাড়।</a:t>
            </a:r>
            <a:endParaRPr 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61350" y="2743201"/>
            <a:ext cx="71045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81401" y="2743203"/>
            <a:ext cx="71045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38150" y="2743203"/>
            <a:ext cx="71045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81150" y="2743201"/>
            <a:ext cx="71045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19801" y="2743203"/>
            <a:ext cx="71045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00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524000" y="5334001"/>
            <a:ext cx="1295400" cy="1068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954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2625 L 0.17501 -0.2789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0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 -0.27894 L 0.30416 -0.277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16 -0.27778 L 0.57083 -0.2777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083 -0.27778 L 0.72083 -0.2777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083 -0.27778 L 0.8375 -0.2777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76400" y="1371600"/>
            <a:ext cx="3810000" cy="1066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6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bn-BD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6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লিখি</a:t>
            </a:r>
            <a:endParaRPr lang="en-US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828800" y="2611702"/>
          <a:ext cx="8382000" cy="394149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1090142">
                <a:tc>
                  <a:txBody>
                    <a:bodyPr/>
                    <a:lstStyle/>
                    <a:p>
                      <a:r>
                        <a:rPr lang="bn-BD" sz="6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</a:t>
                      </a:r>
                      <a:endParaRPr lang="en-US" sz="1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676400" y="76200"/>
            <a:ext cx="3810000" cy="1066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পড়ি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001000" y="1295400"/>
            <a:ext cx="2286000" cy="1066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6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চকবোর্ড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943600" y="565245"/>
            <a:ext cx="1600200" cy="1066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BD" sz="115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endParaRPr lang="en-US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543800" y="76200"/>
            <a:ext cx="3124200" cy="1066800"/>
          </a:xfrm>
          <a:prstGeom prst="ellipse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পাঠ্যবই</a:t>
            </a:r>
            <a:endParaRPr lang="en-US" b="1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96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45" y="666483"/>
            <a:ext cx="11088710" cy="55250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62810" y="666483"/>
            <a:ext cx="4028940" cy="1107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</a:p>
          <a:p>
            <a:pPr algn="ctr"/>
            <a:r>
              <a:rPr lang="bn-IN" sz="7200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86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rizontal Scroll 11"/>
          <p:cNvSpPr/>
          <p:nvPr/>
        </p:nvSpPr>
        <p:spPr>
          <a:xfrm>
            <a:off x="286603" y="2111633"/>
            <a:ext cx="5692213" cy="4152689"/>
          </a:xfrm>
          <a:prstGeom prst="horizontalScroll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10800000" flipH="1" flipV="1">
            <a:off x="835953" y="2989436"/>
            <a:ext cx="5142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হোসাইন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আসাদুল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H="1" flipV="1">
            <a:off x="1953542" y="3820449"/>
            <a:ext cx="2510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 rot="10800000" flipH="1" flipV="1">
            <a:off x="1285235" y="4389567"/>
            <a:ext cx="4693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বাদাঘাট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সর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বিদ্যালয়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 rot="10800000" flipH="1" flipV="1">
            <a:off x="1992280" y="4942522"/>
            <a:ext cx="2958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তাহিরপুর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3" name="Up Ribbon 12"/>
          <p:cNvSpPr/>
          <p:nvPr/>
        </p:nvSpPr>
        <p:spPr>
          <a:xfrm>
            <a:off x="3407385" y="73679"/>
            <a:ext cx="4552950" cy="2293591"/>
          </a:xfrm>
          <a:prstGeom prst="ribbon2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সম্পাদনায়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9" name="Flowchart: Punched Tape 8"/>
          <p:cNvSpPr/>
          <p:nvPr/>
        </p:nvSpPr>
        <p:spPr>
          <a:xfrm>
            <a:off x="8213245" y="1982581"/>
            <a:ext cx="3728547" cy="4260510"/>
          </a:xfrm>
          <a:prstGeom prst="flowChartPunchedTap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371" y="3029455"/>
            <a:ext cx="2649974" cy="2649974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10" name="Right Arrow 9"/>
          <p:cNvSpPr/>
          <p:nvPr/>
        </p:nvSpPr>
        <p:spPr>
          <a:xfrm>
            <a:off x="6335234" y="4112836"/>
            <a:ext cx="1097279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2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4" grpId="0"/>
      <p:bldP spid="7" grpId="0"/>
      <p:bldP spid="8" grpId="0"/>
      <p:bldP spid="13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05000" y="1952686"/>
            <a:ext cx="8382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 err="1">
                <a:ln w="11430"/>
                <a:solidFill>
                  <a:srgbClr val="7030A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শ্রে</a:t>
            </a:r>
            <a:r>
              <a:rPr lang="bn-BD" sz="6000" dirty="0">
                <a:ln w="11430"/>
                <a:solidFill>
                  <a:srgbClr val="7030A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ণিঃ</a:t>
            </a:r>
            <a:r>
              <a:rPr lang="en-US" sz="6000" dirty="0">
                <a:ln w="11430"/>
                <a:solidFill>
                  <a:srgbClr val="7030A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১ম</a:t>
            </a:r>
          </a:p>
          <a:p>
            <a:pPr algn="ctr"/>
            <a:r>
              <a:rPr lang="en-US" sz="6000" dirty="0" err="1">
                <a:ln w="11430"/>
                <a:solidFill>
                  <a:srgbClr val="7030A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6000" dirty="0">
                <a:ln w="11430"/>
                <a:solidFill>
                  <a:srgbClr val="7030A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11430"/>
                <a:solidFill>
                  <a:srgbClr val="7030A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endParaRPr lang="en-US" sz="6000" dirty="0">
              <a:ln w="11430"/>
              <a:solidFill>
                <a:srgbClr val="7030A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>
                <a:ln w="11430"/>
                <a:solidFill>
                  <a:srgbClr val="7030A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bn-BD" sz="6000" dirty="0">
                <a:ln w="11430"/>
                <a:solidFill>
                  <a:srgbClr val="7030A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২০</a:t>
            </a:r>
            <a:endParaRPr lang="en-US" sz="6000" dirty="0">
              <a:ln w="11430"/>
              <a:solidFill>
                <a:srgbClr val="7030A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>
                <a:ln w="11430"/>
                <a:solidFill>
                  <a:srgbClr val="7030A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bn-BD" sz="6000" dirty="0">
                <a:ln w="11430"/>
                <a:solidFill>
                  <a:srgbClr val="7030A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11430"/>
                <a:solidFill>
                  <a:srgbClr val="7030A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6000" dirty="0">
                <a:ln w="11430"/>
                <a:solidFill>
                  <a:srgbClr val="7030A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11430"/>
                <a:solidFill>
                  <a:srgbClr val="7030A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শিখি</a:t>
            </a:r>
            <a:r>
              <a:rPr lang="en-US" sz="6000" dirty="0">
                <a:ln w="11430"/>
                <a:solidFill>
                  <a:srgbClr val="7030A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bn-BD" sz="6000" dirty="0">
                <a:ln w="11430"/>
                <a:solidFill>
                  <a:srgbClr val="7030A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6000" dirty="0">
                <a:ln w="11430"/>
                <a:solidFill>
                  <a:srgbClr val="7030A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’</a:t>
            </a: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3505200" y="457200"/>
            <a:ext cx="5857164" cy="12192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143000" indent="-1143000" algn="ctr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37730" y="1477835"/>
            <a:ext cx="9990163" cy="13716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1.1.3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শোনাঃ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বাক্য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ও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শব্দে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ea typeface="+mj-ea"/>
                <a:cs typeface="NikoshBAN" pitchFamily="2" charset="0"/>
              </a:rPr>
              <a:t>ব্যবহৃত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বাংলা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বর্ণ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মালার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ধ্বনি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ea typeface="+mj-ea"/>
                <a:cs typeface="NikoshBAN" pitchFamily="2" charset="0"/>
              </a:rPr>
              <a:t>মনোযোগ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ea typeface="+mj-ea"/>
                <a:cs typeface="NikoshBAN" pitchFamily="2" charset="0"/>
              </a:rPr>
              <a:t>সহকারে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শুনবে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 ও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মনে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রাখবে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।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886200" y="304800"/>
            <a:ext cx="42672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857250" indent="-857250" algn="ctr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72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37732" y="2820650"/>
            <a:ext cx="99901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ea typeface="+mj-ea"/>
                <a:cs typeface="NikoshBAN" pitchFamily="2" charset="0"/>
              </a:rPr>
              <a:t> ১.১.১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ea typeface="+mj-ea"/>
                <a:cs typeface="NikoshBAN" pitchFamily="2" charset="0"/>
              </a:rPr>
              <a:t>বলাঃ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মালার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ea typeface="+mj-ea"/>
                <a:cs typeface="NikoshBAN" pitchFamily="2" charset="0"/>
              </a:rPr>
              <a:t>পারবে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ea typeface="+mj-ea"/>
                <a:cs typeface="NikoshBAN" pitchFamily="2" charset="0"/>
              </a:rPr>
              <a:t>।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7730" y="4259760"/>
            <a:ext cx="9990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ea typeface="+mj-ea"/>
                <a:cs typeface="NikoshBAN" pitchFamily="2" charset="0"/>
              </a:rPr>
              <a:t> ১.১.১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ea typeface="+mj-ea"/>
                <a:cs typeface="NikoshBAN" pitchFamily="2" charset="0"/>
              </a:rPr>
              <a:t>পড়াঃ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উচ্চারনে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ea typeface="+mj-ea"/>
                <a:cs typeface="NikoshBAN" pitchFamily="2" charset="0"/>
              </a:rPr>
              <a:t>পড়তে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ea typeface="+mj-ea"/>
                <a:cs typeface="NikoshBAN" pitchFamily="2" charset="0"/>
              </a:rPr>
              <a:t>পারবে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ea typeface="+mj-ea"/>
                <a:cs typeface="NikoshBAN" pitchFamily="2" charset="0"/>
              </a:rPr>
              <a:t>।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7729" y="5030450"/>
            <a:ext cx="999016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ea typeface="+mj-ea"/>
                <a:cs typeface="NikoshBAN" pitchFamily="2" charset="0"/>
              </a:rPr>
              <a:t> ১.১.১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ea typeface="+mj-ea"/>
                <a:cs typeface="NikoshBAN" pitchFamily="2" charset="0"/>
              </a:rPr>
              <a:t>লেখাঃ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ea typeface="+mj-ea"/>
                <a:cs typeface="NikoshBAN" pitchFamily="2" charset="0"/>
              </a:rPr>
              <a:t>স্পষ্ট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ea typeface="+mj-ea"/>
                <a:cs typeface="NikoshBAN" pitchFamily="2" charset="0"/>
              </a:rPr>
              <a:t>ও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ea typeface="+mj-ea"/>
                <a:cs typeface="NikoshBAN" pitchFamily="2" charset="0"/>
              </a:rPr>
              <a:t>সঠিক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ea typeface="+mj-ea"/>
                <a:cs typeface="NikoshBAN" pitchFamily="2" charset="0"/>
              </a:rPr>
              <a:t>আকৃতিতে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ea typeface="+mj-ea"/>
                <a:cs typeface="NikoshBAN" pitchFamily="2" charset="0"/>
              </a:rPr>
              <a:t>বাংলা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ea typeface="+mj-ea"/>
                <a:cs typeface="NikoshBAN" pitchFamily="2" charset="0"/>
              </a:rPr>
              <a:t>বর্ণমালা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ea typeface="+mj-ea"/>
                <a:cs typeface="NikoshBAN" pitchFamily="2" charset="0"/>
              </a:rPr>
              <a:t>লিখতে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ea typeface="+mj-ea"/>
                <a:cs typeface="NikoshBAN" pitchFamily="2" charset="0"/>
              </a:rPr>
              <a:t>পারবে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ea typeface="+mj-ea"/>
                <a:cs typeface="NikoshBAN" pitchFamily="2" charset="0"/>
              </a:rPr>
              <a:t>।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2208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1802162" y="796119"/>
            <a:ext cx="8839200" cy="1905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115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11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1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11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11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4820572" y="3080734"/>
          <a:ext cx="2802381" cy="2159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3" imgW="914400" imgH="714240" progId="Package">
                  <p:embed/>
                </p:oleObj>
              </mc:Choice>
              <mc:Fallback>
                <p:oleObj name="Packager Shell Object" showAsIcon="1" r:id="rId3" imgW="914400" imgH="71424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0572" y="3080734"/>
                        <a:ext cx="2802381" cy="21594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862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8600" y="669391"/>
            <a:ext cx="3657600" cy="644791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13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05000" y="381001"/>
            <a:ext cx="8382000" cy="11576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শিখব</a:t>
            </a:r>
            <a:endParaRPr lang="en-US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67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38800" y="4648200"/>
            <a:ext cx="799750" cy="156966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306103" y="1600200"/>
            <a:ext cx="3962400" cy="1143000"/>
          </a:xfrm>
          <a:prstGeom prst="rect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খি উড়ে।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4602540"/>
            <a:ext cx="205739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BD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9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খি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6536546" y="4656161"/>
            <a:ext cx="920411" cy="156966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9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খি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8458200" y="2947782"/>
            <a:ext cx="1828800" cy="372201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BD" sz="1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</a:t>
            </a:r>
            <a:endParaRPr lang="en-US" sz="1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64959" y="714375"/>
            <a:ext cx="3556877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9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347858" y="4648200"/>
            <a:ext cx="957943" cy="156966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9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38800" y="4648200"/>
            <a:ext cx="799750" cy="156966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281384" y="1676400"/>
            <a:ext cx="3962400" cy="1143000"/>
          </a:xfrm>
          <a:prstGeom prst="rect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BD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তাকা নড়ে।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2" y="4678740"/>
            <a:ext cx="289559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BD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BD" sz="9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তাকা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6394790" y="4648200"/>
            <a:ext cx="920411" cy="156966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9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8785748" y="3016018"/>
            <a:ext cx="1828800" cy="3722013"/>
          </a:xfrm>
          <a:prstGeom prst="ellipse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BD" sz="1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</a:t>
            </a:r>
            <a:endParaRPr lang="en-US" sz="1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518" y="1043484"/>
            <a:ext cx="4204421" cy="26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16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2" grpId="0" animBg="1"/>
      <p:bldP spid="3" grpId="0" animBg="1"/>
      <p:bldP spid="4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81400" y="304800"/>
            <a:ext cx="4953000" cy="990600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7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7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7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6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7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6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2057400" y="4572000"/>
            <a:ext cx="1981200" cy="914400"/>
          </a:xfrm>
          <a:prstGeom prst="frame">
            <a:avLst>
              <a:gd name="adj1" fmla="val 9091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টল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5257800" y="4572000"/>
            <a:ext cx="1905000" cy="914400"/>
          </a:xfrm>
          <a:prstGeom prst="frame">
            <a:avLst>
              <a:gd name="adj1" fmla="val 7215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লাশ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8153400" y="4572000"/>
            <a:ext cx="2057400" cy="914400"/>
          </a:xfrm>
          <a:prstGeom prst="frame">
            <a:avLst>
              <a:gd name="adj1" fmla="val 873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12" descr="tiger-roger-hooper-wwf-canon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21586" r="39394" b="6462"/>
          <a:stretch>
            <a:fillRect/>
          </a:stretch>
        </p:blipFill>
        <p:spPr bwMode="auto">
          <a:xfrm>
            <a:off x="7772400" y="2057400"/>
            <a:ext cx="2667000" cy="2006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47" y="1967174"/>
            <a:ext cx="2793959" cy="22086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580" y="2057400"/>
            <a:ext cx="2777746" cy="211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8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186</Words>
  <Application>Microsoft Office PowerPoint</Application>
  <PresentationFormat>Widescreen</PresentationFormat>
  <Paragraphs>71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 Asadul Islam</dc:creator>
  <cp:lastModifiedBy>AHM Asadul Islam</cp:lastModifiedBy>
  <cp:revision>4</cp:revision>
  <dcterms:created xsi:type="dcterms:W3CDTF">2020-02-07T11:25:11Z</dcterms:created>
  <dcterms:modified xsi:type="dcterms:W3CDTF">2020-02-07T11:39:21Z</dcterms:modified>
</cp:coreProperties>
</file>