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80" r:id="rId10"/>
    <p:sldId id="265" r:id="rId11"/>
    <p:sldId id="267" r:id="rId12"/>
    <p:sldId id="269" r:id="rId13"/>
    <p:sldId id="268" r:id="rId14"/>
    <p:sldId id="271" r:id="rId15"/>
    <p:sldId id="273" r:id="rId16"/>
    <p:sldId id="281" r:id="rId17"/>
    <p:sldId id="282" r:id="rId18"/>
    <p:sldId id="283" r:id="rId19"/>
    <p:sldId id="278" r:id="rId20"/>
    <p:sldId id="279" r:id="rId21"/>
    <p:sldId id="277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73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705543-1C32-4E3B-A929-41F7592CAC4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55FD12-F2B4-4112-8D15-C4BA819A2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0" y="1600200"/>
            <a:ext cx="8382000" cy="4267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303315" y="533400"/>
            <a:ext cx="8076210" cy="914400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 ক্লাসে সবাইকে 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3315" y="5867400"/>
            <a:ext cx="8076210" cy="914400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আছো তোমরা?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819400" y="304800"/>
            <a:ext cx="2911434" cy="14478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9" y="4114800"/>
            <a:ext cx="7467600" cy="266700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688769" y="1752600"/>
            <a:ext cx="7543800" cy="1981200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১৯,৭,১৪,২৫,১১,১০,১৫,১৮ সংখ্যাগুলোর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গড়,মধ্যক ও প্রচুরক নির্ণয় 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4553" y="152400"/>
                <a:ext cx="7550465" cy="5477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u="sng" dirty="0" smtClean="0"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উপাত্তগুলোর সংখ্যা </a:t>
                </a:r>
                <a:r>
                  <a:rPr lang="en-US" sz="2800" b="1" dirty="0" smtClean="0">
                    <a:latin typeface="Calibri" pitchFamily="34" charset="0"/>
                    <a:cs typeface="Calibri" pitchFamily="34" charset="0"/>
                  </a:rPr>
                  <a:t>n=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Calibri" pitchFamily="34" charset="0"/>
                    <a:cs typeface="NikoshBAN" pitchFamily="2" charset="0"/>
                  </a:rPr>
                  <a:t>x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itchFamily="2" charset="0"/>
                  </a:rPr>
                  <a:t>̅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bn-IN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১৯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sz="28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৭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sz="2800" b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১৪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২৫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১১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১০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১৫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১৮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                  </a:t>
                </a:r>
                <a:r>
                  <a:rPr lang="en-US" sz="2800" b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১১৯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=১৪.৮৭৫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উপাত্তগুলো মানের ক্রমানুসারে সাজালে-</a:t>
                </a: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৭,  ১০,  ১১,  ১৪,  ১৫,  ১৮,  ১৯,  ২৫।</a:t>
                </a:r>
              </a:p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উপাত্তগুলোর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সংখ্যা </a:t>
                </a:r>
                <a:r>
                  <a:rPr lang="en-US" sz="2800" b="1" dirty="0" smtClean="0">
                    <a:latin typeface="Calibri" pitchFamily="34" charset="0"/>
                    <a:cs typeface="Calibri" pitchFamily="34" charset="0"/>
                  </a:rPr>
                  <a:t>n=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Calibri" pitchFamily="34" charset="0"/>
                    <a:cs typeface="NikoshBAN" pitchFamily="2" charset="0"/>
                  </a:rPr>
                  <a:t> জোড় সংখ্যা</a:t>
                </a: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</m:t>
                    </m:r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মধ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্যক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১৪</m:t>
                        </m:r>
                        <m:r>
                          <a:rPr lang="bn-IN" sz="28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8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bn-IN" sz="2800" b="1" dirty="0" smtClean="0">
                    <a:latin typeface="Calibri" pitchFamily="34" charset="0"/>
                    <a:cs typeface="NikoshBAN" pitchFamily="2" charset="0"/>
                  </a:rPr>
                  <a:t>১৪.৫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একাধিকবার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নেই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 উপাত্তগুলোর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প্রচুরক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নেই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53" y="152400"/>
                <a:ext cx="7550465" cy="5477140"/>
              </a:xfrm>
              <a:prstGeom prst="rect">
                <a:avLst/>
              </a:prstGeom>
              <a:blipFill rotWithShape="1">
                <a:blip r:embed="rId2"/>
                <a:stretch>
                  <a:fillRect l="-1695" t="-1336" r="-1614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109699" y="3352800"/>
            <a:ext cx="1141364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81" y="243939"/>
            <a:ext cx="24384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আয়তলেখঃ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1" y="228600"/>
            <a:ext cx="5410198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81" y="2590800"/>
            <a:ext cx="823174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লেখচিত্র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আয়তলেখ।ছক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সুবিধামত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bn-IN" sz="2800" b="1" dirty="0" smtClean="0">
                <a:latin typeface="Calibri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Calibri" pitchFamily="34" charset="0"/>
                <a:cs typeface="NikoshBAN" pitchFamily="2" charset="0"/>
              </a:rPr>
              <a:t>X-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শ্রেণিব্যাপ্তি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এবংY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ভাংগা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শ্রেণিব্যাপ্তিকে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7" y="760143"/>
            <a:ext cx="7848599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59" y="3350943"/>
            <a:ext cx="867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জন শিক্ষার্থীর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প্রাপ্ত নম্বর নিম্নরুপ;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02" y="5029200"/>
            <a:ext cx="6777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সাজাও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সারণি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উপাত্তের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038600"/>
            <a:ext cx="8287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৪০,৪৫,৪২,৪২,৪৫,৫০,৫০,৫৬,৫০,৪৫,৪২,৪০,৪৩,৪৭,৪৩,৫০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৪৬,৪৫,৪২,৪৩,৪৪,৫২,৪৪,৪৫,৪০,৪৫,৪০,৪৪,৫০,৪০।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6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26027"/>
            <a:ext cx="28194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153400" cy="2209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উপাত্তগুলো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মানের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ক্রমানুসারে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সাজাল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৪০,৪০,৪০,৪০,৪০,৪২,৪২,৪২,৪২,৪৩,৪৩,৪৩,৪৪,৪৪,৪৪,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৪৫,৪৫,৪৫,৪৫,৪৫,৪৬,৪৭,৫০,৫০,৫০,৫০,৫০,৫২,৫৫,৫৬।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654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4384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16660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24144"/>
              </p:ext>
            </p:extLst>
          </p:nvPr>
        </p:nvGraphicFramePr>
        <p:xfrm>
          <a:off x="457200" y="3260807"/>
          <a:ext cx="7673439" cy="30556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65400"/>
                <a:gridCol w="2565400"/>
                <a:gridCol w="2542639"/>
              </a:tblGrid>
              <a:tr h="647702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32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Calibri" pitchFamily="34" charset="0"/>
                        </a:rPr>
                        <a:t>ট্যালি</a:t>
                      </a:r>
                      <a:r>
                        <a:rPr lang="en-US" sz="32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Calibri" pitchFamily="34" charset="0"/>
                        </a:rPr>
                        <a:t> </a:t>
                      </a:r>
                      <a:r>
                        <a:rPr lang="en-US" sz="32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Calibri" pitchFamily="34" charset="0"/>
                        </a:rPr>
                        <a:t>চিহ্ন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গণসংখ্যা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৪০-৪৪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৪৫-৪৯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৫০-৫৪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৬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৫৫-৫৯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1676400"/>
                <a:ext cx="6452279" cy="1281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সর্বোচ্চ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=৫৬,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সর্বনিম্ন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=৪০</a:t>
                </a:r>
              </a:p>
              <a:p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শ্রেণিসংখ্যা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পরিসর</m:t>
                        </m:r>
                      </m:num>
                      <m:den>
                        <m:r>
                          <a:rPr lang="en-GB" sz="24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শ্রেণিব্যপ্তি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৫৬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৪০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=৩.৪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≈৪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6452279" cy="1281313"/>
              </a:xfrm>
              <a:prstGeom prst="rect">
                <a:avLst/>
              </a:prstGeom>
              <a:blipFill rotWithShape="1">
                <a:blip r:embed="rId2"/>
                <a:stretch>
                  <a:fillRect l="-1607" t="-4286" r="-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inus 11"/>
          <p:cNvSpPr/>
          <p:nvPr/>
        </p:nvSpPr>
        <p:spPr>
          <a:xfrm rot="16200000">
            <a:off x="3525583" y="4168139"/>
            <a:ext cx="491058" cy="457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16200000">
            <a:off x="3248851" y="4131943"/>
            <a:ext cx="491058" cy="457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16200000">
            <a:off x="3587473" y="4801979"/>
            <a:ext cx="491058" cy="457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16200000">
            <a:off x="2977730" y="4168140"/>
            <a:ext cx="49105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3043453" y="4145062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3137406" y="414813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3605057" y="414813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16200000">
            <a:off x="3709273" y="414813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16200000">
            <a:off x="3794999" y="4149020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16200000">
            <a:off x="4273130" y="4169023"/>
            <a:ext cx="49105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rot="16200000">
            <a:off x="4445534" y="4148136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16200000">
            <a:off x="4359808" y="4163759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 rot="16200000">
            <a:off x="4543758" y="418047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 rot="18853936">
            <a:off x="3005556" y="4161760"/>
            <a:ext cx="74891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 rot="16200000">
            <a:off x="3183127" y="4745755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rot="16200000">
            <a:off x="3279162" y="475773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 rot="18853936">
            <a:off x="3005554" y="4161761"/>
            <a:ext cx="74891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 rot="18853936">
            <a:off x="4366780" y="4187282"/>
            <a:ext cx="64856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 rot="18853936">
            <a:off x="3587657" y="4180591"/>
            <a:ext cx="64856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 rot="18853936">
            <a:off x="3243273" y="4799210"/>
            <a:ext cx="64856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 rot="18853936">
            <a:off x="3238879" y="5429902"/>
            <a:ext cx="64856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16200000">
            <a:off x="3364405" y="475773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16200000">
            <a:off x="3450131" y="4776074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 rot="16200000">
            <a:off x="3690783" y="4781977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16200000">
            <a:off x="3169275" y="5384266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 rot="16200000">
            <a:off x="3643338" y="5916569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 rot="16200000">
            <a:off x="3482720" y="5908980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 rot="16200000">
            <a:off x="3794999" y="5390531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 rot="16200000">
            <a:off x="3450131" y="5389844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 rot="16200000">
            <a:off x="3331438" y="5389844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 rot="16200000">
            <a:off x="3248851" y="5384266"/>
            <a:ext cx="491058" cy="85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23259" y="941877"/>
            <a:ext cx="4091941" cy="69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8194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58095"/>
              </p:ext>
            </p:extLst>
          </p:nvPr>
        </p:nvGraphicFramePr>
        <p:xfrm>
          <a:off x="381000" y="1397000"/>
          <a:ext cx="8001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2667000"/>
                <a:gridCol w="2667000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/>
                        </a:rPr>
                        <a:t>প্রাপ্ত</a:t>
                      </a:r>
                      <a:r>
                        <a:rPr lang="en-GB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/>
                        </a:rPr>
                        <a:t> </a:t>
                      </a:r>
                      <a:r>
                        <a:rPr lang="en-GB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/>
                        </a:rPr>
                        <a:t>শ্রেণি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/>
                        </a:rPr>
                        <a:t>অবিছিন্ন</a:t>
                      </a:r>
                      <a:r>
                        <a:rPr lang="en-GB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/>
                        </a:rPr>
                        <a:t> </a:t>
                      </a:r>
                      <a:r>
                        <a:rPr lang="en-GB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/>
                        </a:rPr>
                        <a:t>শ্রেণি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গণসংখ্যা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৪০-৪৪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৩৯.৫-৪৪.৫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১৫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৪৫-৪৯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৪৪.৫-৪৯.৫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৭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৫০-৫৪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৪৯.৫-৫৪.৫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৬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৫৫-৫৯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৫৪.৫-৫৯.৫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1400" y="228600"/>
            <a:ext cx="41910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আয়তলেখ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সারণি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226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20" y="2286000"/>
            <a:ext cx="79688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ছক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কাগজে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ক্ষুদ্রতম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বর্গ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=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একক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ধরে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X-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অক্ষ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বরাবর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অবিছিন্ন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শ্রেণিব্যপ্তি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এবং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Y-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অক্ষ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বরাবর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গণসংখা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আয়তলেখ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আঁকা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হলো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০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৪০.৫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পযর্ন্ত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আগেরঘরগুলো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বিদ্যমান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বুঝানো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হয়েছে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5879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837"/>
            <a:ext cx="8153400" cy="61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63487" y="304800"/>
            <a:ext cx="2911434" cy="14478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53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৯,১০,৩২,৩০,১২,১৭,১৯,২৫ সংখ্যাগুলোর মধ্যক কত?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3049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১৭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ক. ১৬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61702" y="5666015"/>
            <a:ext cx="1518558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ক.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৫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53049" y="3009900"/>
            <a:ext cx="63384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361702" y="4210861"/>
            <a:ext cx="8248897" cy="89454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২)পরিসর ৫৬এবং শ্রেণিব্যাপ্তি ৫হলে শ্রেণিসংখ্যা কত?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524743" y="5666015"/>
            <a:ext cx="1579914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খ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 ১১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729718" y="5733308"/>
            <a:ext cx="1694462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গ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 ১১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২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106144" y="5687786"/>
            <a:ext cx="1504455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ঘ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 ১২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24526" y="5847608"/>
            <a:ext cx="63384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8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2286000" cy="2438400"/>
          </a:xfrm>
          <a:prstGeom prst="rect">
            <a:avLst/>
          </a:prstGeom>
        </p:spPr>
      </p:pic>
      <p:sp>
        <p:nvSpPr>
          <p:cNvPr id="5" name="Rounded Rectangular Callout 1"/>
          <p:cNvSpPr/>
          <p:nvPr/>
        </p:nvSpPr>
        <p:spPr>
          <a:xfrm>
            <a:off x="5029200" y="508660"/>
            <a:ext cx="2601978" cy="1519916"/>
          </a:xfrm>
          <a:prstGeom prst="bevel">
            <a:avLst>
              <a:gd name="adj" fmla="val 2002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 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3757612" cy="2174954"/>
          </a:xfrm>
          <a:prstGeom prst="round1Rect">
            <a:avLst/>
          </a:prstGeom>
          <a:noFill/>
          <a:ln cmpd="thinThick">
            <a:solidFill>
              <a:srgbClr val="FFFF00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</a:t>
            </a:r>
            <a:endParaRPr lang="en-US" sz="3600" b="1" dirty="0" smtClean="0"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bn-IN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sz="2000" b="1" dirty="0" err="1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IN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রকারি </a:t>
            </a:r>
            <a:r>
              <a:rPr lang="en-US" sz="2000" b="1" dirty="0" err="1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sz="2000" b="1" dirty="0" err="1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err="1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en-US" sz="2000" b="1" dirty="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ln w="3175"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00" b="1" dirty="0" smtClean="0">
                <a:ln w="3175">
                  <a:noFill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 : aw075681@gmail,com, মোবাঃ০১৭২৪৫৪৫২৫৮।</a:t>
            </a:r>
            <a:endParaRPr lang="en-US" sz="500" b="1" dirty="0"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951268" y="3572539"/>
            <a:ext cx="3886200" cy="2014538"/>
          </a:xfrm>
          <a:prstGeom prst="round2DiagRect">
            <a:avLst/>
          </a:prstGeom>
          <a:noFill/>
          <a:ln w="1905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0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0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b="1" dirty="0" smtClean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0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000" b="1" dirty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৪৫ মিনিট</a:t>
            </a:r>
            <a:endParaRPr lang="bn-IN" sz="2000" b="1" dirty="0" smtClean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0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 গণিত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0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: তথ্য ও উপাত্ত</a:t>
            </a:r>
          </a:p>
        </p:txBody>
      </p:sp>
    </p:spTree>
    <p:extLst>
      <p:ext uri="{BB962C8B-B14F-4D97-AF65-F5344CB8AC3E}">
        <p14:creationId xmlns:p14="http://schemas.microsoft.com/office/powerpoint/2010/main" val="17818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228600"/>
            <a:ext cx="8839200" cy="45720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৬০-৭০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i.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শ্রেণির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মধ্যবিন্দু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 ৬৫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ii.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সংখ্যাবাচক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তথ্যসমূহকে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পরিসংখ্যান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বলে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না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iii.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শ্রেণির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সর্বোচ্চ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সংখ্যা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Calibri" pitchFamily="34" charset="0"/>
              </a:rPr>
              <a:t> ৭০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52351" y="5475871"/>
            <a:ext cx="1736766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438400" y="5475871"/>
            <a:ext cx="1736766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iii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572000" y="5475871"/>
            <a:ext cx="1736766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iii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699415" y="5475871"/>
            <a:ext cx="1987385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ikoshBAN" pitchFamily="2" charset="0"/>
              </a:rPr>
              <a:t>,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iiওiii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52813" y="5692279"/>
            <a:ext cx="63384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248400" y="1295400"/>
            <a:ext cx="1828800" cy="688848"/>
          </a:xfrm>
          <a:prstGeom prst="borderCallout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" y="1145058"/>
            <a:ext cx="4953000" cy="25145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39789"/>
              </p:ext>
            </p:extLst>
          </p:nvPr>
        </p:nvGraphicFramePr>
        <p:xfrm>
          <a:off x="310738" y="4038600"/>
          <a:ext cx="829986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694"/>
                <a:gridCol w="1185694"/>
                <a:gridCol w="1185694"/>
                <a:gridCol w="1111590"/>
                <a:gridCol w="1259800"/>
                <a:gridCol w="1185694"/>
                <a:gridCol w="118569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শ্রেণিব্যপ্তি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৬১-৭০ 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৮১-৯০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৬ 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৮ 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১০ 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৮ 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৫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Terminator 6"/>
          <p:cNvSpPr/>
          <p:nvPr/>
        </p:nvSpPr>
        <p:spPr>
          <a:xfrm>
            <a:off x="762000" y="5715000"/>
            <a:ext cx="7391400" cy="8382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সারণির গড়,মধ্যক এবং আয়তলেখ এঁকে আনবে।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2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609600"/>
            <a:ext cx="7772399" cy="6096000"/>
            <a:chOff x="533400" y="609600"/>
            <a:chExt cx="7772399" cy="6096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09600"/>
              <a:ext cx="7772399" cy="60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752600"/>
              <a:ext cx="5715000" cy="3810000"/>
            </a:xfrm>
            <a:prstGeom prst="rect">
              <a:avLst/>
            </a:prstGeom>
          </p:spPr>
        </p:pic>
      </p:grpSp>
      <p:sp>
        <p:nvSpPr>
          <p:cNvPr id="5" name="Cloud Callout 4"/>
          <p:cNvSpPr/>
          <p:nvPr/>
        </p:nvSpPr>
        <p:spPr>
          <a:xfrm rot="21018628">
            <a:off x="1817251" y="4432250"/>
            <a:ext cx="3522469" cy="10668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" y="533400"/>
            <a:ext cx="5613457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14600"/>
            <a:ext cx="600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Road </a:t>
            </a:r>
            <a:r>
              <a:rPr lang="en-US" sz="2800" b="1" dirty="0" err="1" smtClean="0"/>
              <a:t>accident,Kills</a:t>
            </a:r>
            <a:r>
              <a:rPr lang="en-US" sz="2800" b="1" dirty="0" smtClean="0"/>
              <a:t> 3,injures30.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9" y="426720"/>
            <a:ext cx="3143250" cy="208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9375" y="2514600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আয়তলেখ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646" y="5320843"/>
            <a:ext cx="5540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পরিসংখ্যান,তথ্য-উপাত্ত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218" y="5320843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20" y="3200399"/>
            <a:ext cx="2076450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3440"/>
            <a:ext cx="5181600" cy="17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38300" y="533400"/>
            <a:ext cx="5486400" cy="16764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2400" y="2628405"/>
            <a:ext cx="8458200" cy="38100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অধ্যায়-১১</a:t>
            </a: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endParaRPr lang="bn-IN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51166" y="76200"/>
            <a:ext cx="2911434" cy="14478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9036" y="1574470"/>
            <a:ext cx="7277100" cy="5054930"/>
            <a:chOff x="949036" y="1574470"/>
            <a:chExt cx="7277100" cy="5054930"/>
          </a:xfrm>
        </p:grpSpPr>
        <p:sp>
          <p:nvSpPr>
            <p:cNvPr id="3" name="Rectangle 2"/>
            <p:cNvSpPr/>
            <p:nvPr/>
          </p:nvSpPr>
          <p:spPr>
            <a:xfrm>
              <a:off x="949036" y="2667000"/>
              <a:ext cx="71628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itchFamily="2" charset="2"/>
                <a:buChar char="Ø"/>
              </a:pPr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গণসংখ্যা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সারণি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 ব্যাখ্যা করতে </a:t>
              </a:r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পারবে।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49036" y="1574470"/>
              <a:ext cx="7162800" cy="76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শিক্ষার্থীরা---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9036" y="4114800"/>
              <a:ext cx="7162800" cy="12360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Ø"/>
              </a:pP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অবিন্যস্ত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বিন্যস্ত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করতে পারবে।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49036" y="5638800"/>
              <a:ext cx="7277100" cy="990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ctr">
                <a:buFont typeface="Wingdings" pitchFamily="2" charset="2"/>
                <a:buChar char="Ø"/>
              </a:pP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আয়তলেখ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প্রচুরক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9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57945" y="169719"/>
            <a:ext cx="2911434" cy="14478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019" y="1752600"/>
            <a:ext cx="8610600" cy="358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উপাত্ত সমূহের সংখ্যাসূচক মানই পরিসংখ্যান।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পরিসংখ্যানের উপাত্তসমূহ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উপাত্ত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 algn="ctr"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1019" y="5562600"/>
            <a:ext cx="5181599" cy="121920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538089" y="1219200"/>
            <a:ext cx="7848600" cy="609600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(১)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মধ্যক নির্ণয়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986601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সাজালে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Bent-Up Arrow 17"/>
          <p:cNvSpPr/>
          <p:nvPr/>
        </p:nvSpPr>
        <p:spPr>
          <a:xfrm rot="10800000">
            <a:off x="4538783" y="2561798"/>
            <a:ext cx="3942974" cy="228600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>
            <a:off x="4527528" y="3576031"/>
            <a:ext cx="304799" cy="609600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0047" y="3912889"/>
                <a:ext cx="1299266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bn-IN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মধ্যক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047" y="3912889"/>
                <a:ext cx="12992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ular Callout 85"/>
          <p:cNvSpPr/>
          <p:nvPr/>
        </p:nvSpPr>
        <p:spPr>
          <a:xfrm>
            <a:off x="648131" y="2873225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7" name="Rounded Rectangular Callout 86"/>
          <p:cNvSpPr/>
          <p:nvPr/>
        </p:nvSpPr>
        <p:spPr>
          <a:xfrm>
            <a:off x="1595857" y="2821494"/>
            <a:ext cx="762000" cy="612648"/>
          </a:xfrm>
          <a:prstGeom prst="wedgeRoundRectCallout">
            <a:avLst>
              <a:gd name="adj1" fmla="val -6807"/>
              <a:gd name="adj2" fmla="val 6443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9" name="Rounded Rectangular Callout 88"/>
          <p:cNvSpPr/>
          <p:nvPr/>
        </p:nvSpPr>
        <p:spPr>
          <a:xfrm>
            <a:off x="4210105" y="2813848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৫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1" name="Rounded Rectangular Callout 90"/>
          <p:cNvSpPr/>
          <p:nvPr/>
        </p:nvSpPr>
        <p:spPr>
          <a:xfrm>
            <a:off x="6000805" y="2803855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৭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2" name="Rounded Rectangular Callout 91"/>
          <p:cNvSpPr/>
          <p:nvPr/>
        </p:nvSpPr>
        <p:spPr>
          <a:xfrm>
            <a:off x="6915205" y="2832096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৮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3" name="Rounded Rectangular Callout 92"/>
          <p:cNvSpPr/>
          <p:nvPr/>
        </p:nvSpPr>
        <p:spPr>
          <a:xfrm>
            <a:off x="7779133" y="2813848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4" name="Bent-Up Arrow 93"/>
          <p:cNvSpPr/>
          <p:nvPr/>
        </p:nvSpPr>
        <p:spPr>
          <a:xfrm>
            <a:off x="648131" y="3589488"/>
            <a:ext cx="3942974" cy="228600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own Arrow Callout 95"/>
          <p:cNvSpPr/>
          <p:nvPr/>
        </p:nvSpPr>
        <p:spPr>
          <a:xfrm>
            <a:off x="1219200" y="169719"/>
            <a:ext cx="6267074" cy="1201881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 সহকারে লক্ষ কর;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Up Arrow Callout 96"/>
              <p:cNvSpPr/>
              <p:nvPr/>
            </p:nvSpPr>
            <p:spPr>
              <a:xfrm>
                <a:off x="1029131" y="4437889"/>
                <a:ext cx="6971869" cy="2343911"/>
              </a:xfrm>
              <a:prstGeom prst="upArrowCallou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অবিন্যস্ত উপাত্তের সংখ্যা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মধ্যক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তমপদ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7" name="Up Arrow Callout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1" y="4437889"/>
                <a:ext cx="6971869" cy="2343911"/>
              </a:xfrm>
              <a:prstGeom prst="upArrowCallout">
                <a:avLst/>
              </a:prstGeom>
              <a:blipFill rotWithShape="1">
                <a:blip r:embed="rId4"/>
                <a:stretch>
                  <a:fillRect l="-148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/>
          <p:cNvSpPr/>
          <p:nvPr/>
        </p:nvSpPr>
        <p:spPr>
          <a:xfrm>
            <a:off x="2543104" y="2827462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৪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105016" y="2790398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369239" y="2832096"/>
            <a:ext cx="762000" cy="61264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৫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6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6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8" grpId="0" animBg="1"/>
      <p:bldP spid="20" grpId="0" animBg="1"/>
      <p:bldP spid="21" grpId="0" animBg="1"/>
      <p:bldP spid="86" grpId="0" animBg="1"/>
      <p:bldP spid="87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7" grpId="0" animBg="1"/>
      <p:bldP spid="24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65864" y="304800"/>
            <a:ext cx="7848600" cy="6096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১১, ৬,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৮,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মধ্যক নির্ণয়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56" y="914400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সাজালে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3153" y="1536057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81353" y="1546943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27464" y="1546943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৪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>
            <a:off x="226379" y="2179579"/>
            <a:ext cx="3367644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0800000">
            <a:off x="5524752" y="1273574"/>
            <a:ext cx="2971177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254466" y="1955180"/>
            <a:ext cx="45299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46610" y="2570199"/>
                <a:ext cx="2737160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মধ্যক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I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=৫</a:t>
                </a:r>
                <a:r>
                  <a:rPr lang="bn-IN" sz="2400" dirty="0" smtClean="0">
                    <a:solidFill>
                      <a:schemeClr val="tx1"/>
                    </a:solidFill>
                    <a:latin typeface="Calibri" pitchFamily="34" charset="0"/>
                    <a:cs typeface="NikoshBAN" pitchFamily="2" charset="0"/>
                  </a:rPr>
                  <a:t>.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NikoshBAN" pitchFamily="2" charset="0"/>
                  </a:rPr>
                  <a:t>৫ ।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610" y="2570199"/>
                <a:ext cx="2737160" cy="661271"/>
              </a:xfrm>
              <a:prstGeom prst="rect">
                <a:avLst/>
              </a:prstGeom>
              <a:blipFill rotWithShape="1">
                <a:blip r:embed="rId3"/>
                <a:stretch>
                  <a:fillRect r="-3341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0"/>
          <p:cNvSpPr/>
          <p:nvPr/>
        </p:nvSpPr>
        <p:spPr>
          <a:xfrm>
            <a:off x="7791949" y="1602360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62701" y="1566931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85643" y="1591474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৫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52956" y="1589692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448553" y="1591474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৭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281805" y="1602360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৮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068543" y="1592543"/>
            <a:ext cx="762000" cy="6126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৯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Up Arrow Callout 18"/>
              <p:cNvSpPr/>
              <p:nvPr/>
            </p:nvSpPr>
            <p:spPr>
              <a:xfrm>
                <a:off x="251865" y="2971800"/>
                <a:ext cx="7543799" cy="2192145"/>
              </a:xfrm>
              <a:prstGeom prst="upArrowCallou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অবিন্যস্ত উপাত্তের সংখ্যা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জোড়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মধ্যক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[{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+১)}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তমপদ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Up Arrow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5" y="2971800"/>
                <a:ext cx="7543799" cy="2192145"/>
              </a:xfrm>
              <a:prstGeom prst="upArrow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96445" y="5334000"/>
            <a:ext cx="7543799" cy="1209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উপাত্তে যে সংখ্যাটি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বেশি বার থাকে সেটিই প্রচুরক।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49441" y="1478174"/>
            <a:ext cx="1732310" cy="835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762000"/>
            <a:ext cx="8229600" cy="5410200"/>
            <a:chOff x="533400" y="762000"/>
            <a:chExt cx="8229600" cy="541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ounded Rectangle 1"/>
                <p:cNvSpPr/>
                <p:nvPr/>
              </p:nvSpPr>
              <p:spPr>
                <a:xfrm>
                  <a:off x="533400" y="762000"/>
                  <a:ext cx="7772400" cy="16764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অবিন্যস্ত </a:t>
                  </a:r>
                  <a:r>
                    <a:rPr lang="en-US" sz="2800" b="1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উপাত্তের</a:t>
                  </a:r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গড়</a:t>
                  </a:r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নির্ণয়ঃ</a:t>
                  </a:r>
                  <a:endPara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গড়</a:t>
                  </a:r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NikoshBAN" pitchFamily="2" charset="0"/>
                    </a:rPr>
                    <a:t>x</a:t>
                  </a:r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  <a:ea typeface="Cambria Math"/>
                      <a:cs typeface="NikoshBAN" pitchFamily="2" charset="0"/>
                    </a:rPr>
                    <a:t>̅=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উপাত্তগুলোর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সমষ্টি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উপাত্তগুলোর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সংখ্যা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bn-IN" sz="28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-----(i)</a:t>
                  </a:r>
                </a:p>
              </p:txBody>
            </p:sp>
          </mc:Choice>
          <mc:Fallback xmlns="">
            <p:sp>
              <p:nvSpPr>
                <p:cNvPr id="2" name="Rounded 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762000"/>
                  <a:ext cx="7772400" cy="1676400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Pentagon 2"/>
                <p:cNvSpPr/>
                <p:nvPr/>
              </p:nvSpPr>
              <p:spPr>
                <a:xfrm>
                  <a:off x="533400" y="2667000"/>
                  <a:ext cx="8229600" cy="1828800"/>
                </a:xfrm>
                <a:prstGeom prst="homePlat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অবিন্যস্ত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উপাত্তগুলো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যে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নির্দিষ্ট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নিয়মে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সারণি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ভূক্ত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করা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হয়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400" i="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NikoshBAN" pitchFamily="2" charset="0"/>
                  </a:endParaRPr>
                </a:p>
                <a:p>
                  <a:pPr algn="ctr"/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তাকে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গণসংখ্যা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সারণি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বলে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।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endParaRPr lang="en-US" sz="2400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NikoshBAN" pitchFamily="2" charset="0"/>
                  </a:endParaRPr>
                </a:p>
                <a:p>
                  <a:pPr algn="ctr"/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পরিসর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=(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বৃহত্তম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সংখ্যা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 –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ক্ষুদ্রতম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সংখ্যা</a:t>
                  </a:r>
                  <a:r>
                    <a:rPr lang="en-US" sz="2400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mbria Math"/>
                      <a:cs typeface="NikoshBAN" pitchFamily="2" charset="0"/>
                    </a:rPr>
                    <a:t>) + ১ 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Pentagon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667000"/>
                  <a:ext cx="8229600" cy="1828800"/>
                </a:xfrm>
                <a:prstGeom prst="homePlat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entagon 3"/>
                <p:cNvSpPr/>
                <p:nvPr/>
              </p:nvSpPr>
              <p:spPr>
                <a:xfrm>
                  <a:off x="533400" y="4648200"/>
                  <a:ext cx="8229600" cy="1524000"/>
                </a:xfrm>
                <a:prstGeom prst="homePlat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/>
                    </a:rPr>
                    <a:t>উপাত্তের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/>
                    </a:rPr>
                    <a:t>শ্রেণিসংখ্যা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(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বৃহত্তম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সংখ্যা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ক্ষুদ্রতম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সংখ্যা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) +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ea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শ্রেণিব্যপ্তি</m:t>
                          </m:r>
                        </m:den>
                      </m:f>
                    </m:oMath>
                  </a14:m>
                  <a:endParaRPr lang="en-US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endParaRPr>
                </a:p>
              </p:txBody>
            </p:sp>
          </mc:Choice>
          <mc:Fallback xmlns="">
            <p:sp>
              <p:nvSpPr>
                <p:cNvPr id="4" name="Pentagon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648200"/>
                  <a:ext cx="8229600" cy="1524000"/>
                </a:xfrm>
                <a:prstGeom prst="homePlat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6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2252</TotalTime>
  <Words>746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WON</cp:lastModifiedBy>
  <cp:revision>209</cp:revision>
  <dcterms:created xsi:type="dcterms:W3CDTF">2019-07-31T18:23:13Z</dcterms:created>
  <dcterms:modified xsi:type="dcterms:W3CDTF">2020-01-30T14:22:04Z</dcterms:modified>
</cp:coreProperties>
</file>