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79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82" r:id="rId12"/>
    <p:sldId id="265" r:id="rId13"/>
    <p:sldId id="283" r:id="rId14"/>
    <p:sldId id="267" r:id="rId15"/>
    <p:sldId id="269" r:id="rId16"/>
    <p:sldId id="277" r:id="rId17"/>
    <p:sldId id="271" r:id="rId18"/>
    <p:sldId id="273" r:id="rId19"/>
    <p:sldId id="274" r:id="rId20"/>
    <p:sldId id="280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C2457"/>
    <a:srgbClr val="9933FF"/>
    <a:srgbClr val="990099"/>
    <a:srgbClr val="0000FF"/>
    <a:srgbClr val="A50021"/>
    <a:srgbClr val="006600"/>
    <a:srgbClr val="60338D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BB80D9-1078-4D76-9CCC-80E8A201F263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34031C-2F8C-4EC7-82D7-A4A441CA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00CB72-AFB7-4423-9A66-B942435CA117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4B59C9-FEF3-4BC0-9141-277FB6D89ABE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A0ED-394D-49DC-A184-88B675781F09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1474-6454-45A5-9A4A-B250E513F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38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C077-40BE-4BB1-86CB-82DCF8A92C5C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F197-EEF2-4AF2-BA64-B068AD85C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700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9F02-7090-4E69-ACF4-E4A5846B3EF5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9B07-5DC4-43EA-9550-27869ADEE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062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4FFBA-BA0D-439C-B04C-3EA808CB52F6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7D967-B8E8-4A62-BBD9-899EDD817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87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871BD-B8DB-4E98-8E1C-742E9F99FDE7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1CD90-032C-4973-9093-23BBF8078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7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8EEA-B4D0-4B20-BAA0-4C366E928219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245C-76EA-43D6-A3AA-3C38FFEC0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286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B609-DAA9-42C8-8F7D-1646C7DCF7D9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90EC6-0954-46A7-B284-6F536EA61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977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8F98E-93C2-4BDE-9D12-D0D60BC99529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9681-7926-4F4B-AE5C-D0DA0E70B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517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EBB2-FE73-4F14-9555-FE86307D5DCD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2CDE-0871-4AA7-B14B-7DD8D6EA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76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36B1-638A-47FC-B964-AA3429127A62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74B0-8EE6-4A24-94EE-04A1E6065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15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91E2-766E-4AB6-8F18-9A8615BF16A1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0D24-ECFD-4092-9FFA-699838182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513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64C65D-EA36-47BC-AEE8-8402286C1BF7}" type="datetimeFigureOut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70122-B563-4122-B3D0-AD0C4287C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3" r:id="rId9"/>
    <p:sldLayoutId id="2147483729" r:id="rId10"/>
    <p:sldLayoutId id="2147483730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1600200" cy="1676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5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5" y="-5476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5" y="-395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2275" y="915660"/>
            <a:ext cx="1600200" cy="1676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915660"/>
            <a:ext cx="1600200" cy="1676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9400" y="915660"/>
            <a:ext cx="1600200" cy="1676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36850"/>
            <a:ext cx="55626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5400" b="1" dirty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স্টার নেটওয়ার্ক টপোলজি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317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572721"/>
              </p:ext>
            </p:extLst>
          </p:nvPr>
        </p:nvGraphicFramePr>
        <p:xfrm>
          <a:off x="7118350" y="3894138"/>
          <a:ext cx="5445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Packager Shell Object" showAsIcon="1" r:id="rId3" imgW="543960" imgH="488520" progId="Package">
                  <p:embed/>
                </p:oleObj>
              </mc:Choice>
              <mc:Fallback>
                <p:oleObj name="Packager Shell Object" showAsIcon="1" r:id="rId3" imgW="543960" imgH="48852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3894138"/>
                        <a:ext cx="5445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CED8120-588D-4853-A59A-A6EF99E6BCEE}"/>
              </a:ext>
            </a:extLst>
          </p:cNvPr>
          <p:cNvGrpSpPr/>
          <p:nvPr/>
        </p:nvGrpSpPr>
        <p:grpSpPr>
          <a:xfrm>
            <a:off x="6096000" y="2369403"/>
            <a:ext cx="2590800" cy="1266842"/>
            <a:chOff x="6096000" y="2369403"/>
            <a:chExt cx="2590800" cy="1266842"/>
          </a:xfrm>
        </p:grpSpPr>
        <p:sp>
          <p:nvSpPr>
            <p:cNvPr id="5" name="TextBox 4"/>
            <p:cNvSpPr txBox="1"/>
            <p:nvPr/>
          </p:nvSpPr>
          <p:spPr>
            <a:xfrm>
              <a:off x="6096000" y="2369403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ভিডিও</a:t>
              </a:r>
              <a:r>
                <a:rPr lang="en-US" sz="2400" b="1" dirty="0"/>
                <a:t> </a:t>
              </a:r>
              <a:r>
                <a:rPr lang="en-US" sz="2400" b="1" dirty="0" err="1"/>
                <a:t>আইকনে</a:t>
              </a:r>
              <a:r>
                <a:rPr lang="en-US" sz="2400" b="1" dirty="0"/>
                <a:t> </a:t>
              </a:r>
            </a:p>
            <a:p>
              <a:pPr algn="ctr"/>
              <a:r>
                <a:rPr lang="en-US" sz="2400" b="1" dirty="0" err="1"/>
                <a:t>ক্লিক</a:t>
              </a:r>
              <a:r>
                <a:rPr lang="en-US" sz="2400" b="1" dirty="0"/>
                <a:t> </a:t>
              </a:r>
              <a:r>
                <a:rPr lang="en-US" sz="2400" b="1" dirty="0" err="1"/>
                <a:t>করি</a:t>
              </a:r>
              <a:endParaRPr lang="en-US" sz="2400" b="1" dirty="0"/>
            </a:p>
          </p:txBody>
        </p:sp>
        <p:cxnSp>
          <p:nvCxnSpPr>
            <p:cNvPr id="13312" name="Straight Arrow Connector 13311"/>
            <p:cNvCxnSpPr>
              <a:stCxn id="5" idx="2"/>
            </p:cNvCxnSpPr>
            <p:nvPr/>
          </p:nvCxnSpPr>
          <p:spPr>
            <a:xfrm>
              <a:off x="7391400" y="3200400"/>
              <a:ext cx="0" cy="43584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1632414" y="2057400"/>
            <a:ext cx="3625386" cy="3224870"/>
            <a:chOff x="4807" y="9634"/>
            <a:chExt cx="1840" cy="1805"/>
          </a:xfrm>
        </p:grpSpPr>
        <p:grpSp>
          <p:nvGrpSpPr>
            <p:cNvPr id="109" name="Group 108"/>
            <p:cNvGrpSpPr>
              <a:grpSpLocks/>
            </p:cNvGrpSpPr>
            <p:nvPr/>
          </p:nvGrpSpPr>
          <p:grpSpPr bwMode="auto">
            <a:xfrm>
              <a:off x="5585" y="9634"/>
              <a:ext cx="347" cy="260"/>
              <a:chOff x="2803" y="10080"/>
              <a:chExt cx="497" cy="341"/>
            </a:xfrm>
          </p:grpSpPr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2803" y="10080"/>
                <a:ext cx="497" cy="2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2850" y="10110"/>
                <a:ext cx="390" cy="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8" name="Rectangle 147"/>
              <p:cNvSpPr>
                <a:spLocks noChangeArrowheads="1"/>
              </p:cNvSpPr>
              <p:nvPr/>
            </p:nvSpPr>
            <p:spPr bwMode="auto">
              <a:xfrm>
                <a:off x="2860" y="10350"/>
                <a:ext cx="390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" name="Group 109"/>
            <p:cNvGrpSpPr>
              <a:grpSpLocks/>
            </p:cNvGrpSpPr>
            <p:nvPr/>
          </p:nvGrpSpPr>
          <p:grpSpPr bwMode="auto">
            <a:xfrm>
              <a:off x="4842" y="10736"/>
              <a:ext cx="347" cy="260"/>
              <a:chOff x="2803" y="10080"/>
              <a:chExt cx="497" cy="341"/>
            </a:xfrm>
          </p:grpSpPr>
          <p:sp>
            <p:nvSpPr>
              <p:cNvPr id="143" name="Rectangle 142"/>
              <p:cNvSpPr>
                <a:spLocks noChangeArrowheads="1"/>
              </p:cNvSpPr>
              <p:nvPr/>
            </p:nvSpPr>
            <p:spPr bwMode="auto">
              <a:xfrm>
                <a:off x="2803" y="10080"/>
                <a:ext cx="497" cy="2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2850" y="10110"/>
                <a:ext cx="390" cy="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2860" y="10350"/>
                <a:ext cx="390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1" name="Group 110"/>
            <p:cNvGrpSpPr>
              <a:grpSpLocks/>
            </p:cNvGrpSpPr>
            <p:nvPr/>
          </p:nvGrpSpPr>
          <p:grpSpPr bwMode="auto">
            <a:xfrm>
              <a:off x="5588" y="11179"/>
              <a:ext cx="347" cy="260"/>
              <a:chOff x="2803" y="10080"/>
              <a:chExt cx="497" cy="341"/>
            </a:xfrm>
          </p:grpSpPr>
          <p:sp>
            <p:nvSpPr>
              <p:cNvPr id="140" name="Rectangle 139"/>
              <p:cNvSpPr>
                <a:spLocks noChangeArrowheads="1"/>
              </p:cNvSpPr>
              <p:nvPr/>
            </p:nvSpPr>
            <p:spPr bwMode="auto">
              <a:xfrm>
                <a:off x="2803" y="10080"/>
                <a:ext cx="497" cy="2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1" name="Rectangle 140"/>
              <p:cNvSpPr>
                <a:spLocks noChangeArrowheads="1"/>
              </p:cNvSpPr>
              <p:nvPr/>
            </p:nvSpPr>
            <p:spPr bwMode="auto">
              <a:xfrm>
                <a:off x="2850" y="10110"/>
                <a:ext cx="390" cy="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2" name="Rectangle 141"/>
              <p:cNvSpPr>
                <a:spLocks noChangeArrowheads="1"/>
              </p:cNvSpPr>
              <p:nvPr/>
            </p:nvSpPr>
            <p:spPr bwMode="auto">
              <a:xfrm>
                <a:off x="2860" y="10350"/>
                <a:ext cx="390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2" name="Group 111"/>
            <p:cNvGrpSpPr>
              <a:grpSpLocks/>
            </p:cNvGrpSpPr>
            <p:nvPr/>
          </p:nvGrpSpPr>
          <p:grpSpPr bwMode="auto">
            <a:xfrm>
              <a:off x="6270" y="10032"/>
              <a:ext cx="347" cy="260"/>
              <a:chOff x="2803" y="10080"/>
              <a:chExt cx="497" cy="341"/>
            </a:xfrm>
          </p:grpSpPr>
          <p:sp>
            <p:nvSpPr>
              <p:cNvPr id="137" name="Rectangle 136"/>
              <p:cNvSpPr>
                <a:spLocks noChangeArrowheads="1"/>
              </p:cNvSpPr>
              <p:nvPr/>
            </p:nvSpPr>
            <p:spPr bwMode="auto">
              <a:xfrm>
                <a:off x="2803" y="10080"/>
                <a:ext cx="497" cy="2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8" name="Rectangle 137"/>
              <p:cNvSpPr>
                <a:spLocks noChangeArrowheads="1"/>
              </p:cNvSpPr>
              <p:nvPr/>
            </p:nvSpPr>
            <p:spPr bwMode="auto">
              <a:xfrm>
                <a:off x="2850" y="10110"/>
                <a:ext cx="390" cy="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9" name="Rectangle 138"/>
              <p:cNvSpPr>
                <a:spLocks noChangeArrowheads="1"/>
              </p:cNvSpPr>
              <p:nvPr/>
            </p:nvSpPr>
            <p:spPr bwMode="auto">
              <a:xfrm>
                <a:off x="2860" y="10350"/>
                <a:ext cx="390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3" name="Group 112"/>
            <p:cNvGrpSpPr>
              <a:grpSpLocks/>
            </p:cNvGrpSpPr>
            <p:nvPr/>
          </p:nvGrpSpPr>
          <p:grpSpPr bwMode="auto">
            <a:xfrm>
              <a:off x="6300" y="10731"/>
              <a:ext cx="347" cy="260"/>
              <a:chOff x="2803" y="10080"/>
              <a:chExt cx="497" cy="341"/>
            </a:xfrm>
          </p:grpSpPr>
          <p:sp>
            <p:nvSpPr>
              <p:cNvPr id="134" name="Rectangle 133"/>
              <p:cNvSpPr>
                <a:spLocks noChangeArrowheads="1"/>
              </p:cNvSpPr>
              <p:nvPr/>
            </p:nvSpPr>
            <p:spPr bwMode="auto">
              <a:xfrm>
                <a:off x="2803" y="10080"/>
                <a:ext cx="497" cy="2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5" name="Rectangle 134"/>
              <p:cNvSpPr>
                <a:spLocks noChangeArrowheads="1"/>
              </p:cNvSpPr>
              <p:nvPr/>
            </p:nvSpPr>
            <p:spPr bwMode="auto">
              <a:xfrm>
                <a:off x="2850" y="10110"/>
                <a:ext cx="390" cy="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6" name="Rectangle 135"/>
              <p:cNvSpPr>
                <a:spLocks noChangeArrowheads="1"/>
              </p:cNvSpPr>
              <p:nvPr/>
            </p:nvSpPr>
            <p:spPr bwMode="auto">
              <a:xfrm>
                <a:off x="2860" y="10350"/>
                <a:ext cx="390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4" name="Group 113"/>
            <p:cNvGrpSpPr>
              <a:grpSpLocks/>
            </p:cNvGrpSpPr>
            <p:nvPr/>
          </p:nvGrpSpPr>
          <p:grpSpPr bwMode="auto">
            <a:xfrm>
              <a:off x="4807" y="10055"/>
              <a:ext cx="347" cy="260"/>
              <a:chOff x="2803" y="10080"/>
              <a:chExt cx="497" cy="341"/>
            </a:xfrm>
          </p:grpSpPr>
          <p:sp>
            <p:nvSpPr>
              <p:cNvPr id="131" name="Rectangle 130"/>
              <p:cNvSpPr>
                <a:spLocks noChangeArrowheads="1"/>
              </p:cNvSpPr>
              <p:nvPr/>
            </p:nvSpPr>
            <p:spPr bwMode="auto">
              <a:xfrm>
                <a:off x="2803" y="10080"/>
                <a:ext cx="497" cy="2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2" name="Rectangle 131"/>
              <p:cNvSpPr>
                <a:spLocks noChangeArrowheads="1"/>
              </p:cNvSpPr>
              <p:nvPr/>
            </p:nvSpPr>
            <p:spPr bwMode="auto">
              <a:xfrm>
                <a:off x="2850" y="10110"/>
                <a:ext cx="390" cy="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3" name="Rectangle 132"/>
              <p:cNvSpPr>
                <a:spLocks noChangeArrowheads="1"/>
              </p:cNvSpPr>
              <p:nvPr/>
            </p:nvSpPr>
            <p:spPr bwMode="auto">
              <a:xfrm>
                <a:off x="2860" y="10350"/>
                <a:ext cx="390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5" name="Group 114"/>
            <p:cNvGrpSpPr>
              <a:grpSpLocks/>
            </p:cNvGrpSpPr>
            <p:nvPr/>
          </p:nvGrpSpPr>
          <p:grpSpPr bwMode="auto">
            <a:xfrm>
              <a:off x="5571" y="10378"/>
              <a:ext cx="377" cy="186"/>
              <a:chOff x="5601" y="10378"/>
              <a:chExt cx="574" cy="326"/>
            </a:xfrm>
          </p:grpSpPr>
          <p:grpSp>
            <p:nvGrpSpPr>
              <p:cNvPr id="122" name="Group 121"/>
              <p:cNvGrpSpPr>
                <a:grpSpLocks/>
              </p:cNvGrpSpPr>
              <p:nvPr/>
            </p:nvGrpSpPr>
            <p:grpSpPr bwMode="auto">
              <a:xfrm>
                <a:off x="5601" y="10378"/>
                <a:ext cx="574" cy="326"/>
                <a:chOff x="5575" y="10378"/>
                <a:chExt cx="582" cy="326"/>
              </a:xfrm>
            </p:grpSpPr>
            <p:sp>
              <p:nvSpPr>
                <p:cNvPr id="129" name="Rectangle 128"/>
                <p:cNvSpPr>
                  <a:spLocks noChangeArrowheads="1"/>
                </p:cNvSpPr>
                <p:nvPr/>
              </p:nvSpPr>
              <p:spPr bwMode="auto">
                <a:xfrm>
                  <a:off x="5575" y="10378"/>
                  <a:ext cx="582" cy="326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Rectangle 129"/>
                <p:cNvSpPr>
                  <a:spLocks noChangeArrowheads="1"/>
                </p:cNvSpPr>
                <p:nvPr/>
              </p:nvSpPr>
              <p:spPr bwMode="auto">
                <a:xfrm>
                  <a:off x="5608" y="10401"/>
                  <a:ext cx="525" cy="279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3" name="Rectangle 122"/>
              <p:cNvSpPr>
                <a:spLocks noChangeArrowheads="1"/>
              </p:cNvSpPr>
              <p:nvPr/>
            </p:nvSpPr>
            <p:spPr bwMode="auto">
              <a:xfrm>
                <a:off x="5640" y="10493"/>
                <a:ext cx="81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4" name="Rectangle 123"/>
              <p:cNvSpPr>
                <a:spLocks noChangeArrowheads="1"/>
              </p:cNvSpPr>
              <p:nvPr/>
            </p:nvSpPr>
            <p:spPr bwMode="auto">
              <a:xfrm>
                <a:off x="5727" y="10493"/>
                <a:ext cx="81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5" name="Rectangle 124"/>
              <p:cNvSpPr>
                <a:spLocks noChangeArrowheads="1"/>
              </p:cNvSpPr>
              <p:nvPr/>
            </p:nvSpPr>
            <p:spPr bwMode="auto">
              <a:xfrm>
                <a:off x="5811" y="10493"/>
                <a:ext cx="81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6" name="Rectangle 125"/>
              <p:cNvSpPr>
                <a:spLocks noChangeArrowheads="1"/>
              </p:cNvSpPr>
              <p:nvPr/>
            </p:nvSpPr>
            <p:spPr bwMode="auto">
              <a:xfrm>
                <a:off x="5978" y="10493"/>
                <a:ext cx="81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7" name="Rectangle 126"/>
              <p:cNvSpPr>
                <a:spLocks noChangeArrowheads="1"/>
              </p:cNvSpPr>
              <p:nvPr/>
            </p:nvSpPr>
            <p:spPr bwMode="auto">
              <a:xfrm>
                <a:off x="6062" y="10493"/>
                <a:ext cx="81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8" name="Rectangle 127"/>
              <p:cNvSpPr>
                <a:spLocks noChangeArrowheads="1"/>
              </p:cNvSpPr>
              <p:nvPr/>
            </p:nvSpPr>
            <p:spPr bwMode="auto">
              <a:xfrm>
                <a:off x="5893" y="10493"/>
                <a:ext cx="81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116" name="AutoShape 71"/>
            <p:cNvCxnSpPr>
              <a:cxnSpLocks noChangeShapeType="1"/>
            </p:cNvCxnSpPr>
            <p:nvPr/>
          </p:nvCxnSpPr>
          <p:spPr bwMode="auto">
            <a:xfrm flipV="1">
              <a:off x="5765" y="9894"/>
              <a:ext cx="0" cy="48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72"/>
            <p:cNvCxnSpPr>
              <a:cxnSpLocks noChangeShapeType="1"/>
            </p:cNvCxnSpPr>
            <p:nvPr/>
          </p:nvCxnSpPr>
          <p:spPr bwMode="auto">
            <a:xfrm flipV="1">
              <a:off x="5953" y="10207"/>
              <a:ext cx="317" cy="17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AutoShape 73"/>
            <p:cNvCxnSpPr>
              <a:cxnSpLocks noChangeShapeType="1"/>
            </p:cNvCxnSpPr>
            <p:nvPr/>
          </p:nvCxnSpPr>
          <p:spPr bwMode="auto">
            <a:xfrm flipH="1" flipV="1">
              <a:off x="5149" y="10201"/>
              <a:ext cx="427" cy="19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AutoShape 74"/>
            <p:cNvCxnSpPr>
              <a:cxnSpLocks noChangeShapeType="1"/>
            </p:cNvCxnSpPr>
            <p:nvPr/>
          </p:nvCxnSpPr>
          <p:spPr bwMode="auto">
            <a:xfrm flipH="1">
              <a:off x="5189" y="10564"/>
              <a:ext cx="387" cy="23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75"/>
            <p:cNvCxnSpPr>
              <a:cxnSpLocks noChangeShapeType="1"/>
            </p:cNvCxnSpPr>
            <p:nvPr/>
          </p:nvCxnSpPr>
          <p:spPr bwMode="auto">
            <a:xfrm>
              <a:off x="5765" y="10564"/>
              <a:ext cx="0" cy="61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76"/>
            <p:cNvCxnSpPr>
              <a:cxnSpLocks noChangeShapeType="1"/>
            </p:cNvCxnSpPr>
            <p:nvPr/>
          </p:nvCxnSpPr>
          <p:spPr bwMode="auto">
            <a:xfrm>
              <a:off x="5937" y="10564"/>
              <a:ext cx="351" cy="23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5660B4-BAB7-47F1-82FE-75843CDA8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199"/>
            <a:ext cx="9067799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78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5400" b="1" dirty="0">
                <a:latin typeface="Siyam Rupali" pitchFamily="2" charset="0"/>
                <a:cs typeface="Siyam Rupali" pitchFamily="2" charset="0"/>
              </a:rPr>
              <a:t>রিং</a:t>
            </a:r>
            <a:r>
              <a:rPr lang="bn-BD" sz="5400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5400" b="1" dirty="0">
                <a:latin typeface="Siyam Rupali" pitchFamily="2" charset="0"/>
                <a:cs typeface="Siyam Rupali" pitchFamily="2" charset="0"/>
              </a:rPr>
              <a:t>নেটওয়ার্ক টপোলজি</a:t>
            </a:r>
            <a:r>
              <a:rPr lang="bn-BD" sz="5400" dirty="0">
                <a:latin typeface="Siyam Rupali" pitchFamily="2" charset="0"/>
                <a:cs typeface="Siyam Rupali" pitchFamily="2" charset="0"/>
              </a:rPr>
              <a:t> </a:t>
            </a:r>
            <a:endParaRPr lang="en-US" sz="5400" dirty="0">
              <a:latin typeface="Siyam Rupali" pitchFamily="2" charset="0"/>
              <a:cs typeface="Siyam Rupali" pitchFamily="2" charset="0"/>
            </a:endParaRPr>
          </a:p>
        </p:txBody>
      </p:sp>
      <p:graphicFrame>
        <p:nvGraphicFramePr>
          <p:cNvPr id="14341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88228"/>
              </p:ext>
            </p:extLst>
          </p:nvPr>
        </p:nvGraphicFramePr>
        <p:xfrm>
          <a:off x="7096125" y="3875088"/>
          <a:ext cx="5889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Packager Shell Object" showAsIcon="1" r:id="rId3" imgW="589320" imgH="488520" progId="Package">
                  <p:embed/>
                </p:oleObj>
              </mc:Choice>
              <mc:Fallback>
                <p:oleObj name="Packager Shell Object" showAsIcon="1" r:id="rId3" imgW="589320" imgH="48852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5" y="3875088"/>
                        <a:ext cx="5889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A25236-BCD1-4D52-96DB-1490262119EC}"/>
              </a:ext>
            </a:extLst>
          </p:cNvPr>
          <p:cNvGrpSpPr/>
          <p:nvPr/>
        </p:nvGrpSpPr>
        <p:grpSpPr>
          <a:xfrm>
            <a:off x="6172200" y="2290465"/>
            <a:ext cx="2590800" cy="1345780"/>
            <a:chOff x="6172200" y="2290465"/>
            <a:chExt cx="2590800" cy="1345780"/>
          </a:xfrm>
        </p:grpSpPr>
        <p:sp>
          <p:nvSpPr>
            <p:cNvPr id="5" name="TextBox 4"/>
            <p:cNvSpPr txBox="1"/>
            <p:nvPr/>
          </p:nvSpPr>
          <p:spPr>
            <a:xfrm>
              <a:off x="6172200" y="2290465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ভিডিও</a:t>
              </a:r>
              <a:r>
                <a:rPr lang="en-US" sz="2400" b="1" dirty="0"/>
                <a:t> </a:t>
              </a:r>
              <a:r>
                <a:rPr lang="en-US" sz="2400" b="1" dirty="0" err="1"/>
                <a:t>আইকনে</a:t>
              </a:r>
              <a:r>
                <a:rPr lang="en-US" sz="2400" b="1" dirty="0"/>
                <a:t> </a:t>
              </a:r>
            </a:p>
            <a:p>
              <a:pPr algn="ctr"/>
              <a:r>
                <a:rPr lang="en-US" sz="2400" b="1" dirty="0" err="1"/>
                <a:t>ক্লিক</a:t>
              </a:r>
              <a:r>
                <a:rPr lang="en-US" sz="2400" b="1" dirty="0"/>
                <a:t> </a:t>
              </a:r>
              <a:r>
                <a:rPr lang="en-US" sz="2400" b="1" dirty="0" err="1"/>
                <a:t>করি</a:t>
              </a:r>
              <a:endParaRPr lang="en-US" sz="2400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391400" y="3200400"/>
              <a:ext cx="0" cy="43584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314028" y="2133600"/>
            <a:ext cx="4096168" cy="3535261"/>
            <a:chOff x="3159760" y="3001010"/>
            <a:chExt cx="977265" cy="808355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262630" y="3053080"/>
              <a:ext cx="807720" cy="71183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3159760" y="3001010"/>
              <a:ext cx="977265" cy="808355"/>
              <a:chOff x="1945" y="13713"/>
              <a:chExt cx="1539" cy="1273"/>
            </a:xfrm>
          </p:grpSpPr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2493" y="13713"/>
                <a:ext cx="280" cy="239"/>
                <a:chOff x="2803" y="10080"/>
                <a:chExt cx="497" cy="341"/>
              </a:xfrm>
            </p:grpSpPr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>
                  <a:off x="2803" y="10080"/>
                  <a:ext cx="497" cy="26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2850" y="10110"/>
                  <a:ext cx="390" cy="2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2860" y="10350"/>
                  <a:ext cx="390" cy="71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1945" y="14215"/>
                <a:ext cx="279" cy="239"/>
                <a:chOff x="2825" y="10121"/>
                <a:chExt cx="497" cy="341"/>
              </a:xfrm>
            </p:grpSpPr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2825" y="10121"/>
                  <a:ext cx="497" cy="26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>
                  <a:off x="2872" y="10151"/>
                  <a:ext cx="390" cy="2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39"/>
                <p:cNvSpPr>
                  <a:spLocks noChangeArrowheads="1"/>
                </p:cNvSpPr>
                <p:nvPr/>
              </p:nvSpPr>
              <p:spPr bwMode="auto">
                <a:xfrm>
                  <a:off x="2882" y="10391"/>
                  <a:ext cx="390" cy="71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2368" y="14747"/>
                <a:ext cx="280" cy="239"/>
                <a:chOff x="2810" y="10080"/>
                <a:chExt cx="497" cy="341"/>
              </a:xfrm>
            </p:grpSpPr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2810" y="10080"/>
                  <a:ext cx="497" cy="26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2858" y="10110"/>
                  <a:ext cx="390" cy="2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2867" y="10350"/>
                  <a:ext cx="390" cy="71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3112" y="14627"/>
                <a:ext cx="280" cy="239"/>
                <a:chOff x="2699" y="10121"/>
                <a:chExt cx="497" cy="341"/>
              </a:xfrm>
            </p:grpSpPr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2699" y="10121"/>
                  <a:ext cx="497" cy="26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2746" y="10151"/>
                  <a:ext cx="390" cy="2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33"/>
                <p:cNvSpPr>
                  <a:spLocks noChangeArrowheads="1"/>
                </p:cNvSpPr>
                <p:nvPr/>
              </p:nvSpPr>
              <p:spPr bwMode="auto">
                <a:xfrm>
                  <a:off x="2756" y="10391"/>
                  <a:ext cx="390" cy="71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3204" y="14022"/>
                <a:ext cx="280" cy="239"/>
                <a:chOff x="2803" y="10180"/>
                <a:chExt cx="497" cy="341"/>
              </a:xfrm>
            </p:grpSpPr>
            <p:sp>
              <p:nvSpPr>
                <p:cNvPr id="29" name="Rectangle 28"/>
                <p:cNvSpPr>
                  <a:spLocks noChangeArrowheads="1"/>
                </p:cNvSpPr>
                <p:nvPr/>
              </p:nvSpPr>
              <p:spPr bwMode="auto">
                <a:xfrm>
                  <a:off x="2803" y="10180"/>
                  <a:ext cx="497" cy="26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2850" y="10210"/>
                  <a:ext cx="390" cy="2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2860" y="10450"/>
                  <a:ext cx="390" cy="71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CCB576-3300-4134-A599-04B76EED4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1" r="4905" b="32857"/>
          <a:stretch/>
        </p:blipFill>
        <p:spPr>
          <a:xfrm>
            <a:off x="0" y="990600"/>
            <a:ext cx="8763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8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924800" cy="9144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4800" b="1" dirty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ট্রি নেটওয়ার্ক টপোলজি</a:t>
            </a:r>
            <a:r>
              <a:rPr lang="bn-BD" sz="4800" dirty="0">
                <a:latin typeface="Siyam Rupali" pitchFamily="2" charset="0"/>
                <a:cs typeface="Siyam Rupali" pitchFamily="2" charset="0"/>
              </a:rPr>
              <a:t> </a:t>
            </a:r>
            <a:endParaRPr lang="en-US" dirty="0"/>
          </a:p>
        </p:txBody>
      </p:sp>
      <p:graphicFrame>
        <p:nvGraphicFramePr>
          <p:cNvPr id="15365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980679"/>
              </p:ext>
            </p:extLst>
          </p:nvPr>
        </p:nvGraphicFramePr>
        <p:xfrm>
          <a:off x="6781800" y="3505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5052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5EE761-23BD-4D78-A94F-44FEF5774C95}"/>
              </a:ext>
            </a:extLst>
          </p:cNvPr>
          <p:cNvGrpSpPr/>
          <p:nvPr/>
        </p:nvGrpSpPr>
        <p:grpSpPr>
          <a:xfrm>
            <a:off x="5867400" y="2133600"/>
            <a:ext cx="2590800" cy="1284722"/>
            <a:chOff x="5867400" y="2133600"/>
            <a:chExt cx="2590800" cy="1284722"/>
          </a:xfrm>
        </p:grpSpPr>
        <p:sp>
          <p:nvSpPr>
            <p:cNvPr id="5" name="TextBox 4"/>
            <p:cNvSpPr txBox="1"/>
            <p:nvPr/>
          </p:nvSpPr>
          <p:spPr>
            <a:xfrm>
              <a:off x="5867400" y="2133600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ভিডিও</a:t>
              </a:r>
              <a:r>
                <a:rPr lang="en-US" sz="2400" b="1" dirty="0"/>
                <a:t> </a:t>
              </a:r>
              <a:r>
                <a:rPr lang="en-US" sz="2400" b="1" dirty="0" err="1"/>
                <a:t>আইকনে</a:t>
              </a:r>
              <a:r>
                <a:rPr lang="en-US" sz="2400" b="1" dirty="0"/>
                <a:t> </a:t>
              </a:r>
            </a:p>
            <a:p>
              <a:pPr algn="ctr"/>
              <a:r>
                <a:rPr lang="en-US" sz="2400" b="1" dirty="0" err="1"/>
                <a:t>ক্লিক</a:t>
              </a:r>
              <a:r>
                <a:rPr lang="en-US" sz="2400" b="1" dirty="0"/>
                <a:t> </a:t>
              </a:r>
              <a:r>
                <a:rPr lang="en-US" sz="2400" b="1" dirty="0" err="1"/>
                <a:t>করি</a:t>
              </a:r>
              <a:endParaRPr lang="en-US" sz="2400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239000" y="2982477"/>
              <a:ext cx="0" cy="43584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2628906" y="2057398"/>
            <a:ext cx="888999" cy="894746"/>
            <a:chOff x="2803" y="10080"/>
            <a:chExt cx="497" cy="341"/>
          </a:xfrm>
        </p:grpSpPr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1231908" y="3438826"/>
            <a:ext cx="888999" cy="894746"/>
            <a:chOff x="2803" y="10080"/>
            <a:chExt cx="497" cy="341"/>
          </a:xfrm>
        </p:grpSpPr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514853" y="3457545"/>
            <a:ext cx="888999" cy="894746"/>
            <a:chOff x="2803" y="10080"/>
            <a:chExt cx="497" cy="341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04809" y="4820254"/>
            <a:ext cx="888999" cy="894746"/>
            <a:chOff x="2803" y="10080"/>
            <a:chExt cx="497" cy="341"/>
          </a:xfrm>
        </p:grpSpPr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2220736" y="4790274"/>
            <a:ext cx="888999" cy="894746"/>
            <a:chOff x="2803" y="10080"/>
            <a:chExt cx="497" cy="341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683001" y="4724400"/>
            <a:ext cx="888999" cy="894746"/>
            <a:chOff x="2803" y="10080"/>
            <a:chExt cx="497" cy="341"/>
          </a:xfrm>
        </p:grpSpPr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5511801" y="4715430"/>
            <a:ext cx="888999" cy="894746"/>
            <a:chOff x="2803" y="10080"/>
            <a:chExt cx="497" cy="341"/>
          </a:xfrm>
        </p:grpSpPr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63" name="AutoShape 114"/>
          <p:cNvCxnSpPr>
            <a:cxnSpLocks noChangeShapeType="1"/>
            <a:stCxn id="94" idx="2"/>
          </p:cNvCxnSpPr>
          <p:nvPr/>
        </p:nvCxnSpPr>
        <p:spPr bwMode="auto">
          <a:xfrm flipH="1">
            <a:off x="685801" y="4333572"/>
            <a:ext cx="996868" cy="46702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115"/>
          <p:cNvCxnSpPr>
            <a:cxnSpLocks noChangeShapeType="1"/>
          </p:cNvCxnSpPr>
          <p:nvPr/>
        </p:nvCxnSpPr>
        <p:spPr bwMode="auto">
          <a:xfrm flipH="1">
            <a:off x="1606557" y="2952144"/>
            <a:ext cx="1384298" cy="48668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116"/>
          <p:cNvCxnSpPr>
            <a:cxnSpLocks noChangeShapeType="1"/>
          </p:cNvCxnSpPr>
          <p:nvPr/>
        </p:nvCxnSpPr>
        <p:spPr bwMode="auto">
          <a:xfrm>
            <a:off x="1720857" y="4352291"/>
            <a:ext cx="990599" cy="41555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117"/>
          <p:cNvCxnSpPr>
            <a:cxnSpLocks noChangeShapeType="1"/>
            <a:endCxn id="89" idx="0"/>
          </p:cNvCxnSpPr>
          <p:nvPr/>
        </p:nvCxnSpPr>
        <p:spPr bwMode="auto">
          <a:xfrm>
            <a:off x="3276600" y="2952144"/>
            <a:ext cx="1682753" cy="50540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118"/>
          <p:cNvCxnSpPr>
            <a:cxnSpLocks noChangeShapeType="1"/>
          </p:cNvCxnSpPr>
          <p:nvPr/>
        </p:nvCxnSpPr>
        <p:spPr bwMode="auto">
          <a:xfrm flipH="1">
            <a:off x="4044953" y="4352291"/>
            <a:ext cx="933449" cy="36314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119"/>
          <p:cNvCxnSpPr>
            <a:cxnSpLocks noChangeShapeType="1"/>
          </p:cNvCxnSpPr>
          <p:nvPr/>
        </p:nvCxnSpPr>
        <p:spPr bwMode="auto">
          <a:xfrm>
            <a:off x="5092702" y="4352291"/>
            <a:ext cx="914399" cy="36314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6000" b="1" dirty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মেশ নেটওয়ার্ক টপোলজি</a:t>
            </a:r>
            <a:r>
              <a:rPr lang="bn-BD" sz="6000" b="1" dirty="0">
                <a:latin typeface="Siyam Rupali" pitchFamily="2" charset="0"/>
                <a:cs typeface="Siyam Rupali" pitchFamily="2" charset="0"/>
              </a:rPr>
              <a:t> </a:t>
            </a:r>
            <a:endParaRPr lang="en-US" sz="6000" b="1" dirty="0">
              <a:latin typeface="Siyam Rupali" pitchFamily="2" charset="0"/>
              <a:cs typeface="Siyam Rupali" pitchFamily="2" charset="0"/>
            </a:endParaRPr>
          </a:p>
        </p:txBody>
      </p:sp>
      <p:graphicFrame>
        <p:nvGraphicFramePr>
          <p:cNvPr id="16389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21805"/>
              </p:ext>
            </p:extLst>
          </p:nvPr>
        </p:nvGraphicFramePr>
        <p:xfrm>
          <a:off x="6934200" y="3733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7338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FBC927A-5F3C-4D41-9429-DD784E6A2181}"/>
              </a:ext>
            </a:extLst>
          </p:cNvPr>
          <p:cNvGrpSpPr/>
          <p:nvPr/>
        </p:nvGrpSpPr>
        <p:grpSpPr>
          <a:xfrm>
            <a:off x="5943600" y="2290465"/>
            <a:ext cx="2590800" cy="1345780"/>
            <a:chOff x="5943600" y="2290465"/>
            <a:chExt cx="2590800" cy="1345780"/>
          </a:xfrm>
        </p:grpSpPr>
        <p:sp>
          <p:nvSpPr>
            <p:cNvPr id="5" name="TextBox 4"/>
            <p:cNvSpPr txBox="1"/>
            <p:nvPr/>
          </p:nvSpPr>
          <p:spPr>
            <a:xfrm>
              <a:off x="5943600" y="2290465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ভিডিও</a:t>
              </a:r>
              <a:r>
                <a:rPr lang="en-US" sz="2400" b="1" dirty="0"/>
                <a:t> </a:t>
              </a:r>
              <a:r>
                <a:rPr lang="en-US" sz="2400" b="1" dirty="0" err="1"/>
                <a:t>আইকনে</a:t>
              </a:r>
              <a:r>
                <a:rPr lang="en-US" sz="2400" b="1" dirty="0"/>
                <a:t> </a:t>
              </a:r>
            </a:p>
            <a:p>
              <a:pPr algn="ctr"/>
              <a:r>
                <a:rPr lang="en-US" sz="2400" b="1" dirty="0" err="1"/>
                <a:t>ক্লিক</a:t>
              </a:r>
              <a:r>
                <a:rPr lang="en-US" sz="2400" b="1" dirty="0"/>
                <a:t> </a:t>
              </a:r>
              <a:r>
                <a:rPr lang="en-US" sz="2400" b="1" dirty="0" err="1"/>
                <a:t>করি</a:t>
              </a:r>
              <a:endParaRPr lang="en-US" sz="2400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391400" y="3200400"/>
              <a:ext cx="0" cy="43584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094363" y="2133600"/>
            <a:ext cx="1003867" cy="742541"/>
            <a:chOff x="2803" y="10080"/>
            <a:chExt cx="497" cy="341"/>
          </a:xfrm>
        </p:grpSpPr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154468" y="4286659"/>
            <a:ext cx="1003867" cy="742541"/>
            <a:chOff x="2803" y="10080"/>
            <a:chExt cx="497" cy="341"/>
          </a:xfrm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101533" y="4268018"/>
            <a:ext cx="1003867" cy="742541"/>
            <a:chOff x="2829" y="10080"/>
            <a:chExt cx="497" cy="341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829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893" y="10110"/>
              <a:ext cx="355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886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150883" y="2133600"/>
            <a:ext cx="1003867" cy="742541"/>
            <a:chOff x="2803" y="10080"/>
            <a:chExt cx="497" cy="341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20" name="AutoShape 216"/>
          <p:cNvCxnSpPr>
            <a:cxnSpLocks noChangeShapeType="1"/>
          </p:cNvCxnSpPr>
          <p:nvPr/>
        </p:nvCxnSpPr>
        <p:spPr bwMode="auto">
          <a:xfrm>
            <a:off x="1760373" y="2876141"/>
            <a:ext cx="2767803" cy="139498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17"/>
          <p:cNvCxnSpPr>
            <a:cxnSpLocks noChangeShapeType="1"/>
          </p:cNvCxnSpPr>
          <p:nvPr/>
        </p:nvCxnSpPr>
        <p:spPr bwMode="auto">
          <a:xfrm>
            <a:off x="2154750" y="2441180"/>
            <a:ext cx="199339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18"/>
          <p:cNvCxnSpPr>
            <a:cxnSpLocks noChangeShapeType="1"/>
          </p:cNvCxnSpPr>
          <p:nvPr/>
        </p:nvCxnSpPr>
        <p:spPr bwMode="auto">
          <a:xfrm flipH="1">
            <a:off x="1591867" y="2876141"/>
            <a:ext cx="25097" cy="139498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19"/>
          <p:cNvCxnSpPr>
            <a:cxnSpLocks noChangeShapeType="1"/>
          </p:cNvCxnSpPr>
          <p:nvPr/>
        </p:nvCxnSpPr>
        <p:spPr bwMode="auto">
          <a:xfrm>
            <a:off x="2158335" y="4603559"/>
            <a:ext cx="193602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20"/>
          <p:cNvCxnSpPr>
            <a:cxnSpLocks noChangeShapeType="1"/>
          </p:cNvCxnSpPr>
          <p:nvPr/>
        </p:nvCxnSpPr>
        <p:spPr bwMode="auto">
          <a:xfrm>
            <a:off x="4599882" y="2876141"/>
            <a:ext cx="25097" cy="139498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21"/>
          <p:cNvCxnSpPr>
            <a:cxnSpLocks noChangeShapeType="1"/>
          </p:cNvCxnSpPr>
          <p:nvPr/>
        </p:nvCxnSpPr>
        <p:spPr bwMode="auto">
          <a:xfrm flipH="1">
            <a:off x="1760373" y="2876141"/>
            <a:ext cx="2645905" cy="141051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n-BD" sz="5400" b="1" dirty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হাইব্রিড নেটওয়ার্ক টপোলজি </a:t>
            </a:r>
            <a:endParaRPr lang="en-US" sz="5400" b="1" dirty="0">
              <a:solidFill>
                <a:schemeClr val="bg1"/>
              </a:solidFill>
              <a:latin typeface="Siyam Rupali" pitchFamily="2" charset="0"/>
              <a:cs typeface="Siyam Rupali" pitchFamily="2" charset="0"/>
            </a:endParaRPr>
          </a:p>
        </p:txBody>
      </p:sp>
      <p:graphicFrame>
        <p:nvGraphicFramePr>
          <p:cNvPr id="17413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938315"/>
              </p:ext>
            </p:extLst>
          </p:nvPr>
        </p:nvGraphicFramePr>
        <p:xfrm>
          <a:off x="6781800" y="37242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724275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7951668A-55FF-44B6-A73F-61821F876071}"/>
              </a:ext>
            </a:extLst>
          </p:cNvPr>
          <p:cNvGrpSpPr/>
          <p:nvPr/>
        </p:nvGrpSpPr>
        <p:grpSpPr>
          <a:xfrm>
            <a:off x="5943600" y="2290465"/>
            <a:ext cx="2590800" cy="1345779"/>
            <a:chOff x="5943600" y="2290465"/>
            <a:chExt cx="2590800" cy="1345779"/>
          </a:xfrm>
        </p:grpSpPr>
        <p:sp>
          <p:nvSpPr>
            <p:cNvPr id="4" name="TextBox 3"/>
            <p:cNvSpPr txBox="1"/>
            <p:nvPr/>
          </p:nvSpPr>
          <p:spPr>
            <a:xfrm>
              <a:off x="5943600" y="2290465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ভিডিও</a:t>
              </a:r>
              <a:r>
                <a:rPr lang="en-US" sz="2400" b="1" dirty="0"/>
                <a:t> </a:t>
              </a:r>
              <a:r>
                <a:rPr lang="en-US" sz="2400" b="1" dirty="0" err="1"/>
                <a:t>আইকনে</a:t>
              </a:r>
              <a:r>
                <a:rPr lang="en-US" sz="2400" b="1" dirty="0"/>
                <a:t> </a:t>
              </a:r>
            </a:p>
            <a:p>
              <a:pPr algn="ctr"/>
              <a:r>
                <a:rPr lang="en-US" sz="2400" b="1" dirty="0" err="1"/>
                <a:t>ক্লিক</a:t>
              </a:r>
              <a:r>
                <a:rPr lang="en-US" sz="2400" b="1" dirty="0"/>
                <a:t> </a:t>
              </a:r>
              <a:r>
                <a:rPr lang="en-US" sz="2400" b="1" dirty="0" err="1"/>
                <a:t>করি</a:t>
              </a:r>
              <a:endParaRPr lang="en-US" sz="2400" b="1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7239000" y="3200399"/>
              <a:ext cx="0" cy="43584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5158" y="4599821"/>
            <a:ext cx="512381" cy="263999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SutonnyMJ"/>
                <a:ea typeface="Calibri"/>
                <a:cs typeface="Times New Roman"/>
              </a:rPr>
              <a:t>স্টার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77919" y="4580241"/>
            <a:ext cx="517566" cy="289806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SutonnyMJ"/>
                <a:ea typeface="Calibri"/>
                <a:cs typeface="Times New Roman"/>
              </a:rPr>
              <a:t>বাস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71476" y="2471193"/>
            <a:ext cx="2072729" cy="1508668"/>
            <a:chOff x="1820" y="10026"/>
            <a:chExt cx="2312" cy="1032"/>
          </a:xfrm>
        </p:grpSpPr>
        <p:grpSp>
          <p:nvGrpSpPr>
            <p:cNvPr id="67" name="Group 66"/>
            <p:cNvGrpSpPr>
              <a:grpSpLocks/>
            </p:cNvGrpSpPr>
            <p:nvPr/>
          </p:nvGrpSpPr>
          <p:grpSpPr bwMode="auto">
            <a:xfrm>
              <a:off x="3327" y="10798"/>
              <a:ext cx="347" cy="260"/>
              <a:chOff x="2803" y="10080"/>
              <a:chExt cx="497" cy="341"/>
            </a:xfrm>
          </p:grpSpPr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2803" y="10080"/>
                <a:ext cx="497" cy="2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auto">
              <a:xfrm>
                <a:off x="2850" y="10110"/>
                <a:ext cx="390" cy="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3" name="Rectangle 102"/>
              <p:cNvSpPr>
                <a:spLocks noChangeArrowheads="1"/>
              </p:cNvSpPr>
              <p:nvPr/>
            </p:nvSpPr>
            <p:spPr bwMode="auto">
              <a:xfrm>
                <a:off x="2860" y="10350"/>
                <a:ext cx="390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8" name="Group 67"/>
            <p:cNvGrpSpPr>
              <a:grpSpLocks/>
            </p:cNvGrpSpPr>
            <p:nvPr/>
          </p:nvGrpSpPr>
          <p:grpSpPr bwMode="auto">
            <a:xfrm>
              <a:off x="1820" y="10026"/>
              <a:ext cx="2312" cy="1032"/>
              <a:chOff x="1820" y="10026"/>
              <a:chExt cx="2312" cy="1032"/>
            </a:xfrm>
          </p:grpSpPr>
          <p:cxnSp>
            <p:nvCxnSpPr>
              <p:cNvPr id="69" name="AutoShape 319"/>
              <p:cNvCxnSpPr>
                <a:cxnSpLocks noChangeShapeType="1"/>
              </p:cNvCxnSpPr>
              <p:nvPr/>
            </p:nvCxnSpPr>
            <p:spPr bwMode="auto">
              <a:xfrm>
                <a:off x="1820" y="10540"/>
                <a:ext cx="2312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0" name="Group 69"/>
              <p:cNvGrpSpPr>
                <a:grpSpLocks/>
              </p:cNvGrpSpPr>
              <p:nvPr/>
            </p:nvGrpSpPr>
            <p:grpSpPr bwMode="auto">
              <a:xfrm>
                <a:off x="1933" y="10026"/>
                <a:ext cx="347" cy="260"/>
                <a:chOff x="2803" y="10080"/>
                <a:chExt cx="497" cy="341"/>
              </a:xfrm>
            </p:grpSpPr>
            <p:sp>
              <p:nvSpPr>
                <p:cNvPr id="98" name="Rectangle 97"/>
                <p:cNvSpPr>
                  <a:spLocks noChangeArrowheads="1"/>
                </p:cNvSpPr>
                <p:nvPr/>
              </p:nvSpPr>
              <p:spPr bwMode="auto">
                <a:xfrm>
                  <a:off x="2803" y="10080"/>
                  <a:ext cx="497" cy="26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98"/>
                <p:cNvSpPr>
                  <a:spLocks noChangeArrowheads="1"/>
                </p:cNvSpPr>
                <p:nvPr/>
              </p:nvSpPr>
              <p:spPr bwMode="auto">
                <a:xfrm>
                  <a:off x="2850" y="10110"/>
                  <a:ext cx="390" cy="2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99"/>
                <p:cNvSpPr>
                  <a:spLocks noChangeArrowheads="1"/>
                </p:cNvSpPr>
                <p:nvPr/>
              </p:nvSpPr>
              <p:spPr bwMode="auto">
                <a:xfrm>
                  <a:off x="2860" y="10350"/>
                  <a:ext cx="390" cy="71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70"/>
              <p:cNvGrpSpPr>
                <a:grpSpLocks/>
              </p:cNvGrpSpPr>
              <p:nvPr/>
            </p:nvGrpSpPr>
            <p:grpSpPr bwMode="auto">
              <a:xfrm>
                <a:off x="2497" y="10026"/>
                <a:ext cx="347" cy="260"/>
                <a:chOff x="2803" y="10080"/>
                <a:chExt cx="497" cy="341"/>
              </a:xfrm>
            </p:grpSpPr>
            <p:sp>
              <p:nvSpPr>
                <p:cNvPr id="95" name="Rectangle 94"/>
                <p:cNvSpPr>
                  <a:spLocks noChangeArrowheads="1"/>
                </p:cNvSpPr>
                <p:nvPr/>
              </p:nvSpPr>
              <p:spPr bwMode="auto">
                <a:xfrm>
                  <a:off x="2803" y="10080"/>
                  <a:ext cx="497" cy="26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95"/>
                <p:cNvSpPr>
                  <a:spLocks noChangeArrowheads="1"/>
                </p:cNvSpPr>
                <p:nvPr/>
              </p:nvSpPr>
              <p:spPr bwMode="auto">
                <a:xfrm>
                  <a:off x="2850" y="10110"/>
                  <a:ext cx="390" cy="2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Rectangle 96"/>
                <p:cNvSpPr>
                  <a:spLocks noChangeArrowheads="1"/>
                </p:cNvSpPr>
                <p:nvPr/>
              </p:nvSpPr>
              <p:spPr bwMode="auto">
                <a:xfrm>
                  <a:off x="2860" y="10350"/>
                  <a:ext cx="390" cy="71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71"/>
              <p:cNvGrpSpPr>
                <a:grpSpLocks/>
              </p:cNvGrpSpPr>
              <p:nvPr/>
            </p:nvGrpSpPr>
            <p:grpSpPr bwMode="auto">
              <a:xfrm>
                <a:off x="3035" y="10026"/>
                <a:ext cx="347" cy="260"/>
                <a:chOff x="2803" y="10080"/>
                <a:chExt cx="497" cy="341"/>
              </a:xfrm>
            </p:grpSpPr>
            <p:sp>
              <p:nvSpPr>
                <p:cNvPr id="92" name="Rectangle 91"/>
                <p:cNvSpPr>
                  <a:spLocks noChangeArrowheads="1"/>
                </p:cNvSpPr>
                <p:nvPr/>
              </p:nvSpPr>
              <p:spPr bwMode="auto">
                <a:xfrm>
                  <a:off x="2803" y="10080"/>
                  <a:ext cx="497" cy="26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92"/>
                <p:cNvSpPr>
                  <a:spLocks noChangeArrowheads="1"/>
                </p:cNvSpPr>
                <p:nvPr/>
              </p:nvSpPr>
              <p:spPr bwMode="auto">
                <a:xfrm>
                  <a:off x="2850" y="10110"/>
                  <a:ext cx="390" cy="2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93"/>
                <p:cNvSpPr>
                  <a:spLocks noChangeArrowheads="1"/>
                </p:cNvSpPr>
                <p:nvPr/>
              </p:nvSpPr>
              <p:spPr bwMode="auto">
                <a:xfrm>
                  <a:off x="2860" y="10350"/>
                  <a:ext cx="390" cy="71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72"/>
              <p:cNvGrpSpPr>
                <a:grpSpLocks/>
              </p:cNvGrpSpPr>
              <p:nvPr/>
            </p:nvGrpSpPr>
            <p:grpSpPr bwMode="auto">
              <a:xfrm>
                <a:off x="3644" y="10026"/>
                <a:ext cx="347" cy="260"/>
                <a:chOff x="2803" y="10080"/>
                <a:chExt cx="497" cy="341"/>
              </a:xfrm>
            </p:grpSpPr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2803" y="10080"/>
                  <a:ext cx="497" cy="26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89"/>
                <p:cNvSpPr>
                  <a:spLocks noChangeArrowheads="1"/>
                </p:cNvSpPr>
                <p:nvPr/>
              </p:nvSpPr>
              <p:spPr bwMode="auto">
                <a:xfrm>
                  <a:off x="2850" y="10110"/>
                  <a:ext cx="390" cy="2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90"/>
                <p:cNvSpPr>
                  <a:spLocks noChangeArrowheads="1"/>
                </p:cNvSpPr>
                <p:nvPr/>
              </p:nvSpPr>
              <p:spPr bwMode="auto">
                <a:xfrm>
                  <a:off x="2860" y="10350"/>
                  <a:ext cx="390" cy="71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73"/>
              <p:cNvGrpSpPr>
                <a:grpSpLocks/>
              </p:cNvGrpSpPr>
              <p:nvPr/>
            </p:nvGrpSpPr>
            <p:grpSpPr bwMode="auto">
              <a:xfrm>
                <a:off x="2180" y="10798"/>
                <a:ext cx="347" cy="260"/>
                <a:chOff x="2803" y="10080"/>
                <a:chExt cx="497" cy="341"/>
              </a:xfrm>
            </p:grpSpPr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2803" y="10080"/>
                  <a:ext cx="497" cy="26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2850" y="10110"/>
                  <a:ext cx="390" cy="2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2860" y="10350"/>
                  <a:ext cx="390" cy="71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74"/>
              <p:cNvGrpSpPr>
                <a:grpSpLocks/>
              </p:cNvGrpSpPr>
              <p:nvPr/>
            </p:nvGrpSpPr>
            <p:grpSpPr bwMode="auto">
              <a:xfrm>
                <a:off x="2809" y="10798"/>
                <a:ext cx="347" cy="260"/>
                <a:chOff x="2803" y="10080"/>
                <a:chExt cx="497" cy="341"/>
              </a:xfrm>
            </p:grpSpPr>
            <p:sp>
              <p:nvSpPr>
                <p:cNvPr id="83" name="Rectangle 82"/>
                <p:cNvSpPr>
                  <a:spLocks noChangeArrowheads="1"/>
                </p:cNvSpPr>
                <p:nvPr/>
              </p:nvSpPr>
              <p:spPr bwMode="auto">
                <a:xfrm>
                  <a:off x="2803" y="10080"/>
                  <a:ext cx="497" cy="26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2850" y="10110"/>
                  <a:ext cx="390" cy="2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2860" y="10350"/>
                  <a:ext cx="390" cy="71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76" name="AutoShape 344"/>
              <p:cNvCxnSpPr>
                <a:cxnSpLocks noChangeShapeType="1"/>
              </p:cNvCxnSpPr>
              <p:nvPr/>
            </p:nvCxnSpPr>
            <p:spPr bwMode="auto">
              <a:xfrm>
                <a:off x="2090" y="10286"/>
                <a:ext cx="10" cy="25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AutoShape 345"/>
              <p:cNvCxnSpPr>
                <a:cxnSpLocks noChangeShapeType="1"/>
              </p:cNvCxnSpPr>
              <p:nvPr/>
            </p:nvCxnSpPr>
            <p:spPr bwMode="auto">
              <a:xfrm>
                <a:off x="2651" y="10286"/>
                <a:ext cx="10" cy="25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AutoShape 346"/>
              <p:cNvCxnSpPr>
                <a:cxnSpLocks noChangeShapeType="1"/>
              </p:cNvCxnSpPr>
              <p:nvPr/>
            </p:nvCxnSpPr>
            <p:spPr bwMode="auto">
              <a:xfrm>
                <a:off x="3206" y="10286"/>
                <a:ext cx="10" cy="25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AutoShape 347"/>
              <p:cNvCxnSpPr>
                <a:cxnSpLocks noChangeShapeType="1"/>
              </p:cNvCxnSpPr>
              <p:nvPr/>
            </p:nvCxnSpPr>
            <p:spPr bwMode="auto">
              <a:xfrm>
                <a:off x="3819" y="10286"/>
                <a:ext cx="10" cy="25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AutoShape 348"/>
              <p:cNvCxnSpPr>
                <a:cxnSpLocks noChangeShapeType="1"/>
              </p:cNvCxnSpPr>
              <p:nvPr/>
            </p:nvCxnSpPr>
            <p:spPr bwMode="auto">
              <a:xfrm>
                <a:off x="3490" y="10544"/>
                <a:ext cx="10" cy="25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AutoShape 349"/>
              <p:cNvCxnSpPr>
                <a:cxnSpLocks noChangeShapeType="1"/>
              </p:cNvCxnSpPr>
              <p:nvPr/>
            </p:nvCxnSpPr>
            <p:spPr bwMode="auto">
              <a:xfrm>
                <a:off x="2974" y="10540"/>
                <a:ext cx="10" cy="25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AutoShape 350"/>
              <p:cNvCxnSpPr>
                <a:cxnSpLocks noChangeShapeType="1"/>
              </p:cNvCxnSpPr>
              <p:nvPr/>
            </p:nvCxnSpPr>
            <p:spPr bwMode="auto">
              <a:xfrm>
                <a:off x="2342" y="10540"/>
                <a:ext cx="10" cy="25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57F318CC-4B85-487B-B4DD-EF4DB3DEA761}"/>
              </a:ext>
            </a:extLst>
          </p:cNvPr>
          <p:cNvGrpSpPr/>
          <p:nvPr/>
        </p:nvGrpSpPr>
        <p:grpSpPr>
          <a:xfrm>
            <a:off x="2637540" y="2289771"/>
            <a:ext cx="1677288" cy="2169108"/>
            <a:chOff x="2637540" y="2289771"/>
            <a:chExt cx="1677288" cy="2169108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825263" y="2463236"/>
              <a:ext cx="1341831" cy="178398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3334004" y="2289771"/>
              <a:ext cx="311020" cy="380350"/>
              <a:chOff x="2803" y="10080"/>
              <a:chExt cx="497" cy="341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2803" y="10080"/>
                <a:ext cx="497" cy="2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2850" y="10110"/>
                <a:ext cx="390" cy="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2860" y="10350"/>
                <a:ext cx="390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2637540" y="3085482"/>
              <a:ext cx="311020" cy="380350"/>
              <a:chOff x="2803" y="10080"/>
              <a:chExt cx="497" cy="341"/>
            </a:xfrm>
          </p:grpSpPr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2803" y="10080"/>
                <a:ext cx="497" cy="2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2850" y="10110"/>
                <a:ext cx="390" cy="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2860" y="10350"/>
                <a:ext cx="390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3352887" y="4078529"/>
              <a:ext cx="311020" cy="380350"/>
              <a:chOff x="2803" y="10080"/>
              <a:chExt cx="497" cy="341"/>
            </a:xfrm>
          </p:grpSpPr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2803" y="10080"/>
                <a:ext cx="497" cy="2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2850" y="10110"/>
                <a:ext cx="390" cy="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2860" y="10350"/>
                <a:ext cx="390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4003808" y="3099805"/>
              <a:ext cx="311020" cy="380350"/>
              <a:chOff x="2803" y="10080"/>
              <a:chExt cx="497" cy="341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2803" y="10080"/>
                <a:ext cx="497" cy="2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2850" y="10110"/>
                <a:ext cx="390" cy="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2860" y="10350"/>
                <a:ext cx="390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78493" y="4569754"/>
            <a:ext cx="635370" cy="2770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effectLst/>
                <a:latin typeface="SutonnyMJ"/>
                <a:ea typeface="Calibri"/>
                <a:cs typeface="Times New Roman"/>
              </a:rPr>
              <a:t>রিং</a:t>
            </a:r>
            <a:endParaRPr lang="en-US" sz="32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13821DD7-0A63-41D3-9D43-E9A7461DA660}"/>
              </a:ext>
            </a:extLst>
          </p:cNvPr>
          <p:cNvGrpSpPr/>
          <p:nvPr/>
        </p:nvGrpSpPr>
        <p:grpSpPr>
          <a:xfrm>
            <a:off x="4010007" y="2211647"/>
            <a:ext cx="1940616" cy="1995643"/>
            <a:chOff x="6231754" y="4419282"/>
            <a:chExt cx="1940616" cy="1995643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360B317C-906A-423E-B9B4-E831EE05CF91}"/>
                </a:ext>
              </a:extLst>
            </p:cNvPr>
            <p:cNvGrpSpPr/>
            <p:nvPr/>
          </p:nvGrpSpPr>
          <p:grpSpPr>
            <a:xfrm>
              <a:off x="6557285" y="4419282"/>
              <a:ext cx="1615085" cy="1995643"/>
              <a:chOff x="4290391" y="2242028"/>
              <a:chExt cx="1615085" cy="1995643"/>
            </a:xfrm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4485890" y="3889150"/>
                <a:ext cx="339901" cy="348521"/>
                <a:chOff x="2803" y="10080"/>
                <a:chExt cx="497" cy="341"/>
              </a:xfrm>
            </p:grpSpPr>
            <p:sp>
              <p:nvSpPr>
                <p:cNvPr id="58" name="Rectangle 57"/>
                <p:cNvSpPr>
                  <a:spLocks noChangeArrowheads="1"/>
                </p:cNvSpPr>
                <p:nvPr/>
              </p:nvSpPr>
              <p:spPr bwMode="auto">
                <a:xfrm>
                  <a:off x="2803" y="10080"/>
                  <a:ext cx="497" cy="26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2850" y="10110"/>
                  <a:ext cx="390" cy="2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2860" y="10350"/>
                  <a:ext cx="390" cy="71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02DCF405-A5DB-4FAF-BB9C-1E7244085B53}"/>
                  </a:ext>
                </a:extLst>
              </p:cNvPr>
              <p:cNvGrpSpPr/>
              <p:nvPr/>
            </p:nvGrpSpPr>
            <p:grpSpPr>
              <a:xfrm>
                <a:off x="4290391" y="2242028"/>
                <a:ext cx="1615085" cy="1995643"/>
                <a:chOff x="4290391" y="2242028"/>
                <a:chExt cx="1615085" cy="1995643"/>
              </a:xfrm>
            </p:grpSpPr>
            <p:grpSp>
              <p:nvGrpSpPr>
                <p:cNvPr id="20" name="Group 19"/>
                <p:cNvGrpSpPr>
                  <a:grpSpLocks/>
                </p:cNvGrpSpPr>
                <p:nvPr/>
              </p:nvGrpSpPr>
              <p:grpSpPr bwMode="auto">
                <a:xfrm>
                  <a:off x="4804686" y="3118902"/>
                  <a:ext cx="369892" cy="249853"/>
                  <a:chOff x="5601" y="10378"/>
                  <a:chExt cx="574" cy="326"/>
                </a:xfrm>
              </p:grpSpPr>
              <p:grpSp>
                <p:nvGrpSpPr>
                  <p:cNvPr id="43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5601" y="10378"/>
                    <a:ext cx="574" cy="326"/>
                    <a:chOff x="5575" y="10378"/>
                    <a:chExt cx="582" cy="326"/>
                  </a:xfrm>
                </p:grpSpPr>
                <p:sp>
                  <p:nvSpPr>
                    <p:cNvPr id="50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75" y="10378"/>
                      <a:ext cx="582" cy="32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08" y="10401"/>
                      <a:ext cx="525" cy="27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10493"/>
                    <a:ext cx="81" cy="71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727" y="10493"/>
                    <a:ext cx="81" cy="71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5811" y="10493"/>
                    <a:ext cx="81" cy="71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5978" y="10493"/>
                    <a:ext cx="81" cy="71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6062" y="10493"/>
                    <a:ext cx="81" cy="71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893" y="10493"/>
                    <a:ext cx="81" cy="71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24" name="AutoShape 386"/>
                <p:cNvCxnSpPr>
                  <a:cxnSpLocks noChangeShapeType="1"/>
                </p:cNvCxnSpPr>
                <p:nvPr/>
              </p:nvCxnSpPr>
              <p:spPr bwMode="auto">
                <a:xfrm flipH="1">
                  <a:off x="5174578" y="3231893"/>
                  <a:ext cx="407659" cy="7957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xmlns="" id="{C923ACF3-5B45-439B-840F-6CBFE0A898B0}"/>
                    </a:ext>
                  </a:extLst>
                </p:cNvPr>
                <p:cNvGrpSpPr/>
                <p:nvPr/>
              </p:nvGrpSpPr>
              <p:grpSpPr>
                <a:xfrm>
                  <a:off x="4290391" y="2242028"/>
                  <a:ext cx="1615085" cy="1995643"/>
                  <a:chOff x="4290391" y="2242028"/>
                  <a:chExt cx="1615085" cy="1995643"/>
                </a:xfrm>
              </p:grpSpPr>
              <p:cxnSp>
                <p:nvCxnSpPr>
                  <p:cNvPr id="13" name="AutoShape 3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047948" y="3375121"/>
                    <a:ext cx="208828" cy="514029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1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390362" y="2272265"/>
                    <a:ext cx="341012" cy="348521"/>
                    <a:chOff x="2803" y="10080"/>
                    <a:chExt cx="497" cy="341"/>
                  </a:xfrm>
                </p:grpSpPr>
                <p:sp>
                  <p:nvSpPr>
                    <p:cNvPr id="64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3" y="10080"/>
                      <a:ext cx="497" cy="2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50" y="10110"/>
                      <a:ext cx="390" cy="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0" y="10350"/>
                      <a:ext cx="390" cy="7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5174578" y="2242028"/>
                    <a:ext cx="339901" cy="348521"/>
                    <a:chOff x="2803" y="10080"/>
                    <a:chExt cx="497" cy="341"/>
                  </a:xfrm>
                </p:grpSpPr>
                <p:sp>
                  <p:nvSpPr>
                    <p:cNvPr id="61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3" y="10080"/>
                      <a:ext cx="497" cy="2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50" y="10110"/>
                      <a:ext cx="390" cy="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0" y="10350"/>
                      <a:ext cx="390" cy="7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5564464" y="3066385"/>
                    <a:ext cx="341012" cy="348521"/>
                    <a:chOff x="2803" y="10080"/>
                    <a:chExt cx="497" cy="341"/>
                  </a:xfrm>
                </p:grpSpPr>
                <p:sp>
                  <p:nvSpPr>
                    <p:cNvPr id="55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3" y="10080"/>
                      <a:ext cx="497" cy="2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50" y="10110"/>
                      <a:ext cx="390" cy="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0" y="10350"/>
                      <a:ext cx="390" cy="7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150141" y="3889150"/>
                    <a:ext cx="339901" cy="348521"/>
                    <a:chOff x="2803" y="10080"/>
                    <a:chExt cx="497" cy="341"/>
                  </a:xfrm>
                </p:grpSpPr>
                <p:sp>
                  <p:nvSpPr>
                    <p:cNvPr id="52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3" y="10080"/>
                      <a:ext cx="497" cy="2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50" y="10110"/>
                      <a:ext cx="390" cy="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0" y="10350"/>
                      <a:ext cx="390" cy="7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21" name="AutoShape 38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540319" y="2620786"/>
                    <a:ext cx="406548" cy="479018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2" name="AutoShape 38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047948" y="2590549"/>
                    <a:ext cx="287694" cy="50925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3" name="AutoShape 38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290391" y="3246215"/>
                    <a:ext cx="514294" cy="1591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5" name="AutoShape 38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731374" y="3365572"/>
                    <a:ext cx="154399" cy="523578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163B482A-5969-4F93-B801-0E2B5B65B4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1754" y="5296156"/>
              <a:ext cx="311020" cy="380350"/>
              <a:chOff x="2803" y="10080"/>
              <a:chExt cx="497" cy="341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F09D01D7-E0EC-4E07-A3DD-19D026A25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" y="10080"/>
                <a:ext cx="497" cy="2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52A93BEB-C6BA-4E1B-92DF-64B4B3051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0" y="10110"/>
                <a:ext cx="390" cy="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7F2A48B6-EA5F-451E-B2DA-C6623F523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0" y="10350"/>
                <a:ext cx="390" cy="7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b="1" dirty="0">
                <a:latin typeface="Siyam Rupali" pitchFamily="2" charset="0"/>
                <a:cs typeface="Siyam Rupali" pitchFamily="2" charset="0"/>
              </a:rPr>
              <a:t>দলীয় কাজ</a:t>
            </a:r>
            <a:endParaRPr lang="en-US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bn-BD" sz="280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 গ্রুপ ‘এ’ </a:t>
            </a:r>
            <a:endParaRPr lang="en-US" sz="2800">
              <a:solidFill>
                <a:srgbClr val="00B05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algn="ctr"/>
            <a:r>
              <a:rPr lang="bn-BD" sz="280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গ্রুপ ‘বি’ 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2514600"/>
            <a:ext cx="4191000" cy="144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2880"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  <a:sym typeface="Wingdings"/>
              </a:rPr>
              <a:t></a:t>
            </a:r>
            <a:r>
              <a:rPr lang="bn-BD" b="1" dirty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  <a:sym typeface="Wingdings"/>
              </a:rPr>
              <a:t> “অফিস ব্যবস্থাপনার কাজে বাস ট্রি নেটওয়ার্ক টপোলজি বেশি উপযোগী।” স্বপক্ষে যুক্তি দাও।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>
              <a:solidFill>
                <a:srgbClr val="00B05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194175" cy="144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2880"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"/>
              <a:buChar char="v"/>
              <a:defRPr/>
            </a:pPr>
            <a:r>
              <a:rPr lang="bn-BD" b="1" dirty="0">
                <a:solidFill>
                  <a:srgbClr val="990099"/>
                </a:solidFill>
                <a:latin typeface="Siyam Rupali" pitchFamily="2" charset="0"/>
                <a:cs typeface="Siyam Rupali" pitchFamily="2" charset="0"/>
                <a:sym typeface="Wingdings"/>
              </a:rPr>
              <a:t>তোমার কলেজে কোন ধরনের নেটওয়ার্ক টপোলজি উপযুক্ত বলে তুমি মনে কর এবং তোমার মতামতের স্বপক্ষে যুক্তি দাও।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"/>
              <a:buChar char="v"/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04800" y="4267200"/>
            <a:ext cx="4040188" cy="658813"/>
          </a:xfrm>
          <a:prstGeom prst="rect">
            <a:avLst/>
          </a:prstGeom>
        </p:spPr>
        <p:txBody>
          <a:bodyPr lIns="45720" tIns="0" rIns="45720" bIns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bn-BD" sz="2800" b="1" dirty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800" b="1" dirty="0">
                <a:solidFill>
                  <a:srgbClr val="0000FF"/>
                </a:solidFill>
                <a:latin typeface="Siyam Rupali" pitchFamily="2" charset="0"/>
                <a:cs typeface="Siyam Rupali" pitchFamily="2" charset="0"/>
              </a:rPr>
              <a:t>গ্রুপ ‘সি’ </a:t>
            </a:r>
            <a:endParaRPr lang="en-US" sz="2800" b="1" dirty="0">
              <a:solidFill>
                <a:srgbClr val="0000FF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4876800"/>
            <a:ext cx="4192588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2880">
            <a:normAutofit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200" b="1" dirty="0">
                <a:solidFill>
                  <a:srgbClr val="006600"/>
                </a:solidFill>
                <a:latin typeface="Siyam Rupali" pitchFamily="2" charset="0"/>
                <a:cs typeface="Siyam Rupali" pitchFamily="2" charset="0"/>
                <a:sym typeface="Wingdings"/>
              </a:rPr>
              <a:t></a:t>
            </a:r>
            <a:r>
              <a:rPr lang="bn-BD" sz="2200" b="1" dirty="0">
                <a:solidFill>
                  <a:srgbClr val="006600"/>
                </a:solidFill>
                <a:latin typeface="Siyam Rupali" pitchFamily="2" charset="0"/>
                <a:cs typeface="Siyam Rupali" pitchFamily="2" charset="0"/>
                <a:sym typeface="Wingdings"/>
              </a:rPr>
              <a:t> বিভিন্ন ধরণের নেটওয়ার্ক টপোলজির তুলনামূলক চার্ট তৈরি কর। 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200" b="1" dirty="0">
              <a:solidFill>
                <a:srgbClr val="00B05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6612" y="4876800"/>
            <a:ext cx="4192588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91440">
            <a:normAutofit lnSpcReduction="10000"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2200" b="1" dirty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  <a:sym typeface="Wingdings"/>
              </a:rPr>
              <a:t></a:t>
            </a:r>
            <a:r>
              <a:rPr lang="bn-BD" sz="2200" b="1" dirty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  <a:sym typeface="Wingdings"/>
              </a:rPr>
              <a:t> </a:t>
            </a:r>
            <a:r>
              <a:rPr lang="bn-BD" sz="2200" b="1" dirty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  <a:sym typeface="Wingdings"/>
              </a:rPr>
              <a:t>একটি নেটওয়ার্ক টপোলজি গড়ে তুলতে যে সকল হার্ডওয়ার প্রয়োজন তার মধ্য থেকে যে কোন ৩টির নাম ও কাজ লিখ।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4648200" y="4114800"/>
            <a:ext cx="4041775" cy="654050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bn-BD" sz="2800" b="1" dirty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গ্রুপ ‘ডি’ </a:t>
            </a:r>
            <a:endParaRPr lang="en-US" sz="28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3" grpId="0" build="p" animBg="1"/>
      <p:bldP spid="7" grpId="0" uiExpand="1" build="p" animBg="1"/>
      <p:bldP spid="8" grpId="0"/>
      <p:bldP spid="12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6000" b="1" dirty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257" y="2392680"/>
            <a:ext cx="8157029" cy="393192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>
              <a:solidFill>
                <a:srgbClr val="0070C0"/>
              </a:solidFill>
              <a:latin typeface="Siyam Rupali" pitchFamily="2" charset="0"/>
              <a:cs typeface="Siyam Rupali" pitchFamily="2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n-BD" b="1" dirty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০১. নেটওয়ার্ক কাকে বলে?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n-BD" b="1" dirty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০২. নেটওয়ার্ক টপোলজি কাকে বলে?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n-BD" b="1" dirty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০৩. নেটওয়ার্ক টপোলজি কত প্রকার ও ক</a:t>
            </a:r>
            <a:r>
              <a:rPr lang="en-US" b="1" dirty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ী</a:t>
            </a:r>
            <a:r>
              <a:rPr lang="bn-BD" b="1" dirty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 ক</a:t>
            </a:r>
            <a:r>
              <a:rPr lang="en-US" b="1" dirty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ী</a:t>
            </a:r>
            <a:r>
              <a:rPr lang="bn-BD" b="1" dirty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n-BD" b="1" dirty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০৪. কোন ধরনের টপোলজি তৈরী করা সহজ?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69342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6000" dirty="0">
                <a:solidFill>
                  <a:srgbClr val="A50021"/>
                </a:solidFill>
                <a:latin typeface="Siyam Rupali" pitchFamily="2" charset="0"/>
                <a:cs typeface="Siyam Rupali" pitchFamily="2" charset="0"/>
              </a:rPr>
              <a:t>বাড়ীর</a:t>
            </a:r>
            <a:r>
              <a:rPr lang="bn-BD" sz="6000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6000" dirty="0">
                <a:solidFill>
                  <a:srgbClr val="006600"/>
                </a:solidFill>
                <a:latin typeface="Siyam Rupali" pitchFamily="2" charset="0"/>
                <a:cs typeface="Siyam Rupali" pitchFamily="2" charset="0"/>
              </a:rPr>
              <a:t>কাজ</a:t>
            </a:r>
            <a:endParaRPr lang="en-US" sz="6000" dirty="0">
              <a:solidFill>
                <a:srgbClr val="0066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914400" y="2514600"/>
            <a:ext cx="7086600" cy="1600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১. নেটওয়ার্ক টপোলজি কী? প্রত্যেক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প্রকারের ডায়াগ্রাম অংকন কর।</a:t>
            </a:r>
            <a:endParaRPr lang="bn-BD" sz="800" b="1" dirty="0">
              <a:solidFill>
                <a:srgbClr val="FFFF00"/>
              </a:solidFill>
              <a:latin typeface="Siyam Rupali" pitchFamily="2" charset="0"/>
              <a:cs typeface="Siyam Rupali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914400" y="4419600"/>
            <a:ext cx="7019925" cy="1600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800" b="1" dirty="0">
              <a:solidFill>
                <a:srgbClr val="FFFF00"/>
              </a:solidFill>
              <a:latin typeface="Siyam Rupali" pitchFamily="2" charset="0"/>
              <a:cs typeface="Siyam Rupali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০২. অফিস ব্যবস্থাপনার ক্ষেত্রে কোন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ধরনের টপোলজির ব্যবহার করা যুক্তিযুক্ত ? মতামতের স্বপক্ষে যুক্তি দাও।</a:t>
            </a:r>
            <a:endParaRPr lang="en-US" sz="2800" b="1" dirty="0">
              <a:solidFill>
                <a:srgbClr val="FFFF00"/>
              </a:solidFill>
              <a:latin typeface="Siyam Rupali" pitchFamily="2" charset="0"/>
              <a:cs typeface="Siyam Rupali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62000"/>
            <a:ext cx="838201" cy="1136073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6000" dirty="0">
                <a:solidFill>
                  <a:srgbClr val="A50021"/>
                </a:solidFill>
                <a:latin typeface="Siyam Rupali" pitchFamily="2" charset="0"/>
                <a:cs typeface="Siyam Rupali" pitchFamily="2" charset="0"/>
              </a:rPr>
              <a:t>শি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2428875"/>
            <a:ext cx="693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bn-BD" sz="54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নামঃ সমরেন্দ্র চন্দ্র পাল</a:t>
            </a:r>
            <a:endParaRPr lang="en-US" sz="540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3513138"/>
            <a:ext cx="4800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bn-BD" sz="5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পদবীঃ প্রভাষক </a:t>
            </a:r>
            <a:endParaRPr lang="en-US" sz="54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4648200"/>
            <a:ext cx="6632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bn-BD" sz="3600">
                <a:solidFill>
                  <a:srgbClr val="3333CC"/>
                </a:solidFill>
                <a:latin typeface="SutonnyMJ" pitchFamily="2" charset="0"/>
                <a:ea typeface="Vrinda"/>
                <a:cs typeface="Vrinda"/>
              </a:rPr>
              <a:t>বিষয়ঃ তথ্য ও যোগাযোগ প্রযুক্তি </a:t>
            </a:r>
            <a:endParaRPr lang="en-US" sz="3600">
              <a:solidFill>
                <a:srgbClr val="3333CC"/>
              </a:solidFill>
              <a:latin typeface="SutonnyMJ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5540375"/>
            <a:ext cx="8610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bn-BD" sz="4000" dirty="0">
                <a:solidFill>
                  <a:srgbClr val="7030A0"/>
                </a:solidFill>
                <a:latin typeface="SutonnyMJ" pitchFamily="2" charset="0"/>
                <a:ea typeface="Vrinda"/>
                <a:cs typeface="Vrinda"/>
              </a:rPr>
              <a:t>কলেজঃ ফিরোজ মিয়া </a:t>
            </a:r>
            <a:r>
              <a:rPr lang="en-US" sz="4000" dirty="0" err="1">
                <a:solidFill>
                  <a:srgbClr val="7030A0"/>
                </a:solidFill>
                <a:latin typeface="SutonnyMJ" pitchFamily="2" charset="0"/>
              </a:rPr>
              <a:t>সরকারি</a:t>
            </a:r>
            <a:r>
              <a:rPr lang="en-US" sz="40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SutonnyMJ" pitchFamily="2" charset="0"/>
                <a:ea typeface="Vrinda"/>
                <a:cs typeface="Vrinda"/>
              </a:rPr>
              <a:t>কলেজ</a:t>
            </a:r>
            <a:endParaRPr lang="en-US" sz="4000" dirty="0">
              <a:solidFill>
                <a:srgbClr val="7030A0"/>
              </a:solidFill>
              <a:latin typeface="SutonnyMJ" pitchFamily="2" charset="0"/>
              <a:ea typeface="Vrinda"/>
              <a:cs typeface="Vrinda"/>
            </a:endParaRPr>
          </a:p>
          <a:p>
            <a:r>
              <a:rPr lang="en-US" sz="2800" dirty="0">
                <a:solidFill>
                  <a:srgbClr val="7030A0"/>
                </a:solidFill>
                <a:latin typeface="SutonnyMJ" pitchFamily="2" charset="0"/>
              </a:rPr>
              <a:t>                   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</a:rPr>
              <a:t>আশুগঞ্জ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</a:rPr>
              <a:t>ব্রাহ্মণবাড়িয়া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SutonnyMJ" pitchFamily="2" charset="0"/>
            </a:endParaRPr>
          </a:p>
        </p:txBody>
      </p:sp>
      <p:pic>
        <p:nvPicPr>
          <p:cNvPr id="6153" name="Picture 2" descr="C:\Users\lab\Desktop\Paul\Picture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3206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4999" y="762000"/>
            <a:ext cx="838201" cy="1136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BD" sz="6000" dirty="0">
                <a:solidFill>
                  <a:srgbClr val="A50021"/>
                </a:solidFill>
                <a:latin typeface="Siyam Rupali" pitchFamily="2" charset="0"/>
                <a:cs typeface="Siyam Rupali" pitchFamily="2" charset="0"/>
              </a:rPr>
              <a:t>ক্ষ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43199" y="762000"/>
            <a:ext cx="838201" cy="1136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BD" sz="6000" dirty="0">
                <a:solidFill>
                  <a:srgbClr val="A50021"/>
                </a:solidFill>
                <a:latin typeface="Siyam Rupali" pitchFamily="2" charset="0"/>
                <a:cs typeface="Siyam Rupali" pitchFamily="2" charset="0"/>
              </a:rPr>
              <a:t>ক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38600" y="782782"/>
            <a:ext cx="838201" cy="1136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BD" sz="6000" b="1" dirty="0">
                <a:solidFill>
                  <a:schemeClr val="accent4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প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876799" y="782782"/>
            <a:ext cx="838201" cy="1136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BD" sz="6000" b="1" dirty="0">
                <a:solidFill>
                  <a:schemeClr val="accent4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রি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714999" y="782782"/>
            <a:ext cx="838201" cy="1136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BD" sz="6000" b="1" dirty="0">
                <a:solidFill>
                  <a:schemeClr val="accent4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চি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53199" y="768927"/>
            <a:ext cx="838201" cy="1136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BD" sz="6000" b="1" dirty="0">
                <a:solidFill>
                  <a:schemeClr val="accent4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তি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362200" y="381000"/>
            <a:ext cx="37338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18288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/>
              <a:t>নৈতিকতা</a:t>
            </a:r>
            <a:endParaRPr lang="en-US" sz="3600" b="1" dirty="0">
              <a:solidFill>
                <a:srgbClr val="990000"/>
              </a:solidFill>
            </a:endParaRPr>
          </a:p>
        </p:txBody>
      </p:sp>
      <p:pic>
        <p:nvPicPr>
          <p:cNvPr id="21509" name="Content Placeholder 4" descr="Bridhyashram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246188"/>
            <a:ext cx="8991600" cy="56292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762000"/>
            <a:ext cx="2743200" cy="1143000"/>
          </a:xfrm>
          <a:effectLst>
            <a:glow rad="63500">
              <a:schemeClr val="accent2">
                <a:alpha val="45000"/>
                <a:satMod val="12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6000" b="1" dirty="0">
                <a:solidFill>
                  <a:srgbClr val="990099"/>
                </a:solidFill>
                <a:latin typeface="Siyam Rupali" pitchFamily="2" charset="0"/>
                <a:cs typeface="Siyam Rupali" pitchFamily="2" charset="0"/>
              </a:rPr>
              <a:t>পূর্বজ্ঞান</a:t>
            </a:r>
            <a:endParaRPr lang="en-US" sz="6000" b="1" dirty="0">
              <a:solidFill>
                <a:srgbClr val="00B05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Content Placeholder 3" descr="Network-Topology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947728"/>
            <a:ext cx="4038600" cy="3148272"/>
          </a:xfrm>
          <a:effectLst>
            <a:softEdge rad="112500"/>
          </a:effectLst>
        </p:spPr>
      </p:pic>
      <p:pic>
        <p:nvPicPr>
          <p:cNvPr id="7" name="Content Placeholder 6" descr="hnt-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7088" y="2868613"/>
            <a:ext cx="4354512" cy="3074987"/>
          </a:xfr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0" y="762000"/>
            <a:ext cx="2438400" cy="1143000"/>
          </a:xfrm>
          <a:prstGeom prst="rect">
            <a:avLst/>
          </a:prstGeom>
          <a:effectLst>
            <a:glow rad="63500">
              <a:schemeClr val="accent2">
                <a:alpha val="45000"/>
                <a:satMod val="12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BD" sz="6000" b="1" dirty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যাচাই</a:t>
            </a:r>
            <a:endParaRPr lang="en-US" sz="6000" b="1" dirty="0">
              <a:solidFill>
                <a:srgbClr val="00B05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178" name="TextBox 7"/>
          <p:cNvSpPr txBox="1">
            <a:spLocks noChangeArrowheads="1"/>
          </p:cNvSpPr>
          <p:nvPr/>
        </p:nvSpPr>
        <p:spPr bwMode="auto">
          <a:xfrm>
            <a:off x="914400" y="2160588"/>
            <a:ext cx="3276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600" b="1"/>
              <a:t>ছবিটি কিসের?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2143125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600" b="1"/>
              <a:t>উ: নেটওয়ার্কের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2600" y="1032940"/>
            <a:ext cx="2438400" cy="12297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BD" sz="6000" b="1" dirty="0">
                <a:solidFill>
                  <a:srgbClr val="0000FF"/>
                </a:solidFill>
                <a:latin typeface="Siyam Rupali" pitchFamily="2" charset="0"/>
                <a:cs typeface="Siyam Rupali" pitchFamily="2" charset="0"/>
              </a:rPr>
              <a:t>পাঠ</a:t>
            </a:r>
            <a:endParaRPr lang="en-US" sz="6000" b="1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28800" y="2590800"/>
            <a:ext cx="5334000" cy="2438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নেটওয়ার্ক টপোলজি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7225" y="1032940"/>
            <a:ext cx="2438400" cy="12297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BD" sz="6000" b="1" dirty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ঘোষণা</a:t>
            </a:r>
            <a:endParaRPr lang="en-US" sz="6000" b="1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0600"/>
            <a:ext cx="5562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6000" b="1" dirty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শি</a:t>
            </a:r>
            <a:r>
              <a:rPr lang="bn-BD" sz="6000" b="1" dirty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খ</a:t>
            </a:r>
            <a:r>
              <a:rPr lang="bn-BD" sz="6000" b="1" dirty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ন</a:t>
            </a:r>
            <a:r>
              <a:rPr lang="bn-BD" sz="6000" b="1" dirty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6000" b="1" dirty="0">
                <a:solidFill>
                  <a:schemeClr val="accent1"/>
                </a:solidFill>
                <a:latin typeface="Siyam Rupali" pitchFamily="2" charset="0"/>
                <a:cs typeface="Siyam Rupali" pitchFamily="2" charset="0"/>
              </a:rPr>
              <a:t>ফ</a:t>
            </a:r>
            <a:r>
              <a:rPr lang="bn-BD" sz="6000" b="1" dirty="0">
                <a:solidFill>
                  <a:srgbClr val="990099"/>
                </a:solidFill>
                <a:latin typeface="Siyam Rupali" pitchFamily="2" charset="0"/>
                <a:cs typeface="Siyam Rupali" pitchFamily="2" charset="0"/>
              </a:rPr>
              <a:t>ল</a:t>
            </a:r>
            <a:endParaRPr lang="en-US" sz="6000" b="1" dirty="0">
              <a:solidFill>
                <a:srgbClr val="990099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endParaRPr lang="bn-BD" sz="2400" b="1">
              <a:solidFill>
                <a:srgbClr val="00B050"/>
              </a:solidFill>
              <a:latin typeface="Siyam Rupali" pitchFamily="2" charset="0"/>
              <a:cs typeface="Siyam Rupali" pitchFamily="2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2800" b="1">
                <a:solidFill>
                  <a:srgbClr val="60338D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নেটওয়ার্ক টপোলজি </a:t>
            </a:r>
            <a:r>
              <a:rPr lang="bn-IN" sz="2800" b="1">
                <a:solidFill>
                  <a:srgbClr val="60338D"/>
                </a:solidFill>
                <a:latin typeface="SutonnyMJ" pitchFamily="2" charset="0"/>
                <a:cs typeface="Siyam Rupali" pitchFamily="2" charset="0"/>
                <a:sym typeface="Wingdings" pitchFamily="2" charset="2"/>
              </a:rPr>
              <a:t>ব্যাখ্যা করতে </a:t>
            </a:r>
            <a:r>
              <a:rPr lang="bn-BD" sz="2800" b="1">
                <a:solidFill>
                  <a:srgbClr val="60338D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পারবে।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2400" b="1">
                <a:solidFill>
                  <a:srgbClr val="990099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</a:t>
            </a:r>
            <a:r>
              <a:rPr lang="bn-BD" sz="2400" b="1">
                <a:solidFill>
                  <a:srgbClr val="990099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নেটওয়ার্ক টপোলজির প্রকারভেদ বর্ণনা করতে পারবে।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2400" b="1">
                <a:solidFill>
                  <a:srgbClr val="663300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</a:t>
            </a:r>
            <a:r>
              <a:rPr lang="bn-BD" sz="2400" b="1">
                <a:solidFill>
                  <a:srgbClr val="663300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কোন ধরনের টপোলজি সুবিধাজনক তা ব্যাখ্যা করতে পারবে।</a:t>
            </a:r>
            <a:endParaRPr lang="en-US" sz="2400" b="1">
              <a:solidFill>
                <a:srgbClr val="663300"/>
              </a:solidFill>
              <a:latin typeface="Siyam Rupali" pitchFamily="2" charset="0"/>
              <a:cs typeface="Siyam Rupali" pitchFamily="2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15818"/>
            <a:ext cx="3352800" cy="81991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4400" b="1" dirty="0">
                <a:solidFill>
                  <a:srgbClr val="9933FF"/>
                </a:solidFill>
                <a:latin typeface="Siyam Rupali" pitchFamily="2" charset="0"/>
                <a:cs typeface="Siyam Rupali" pitchFamily="2" charset="0"/>
              </a:rPr>
              <a:t>পাঠ</a:t>
            </a:r>
            <a:endParaRPr lang="en-US" sz="4400" b="1" dirty="0">
              <a:solidFill>
                <a:srgbClr val="9933FF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371600"/>
          </a:xfrm>
        </p:spPr>
        <p:txBody>
          <a:bodyPr>
            <a:no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"/>
              <a:buChar char="v"/>
              <a:defRPr/>
            </a:pPr>
            <a:r>
              <a:rPr lang="bn-BD" sz="3200" b="1" dirty="0">
                <a:solidFill>
                  <a:schemeClr val="accent4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ডেটা বা রিসোর্স শেয়ার করার জন্য দুই বা ততোধিক কম্পিউটারের মধ্যে সংযোগ ব্যবস্থা-ই হল কম্পিউটার নেটওয়ার্ক।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bn-BD" sz="2800" b="1" dirty="0">
              <a:solidFill>
                <a:schemeClr val="accent4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bn-BD" sz="2800" b="1" dirty="0">
              <a:solidFill>
                <a:schemeClr val="accent4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bn-BD" sz="2800" b="1" dirty="0">
              <a:solidFill>
                <a:schemeClr val="accent4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bn-BD" sz="2800" b="1" dirty="0">
              <a:solidFill>
                <a:schemeClr val="accent4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724400"/>
            <a:ext cx="8229600" cy="1828800"/>
          </a:xfrm>
          <a:prstGeom prst="rect">
            <a:avLst/>
          </a:prstGeom>
        </p:spPr>
        <p:txBody>
          <a:bodyPr/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bn-BD" sz="2400" b="1" dirty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নেটওয়ার্কের কম্পিউটারগুলোকে তারের মাধ্যমে যুক্ত করার যে নকশা এবং এর পাশাপাশি সংযোগকারী তারের ভিতর দিয়ে ডেটা </a:t>
            </a:r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আদান-প্রদানের</a:t>
            </a:r>
            <a:r>
              <a:rPr lang="bn-BD" sz="2400" b="1" dirty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 জন্য যুক্তিনির্ভর পথের যে পরিকল্পনা এ দু’য়ের সমন্বিত ধারনাকে বলা হয় নেটওয়ার্ক টপোলজি।</a:t>
            </a:r>
            <a:endParaRPr lang="en-US" sz="2400" b="1" dirty="0">
              <a:solidFill>
                <a:srgbClr val="00B0F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73225"/>
            <a:ext cx="8229600" cy="5334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bn-BD" sz="2800" b="1" u="sng" dirty="0">
                <a:solidFill>
                  <a:srgbClr val="A50021"/>
                </a:solidFill>
                <a:latin typeface="Siyam Rupali" pitchFamily="2" charset="0"/>
                <a:cs typeface="Siyam Rupali" pitchFamily="2" charset="0"/>
              </a:rPr>
              <a:t>কম্পিউটার নেটওয়ার্ক।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bn-BD" sz="2800" b="1" dirty="0">
              <a:solidFill>
                <a:schemeClr val="accent4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bn-BD" sz="2800" b="1" dirty="0">
              <a:solidFill>
                <a:schemeClr val="accent4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62400"/>
            <a:ext cx="8229600" cy="6096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bn-BD" sz="3200" b="1" u="sng" dirty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নেটওয়ার্ক টপোলজি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bn-BD" sz="3200" b="1" u="sng" dirty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bn-BD" sz="3200" b="1" u="sng" dirty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bn-BD" sz="3200" b="1" u="sng" dirty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43400" y="715818"/>
            <a:ext cx="3733800" cy="819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BD" sz="4400" b="1" dirty="0">
                <a:solidFill>
                  <a:srgbClr val="9C2457"/>
                </a:solidFill>
                <a:latin typeface="Siyam Rupali" pitchFamily="2" charset="0"/>
                <a:cs typeface="Siyam Rupali" pitchFamily="2" charset="0"/>
              </a:rPr>
              <a:t>উপ</a:t>
            </a:r>
            <a:r>
              <a:rPr lang="bn-BD" sz="4400" b="1" dirty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স্থাপন</a:t>
            </a:r>
            <a:endParaRPr lang="en-US" sz="4400" b="1" dirty="0">
              <a:solidFill>
                <a:srgbClr val="FFFF0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38862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6000" b="1" dirty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টপোলজির</a:t>
            </a:r>
            <a:endParaRPr lang="en-US" sz="6000" b="1" dirty="0">
              <a:solidFill>
                <a:srgbClr val="00B05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68563"/>
            <a:ext cx="7239000" cy="362743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n-BD" sz="3200" b="1" dirty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০১. বাস নেটওয়ার্ক টপোলজি।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n-BD" sz="3200" b="1" dirty="0">
                <a:solidFill>
                  <a:srgbClr val="A50021"/>
                </a:solidFill>
                <a:latin typeface="Siyam Rupali" pitchFamily="2" charset="0"/>
                <a:cs typeface="Siyam Rupali" pitchFamily="2" charset="0"/>
              </a:rPr>
              <a:t>০২. স্টার নেটওয়ার্ক টপোলজি।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n-BD" sz="3200" b="1" dirty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০৩. রিং নেটওয়ার্ক টপোলজি।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n-BD" sz="3200" b="1" dirty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০৪. ট্রি নেটওয়ার্ক টপোলজি।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০৫. মেশ নেটওয়ার্ক টপোলজি।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n-BD" sz="3200" b="1" dirty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০৬. হাইব্রিড নেটওয়ার্ক টপোলজি।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8200" y="914400"/>
            <a:ext cx="38862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BD" sz="6000" b="1" dirty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প্রকারভেদ</a:t>
            </a:r>
            <a:endParaRPr lang="en-US" sz="6000" b="1" dirty="0">
              <a:solidFill>
                <a:srgbClr val="00B05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2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BD" sz="6000" b="1" dirty="0">
                <a:latin typeface="Siyam Rupali" pitchFamily="2" charset="0"/>
                <a:cs typeface="Siyam Rupali" pitchFamily="2" charset="0"/>
              </a:rPr>
              <a:t>বাস নেটওয়ার্ক টপোলজি</a:t>
            </a:r>
            <a:endParaRPr lang="en-US" sz="6000" b="1" dirty="0">
              <a:latin typeface="Siyam Rupali" pitchFamily="2" charset="0"/>
              <a:cs typeface="Siyam Rupali" pitchFamily="2" charset="0"/>
            </a:endParaRPr>
          </a:p>
        </p:txBody>
      </p:sp>
      <p:graphicFrame>
        <p:nvGraphicFramePr>
          <p:cNvPr id="1229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384505"/>
              </p:ext>
            </p:extLst>
          </p:nvPr>
        </p:nvGraphicFramePr>
        <p:xfrm>
          <a:off x="7127875" y="3957638"/>
          <a:ext cx="5254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Packager Shell Object" showAsIcon="1" r:id="rId4" imgW="525960" imgH="488520" progId="Package">
                  <p:embed/>
                </p:oleObj>
              </mc:Choice>
              <mc:Fallback>
                <p:oleObj name="Packager Shell Object" showAsIcon="1" r:id="rId4" imgW="525960" imgH="48852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3957638"/>
                        <a:ext cx="5254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127319" y="3827578"/>
            <a:ext cx="694213" cy="520949"/>
            <a:chOff x="2803" y="10080"/>
            <a:chExt cx="497" cy="341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0" name="AutoShape 413"/>
          <p:cNvCxnSpPr>
            <a:cxnSpLocks noChangeShapeType="1"/>
          </p:cNvCxnSpPr>
          <p:nvPr/>
        </p:nvCxnSpPr>
        <p:spPr bwMode="auto">
          <a:xfrm>
            <a:off x="1099875" y="3298664"/>
            <a:ext cx="4625419" cy="0"/>
          </a:xfrm>
          <a:prstGeom prst="straightConnector1">
            <a:avLst/>
          </a:prstGeom>
          <a:noFill/>
          <a:ln w="1079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283818" y="2286000"/>
            <a:ext cx="694213" cy="520949"/>
            <a:chOff x="2803" y="10080"/>
            <a:chExt cx="497" cy="341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454291" y="2268787"/>
            <a:ext cx="694213" cy="520949"/>
            <a:chOff x="2803" y="10080"/>
            <a:chExt cx="497" cy="341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530621" y="2268787"/>
            <a:ext cx="694213" cy="520949"/>
            <a:chOff x="2803" y="10080"/>
            <a:chExt cx="497" cy="341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748994" y="2268787"/>
            <a:ext cx="694213" cy="520949"/>
            <a:chOff x="2803" y="10080"/>
            <a:chExt cx="497" cy="341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807091" y="3815605"/>
            <a:ext cx="694213" cy="520949"/>
            <a:chOff x="2803" y="10080"/>
            <a:chExt cx="497" cy="341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043737" y="3797675"/>
            <a:ext cx="694213" cy="520949"/>
            <a:chOff x="2803" y="10080"/>
            <a:chExt cx="497" cy="341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803" y="10080"/>
              <a:ext cx="497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850" y="10110"/>
              <a:ext cx="390" cy="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860" y="10350"/>
              <a:ext cx="390" cy="7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7" name="AutoShape 438"/>
          <p:cNvCxnSpPr>
            <a:cxnSpLocks noChangeShapeType="1"/>
          </p:cNvCxnSpPr>
          <p:nvPr/>
        </p:nvCxnSpPr>
        <p:spPr bwMode="auto">
          <a:xfrm>
            <a:off x="1640041" y="2789736"/>
            <a:ext cx="20006" cy="50892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39"/>
          <p:cNvCxnSpPr>
            <a:cxnSpLocks noChangeShapeType="1"/>
          </p:cNvCxnSpPr>
          <p:nvPr/>
        </p:nvCxnSpPr>
        <p:spPr bwMode="auto">
          <a:xfrm>
            <a:off x="2762385" y="2789736"/>
            <a:ext cx="20006" cy="50892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40"/>
          <p:cNvCxnSpPr>
            <a:cxnSpLocks noChangeShapeType="1"/>
          </p:cNvCxnSpPr>
          <p:nvPr/>
        </p:nvCxnSpPr>
        <p:spPr bwMode="auto">
          <a:xfrm>
            <a:off x="3872726" y="2789736"/>
            <a:ext cx="20006" cy="50892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441"/>
          <p:cNvCxnSpPr>
            <a:cxnSpLocks noChangeShapeType="1"/>
          </p:cNvCxnSpPr>
          <p:nvPr/>
        </p:nvCxnSpPr>
        <p:spPr bwMode="auto">
          <a:xfrm>
            <a:off x="5099102" y="2789736"/>
            <a:ext cx="20006" cy="50892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2"/>
          <p:cNvCxnSpPr>
            <a:cxnSpLocks noChangeShapeType="1"/>
          </p:cNvCxnSpPr>
          <p:nvPr/>
        </p:nvCxnSpPr>
        <p:spPr bwMode="auto">
          <a:xfrm>
            <a:off x="4440900" y="3306678"/>
            <a:ext cx="20006" cy="50892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3"/>
          <p:cNvCxnSpPr>
            <a:cxnSpLocks noChangeShapeType="1"/>
          </p:cNvCxnSpPr>
          <p:nvPr/>
        </p:nvCxnSpPr>
        <p:spPr bwMode="auto">
          <a:xfrm>
            <a:off x="3408583" y="3298664"/>
            <a:ext cx="20006" cy="50892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444"/>
          <p:cNvCxnSpPr>
            <a:cxnSpLocks noChangeShapeType="1"/>
          </p:cNvCxnSpPr>
          <p:nvPr/>
        </p:nvCxnSpPr>
        <p:spPr bwMode="auto">
          <a:xfrm>
            <a:off x="2144195" y="3298664"/>
            <a:ext cx="20006" cy="50892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6281384-3B9B-4633-850B-1F3D6F1399DF}"/>
              </a:ext>
            </a:extLst>
          </p:cNvPr>
          <p:cNvGrpSpPr/>
          <p:nvPr/>
        </p:nvGrpSpPr>
        <p:grpSpPr>
          <a:xfrm>
            <a:off x="5943600" y="2290465"/>
            <a:ext cx="2590800" cy="1345780"/>
            <a:chOff x="5943600" y="2290465"/>
            <a:chExt cx="2590800" cy="1345780"/>
          </a:xfrm>
        </p:grpSpPr>
        <p:sp>
          <p:nvSpPr>
            <p:cNvPr id="3" name="TextBox 2"/>
            <p:cNvSpPr txBox="1"/>
            <p:nvPr/>
          </p:nvSpPr>
          <p:spPr>
            <a:xfrm>
              <a:off x="5943600" y="2290465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ভিডিও</a:t>
              </a:r>
              <a:r>
                <a:rPr lang="en-US" sz="2400" b="1" dirty="0"/>
                <a:t> </a:t>
              </a:r>
              <a:r>
                <a:rPr lang="en-US" sz="2400" b="1" dirty="0" err="1"/>
                <a:t>আইকনে</a:t>
              </a:r>
              <a:r>
                <a:rPr lang="en-US" sz="2400" b="1" dirty="0"/>
                <a:t> </a:t>
              </a:r>
            </a:p>
            <a:p>
              <a:pPr algn="ctr"/>
              <a:r>
                <a:rPr lang="en-US" sz="2400" b="1" dirty="0" err="1"/>
                <a:t>ক্লিক</a:t>
              </a:r>
              <a:r>
                <a:rPr lang="en-US" sz="2400" b="1" dirty="0"/>
                <a:t> </a:t>
              </a:r>
              <a:r>
                <a:rPr lang="en-US" sz="2400" b="1" dirty="0" err="1"/>
                <a:t>করি</a:t>
              </a:r>
              <a:endParaRPr lang="en-US" sz="2400" b="1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391400" y="3200400"/>
              <a:ext cx="0" cy="43584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07AF9162-5895-4B43-8D10-2BA983F33244}"/>
              </a:ext>
            </a:extLst>
          </p:cNvPr>
          <p:cNvSpPr/>
          <p:nvPr/>
        </p:nvSpPr>
        <p:spPr>
          <a:xfrm>
            <a:off x="1295400" y="1371600"/>
            <a:ext cx="5943600" cy="4876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74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work Topolog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Network Topology</Template>
  <TotalTime>163</TotalTime>
  <Words>362</Words>
  <Application>Microsoft Office PowerPoint</Application>
  <PresentationFormat>On-screen Show (4:3)</PresentationFormat>
  <Paragraphs>90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Network Topology</vt:lpstr>
      <vt:lpstr>Packager Shell Object</vt:lpstr>
      <vt:lpstr>Package</vt:lpstr>
      <vt:lpstr>স্বা</vt:lpstr>
      <vt:lpstr>শি</vt:lpstr>
      <vt:lpstr>পূর্বজ্ঞান</vt:lpstr>
      <vt:lpstr>PowerPoint Presentation</vt:lpstr>
      <vt:lpstr>শিখন ফল</vt:lpstr>
      <vt:lpstr>পাঠ</vt:lpstr>
      <vt:lpstr>টপোলজির</vt:lpstr>
      <vt:lpstr>বাস নেটওয়ার্ক টপোলজি</vt:lpstr>
      <vt:lpstr>PowerPoint Presentation</vt:lpstr>
      <vt:lpstr>স্টার নেটওয়ার্ক টপোলজি</vt:lpstr>
      <vt:lpstr>PowerPoint Presentation</vt:lpstr>
      <vt:lpstr>রিং নেটওয়ার্ক টপোলজি </vt:lpstr>
      <vt:lpstr>PowerPoint Presentation</vt:lpstr>
      <vt:lpstr>ট্রি নেটওয়ার্ক টপোলজি </vt:lpstr>
      <vt:lpstr>মেশ নেটওয়ার্ক টপোলজি </vt:lpstr>
      <vt:lpstr>হাইব্রিড নেটওয়ার্ক টপোলজি </vt:lpstr>
      <vt:lpstr>দলীয় কাজ</vt:lpstr>
      <vt:lpstr>মূল্যায়ন</vt:lpstr>
      <vt:lpstr>বাড়ীর কাজ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</dc:title>
  <dc:creator>Century</dc:creator>
  <cp:lastModifiedBy>ismail - [2010]</cp:lastModifiedBy>
  <cp:revision>108</cp:revision>
  <dcterms:created xsi:type="dcterms:W3CDTF">2020-01-03T08:11:15Z</dcterms:created>
  <dcterms:modified xsi:type="dcterms:W3CDTF">2020-02-09T13:36:06Z</dcterms:modified>
</cp:coreProperties>
</file>