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sldIdLst>
    <p:sldId id="257" r:id="rId2"/>
    <p:sldId id="291" r:id="rId3"/>
    <p:sldId id="327" r:id="rId4"/>
    <p:sldId id="329" r:id="rId5"/>
    <p:sldId id="305" r:id="rId6"/>
    <p:sldId id="262" r:id="rId7"/>
    <p:sldId id="284" r:id="rId8"/>
    <p:sldId id="306" r:id="rId9"/>
    <p:sldId id="267" r:id="rId10"/>
    <p:sldId id="333" r:id="rId11"/>
    <p:sldId id="332" r:id="rId12"/>
    <p:sldId id="334" r:id="rId13"/>
    <p:sldId id="335" r:id="rId14"/>
    <p:sldId id="287" r:id="rId15"/>
    <p:sldId id="324" r:id="rId16"/>
    <p:sldId id="336" r:id="rId17"/>
    <p:sldId id="281" r:id="rId18"/>
    <p:sldId id="283" r:id="rId19"/>
    <p:sldId id="275" r:id="rId20"/>
    <p:sldId id="27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712E84-07F4-49D1-B313-4C852FEBD36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84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2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2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1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2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2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7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2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A712E84-07F4-49D1-B313-4C852FEBD36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dulalicta@gmail.co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D21D63-8127-4E62-9941-5BB86D665D3F}"/>
              </a:ext>
            </a:extLst>
          </p:cNvPr>
          <p:cNvSpPr/>
          <p:nvPr/>
        </p:nvSpPr>
        <p:spPr>
          <a:xfrm>
            <a:off x="3208062" y="287823"/>
            <a:ext cx="5724923" cy="640645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0249"/>
              </a:avLst>
            </a:prstTxWarp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DB61A-78A2-451F-B6C1-AC587314D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1181687"/>
            <a:ext cx="10030265" cy="4670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44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99BB9295-5CF9-477F-B9DC-833F6EF6BEC7}"/>
              </a:ext>
            </a:extLst>
          </p:cNvPr>
          <p:cNvSpPr/>
          <p:nvPr/>
        </p:nvSpPr>
        <p:spPr>
          <a:xfrm>
            <a:off x="9650435" y="1026942"/>
            <a:ext cx="2152359" cy="10269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3459"/>
              <a:gd name="adj6" fmla="val -5183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রক্তরস রক্তের তরল অংশ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F6DCD72D-264C-4916-A63C-5EB09A138D91}"/>
              </a:ext>
            </a:extLst>
          </p:cNvPr>
          <p:cNvSpPr/>
          <p:nvPr/>
        </p:nvSpPr>
        <p:spPr>
          <a:xfrm>
            <a:off x="9502726" y="3429000"/>
            <a:ext cx="2152359" cy="11535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8354"/>
              <a:gd name="adj6" fmla="val -41172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 শতকরা ৫৫ ভাগ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রক্তরস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B13AFF6D-9624-4F4D-8738-541B3C70753E}"/>
              </a:ext>
            </a:extLst>
          </p:cNvPr>
          <p:cNvSpPr/>
          <p:nvPr/>
        </p:nvSpPr>
        <p:spPr>
          <a:xfrm flipH="1">
            <a:off x="389202" y="3390315"/>
            <a:ext cx="2747892" cy="17514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9585"/>
              <a:gd name="adj6" fmla="val -3265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 আমিষ, লবণ ও অন্ত্র থেকে শোষিত খাদ্য উপাদান থাকে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950553F0-1793-4D44-8061-62E3EA865DA3}"/>
              </a:ext>
            </a:extLst>
          </p:cNvPr>
          <p:cNvSpPr/>
          <p:nvPr/>
        </p:nvSpPr>
        <p:spPr>
          <a:xfrm flipH="1">
            <a:off x="389201" y="1069144"/>
            <a:ext cx="2747890" cy="213828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026"/>
              <a:gd name="adj6" fmla="val -3559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রক্তরসে রক্তকণিকা গুলো ভাসমান অবস্থায় থাকে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D8B47-F4D3-4BDD-9949-DEAA5DD51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1" y="1153551"/>
            <a:ext cx="4290646" cy="3545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F68622AA-321C-4DC8-B94D-5AAEB50BA821}"/>
              </a:ext>
            </a:extLst>
          </p:cNvPr>
          <p:cNvSpPr/>
          <p:nvPr/>
        </p:nvSpPr>
        <p:spPr>
          <a:xfrm rot="16200000" flipH="1">
            <a:off x="5505745" y="1239718"/>
            <a:ext cx="903847" cy="924247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658"/>
              <a:gd name="adj6" fmla="val -7294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রক্তরসে ফাইব্রিনোজেন নামক একটি উপাদান থাকে যা রক্ত জমাট বাঁধতে সাহায্য করে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AF0A45-B97F-45CE-BEA7-C8485542CCF8}"/>
              </a:ext>
            </a:extLst>
          </p:cNvPr>
          <p:cNvSpPr/>
          <p:nvPr/>
        </p:nvSpPr>
        <p:spPr>
          <a:xfrm>
            <a:off x="4684543" y="247789"/>
            <a:ext cx="3151161" cy="77915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রক্তরস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0F1835E-274F-489D-BF1B-F1C0F06DD152}"/>
              </a:ext>
            </a:extLst>
          </p:cNvPr>
          <p:cNvSpPr txBox="1"/>
          <p:nvPr/>
        </p:nvSpPr>
        <p:spPr>
          <a:xfrm>
            <a:off x="6096000" y="1091507"/>
            <a:ext cx="544419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রক্তে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কত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ধরনের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কণিকা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রয়েছে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? </a:t>
            </a:r>
            <a:endParaRPr lang="bn-BD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7AB79-3A36-4A57-8DB3-3CC1C1728F0C}"/>
              </a:ext>
            </a:extLst>
          </p:cNvPr>
          <p:cNvSpPr txBox="1"/>
          <p:nvPr/>
        </p:nvSpPr>
        <p:spPr>
          <a:xfrm>
            <a:off x="6096000" y="1737838"/>
            <a:ext cx="23413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তিন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ধরনের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 </a:t>
            </a:r>
            <a:endParaRPr lang="bn-BD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4C73E-498C-4F21-B7F8-82FE49142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0" y="1148423"/>
            <a:ext cx="5212065" cy="45611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F73A62-D9F5-40E7-9F40-A116A100B7A1}"/>
              </a:ext>
            </a:extLst>
          </p:cNvPr>
          <p:cNvSpPr/>
          <p:nvPr/>
        </p:nvSpPr>
        <p:spPr>
          <a:xfrm>
            <a:off x="1777681" y="260510"/>
            <a:ext cx="24817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রক্ত কণিকা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9C17C-F5F0-47D9-B702-0153504F8ABD}"/>
              </a:ext>
            </a:extLst>
          </p:cNvPr>
          <p:cNvSpPr/>
          <p:nvPr/>
        </p:nvSpPr>
        <p:spPr>
          <a:xfrm>
            <a:off x="6083891" y="2434016"/>
            <a:ext cx="1545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য</a:t>
            </a:r>
            <a:r>
              <a:rPr lang="bn-IN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থা:-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E8FF3F-B03E-410E-B32E-6322CA594A15}"/>
              </a:ext>
            </a:extLst>
          </p:cNvPr>
          <p:cNvSpPr/>
          <p:nvPr/>
        </p:nvSpPr>
        <p:spPr>
          <a:xfrm>
            <a:off x="6096000" y="3243770"/>
            <a:ext cx="3478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লোহিত রক্ত কণিকা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E6067E-3A98-4E63-B29C-B39A3137C7BC}"/>
              </a:ext>
            </a:extLst>
          </p:cNvPr>
          <p:cNvCxnSpPr/>
          <p:nvPr/>
        </p:nvCxnSpPr>
        <p:spPr>
          <a:xfrm flipH="1" flipV="1">
            <a:off x="3404382" y="2061003"/>
            <a:ext cx="2679509" cy="136799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AEB370-F16D-43A7-8FE8-573A4569FFD3}"/>
              </a:ext>
            </a:extLst>
          </p:cNvPr>
          <p:cNvCxnSpPr>
            <a:cxnSpLocks/>
          </p:cNvCxnSpPr>
          <p:nvPr/>
        </p:nvCxnSpPr>
        <p:spPr>
          <a:xfrm flipH="1" flipV="1">
            <a:off x="1777681" y="3704872"/>
            <a:ext cx="4317932" cy="72059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3F2989-508F-4481-BCA1-6494F08477FB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259451" y="4749702"/>
            <a:ext cx="1914246" cy="62394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1B0F16B-F9DA-4438-84BF-ADE9925689A1}"/>
              </a:ext>
            </a:extLst>
          </p:cNvPr>
          <p:cNvSpPr/>
          <p:nvPr/>
        </p:nvSpPr>
        <p:spPr>
          <a:xfrm>
            <a:off x="6095611" y="4147123"/>
            <a:ext cx="3353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২। শ্বেত রক্ত কণিকা ও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CCBB01-5084-442B-8CF3-F029AC4C1A06}"/>
              </a:ext>
            </a:extLst>
          </p:cNvPr>
          <p:cNvSpPr/>
          <p:nvPr/>
        </p:nvSpPr>
        <p:spPr>
          <a:xfrm>
            <a:off x="6173697" y="5050476"/>
            <a:ext cx="2254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৩। অণুচক্রিকা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94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/>
      <p:bldP spid="3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70F9BD1-F47F-4792-95F5-5701FF3D7900}"/>
              </a:ext>
            </a:extLst>
          </p:cNvPr>
          <p:cNvSpPr/>
          <p:nvPr/>
        </p:nvSpPr>
        <p:spPr>
          <a:xfrm rot="16200000">
            <a:off x="535881" y="921411"/>
            <a:ext cx="1919290" cy="2410941"/>
          </a:xfrm>
          <a:prstGeom prst="wedgeEllipseCallout">
            <a:avLst>
              <a:gd name="adj1" fmla="val 17179"/>
              <a:gd name="adj2" fmla="val 842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 কণিকার জন্য রক্তের রঙ লাল দেখায়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2DE2CA6-8CB7-4513-BE11-1961BE37EB2B}"/>
              </a:ext>
            </a:extLst>
          </p:cNvPr>
          <p:cNvSpPr/>
          <p:nvPr/>
        </p:nvSpPr>
        <p:spPr>
          <a:xfrm rot="16200000">
            <a:off x="590834" y="3492400"/>
            <a:ext cx="2196790" cy="2593726"/>
          </a:xfrm>
          <a:prstGeom prst="wedgeEllipseCallout">
            <a:avLst>
              <a:gd name="adj1" fmla="val 8553"/>
              <a:gd name="adj2" fmla="val 716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মধ্যে হিমোগ্লোবিন নামক একটি রঞ্জক পদার্থ থাকে</a:t>
            </a:r>
            <a:endParaRPr lang="en-US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57647B5-A7A7-4790-B033-2BD7033BE101}"/>
              </a:ext>
            </a:extLst>
          </p:cNvPr>
          <p:cNvSpPr/>
          <p:nvPr/>
        </p:nvSpPr>
        <p:spPr>
          <a:xfrm rot="16200000">
            <a:off x="5059163" y="3423277"/>
            <a:ext cx="1296004" cy="4928764"/>
          </a:xfrm>
          <a:prstGeom prst="wedgeEllipseCallout">
            <a:avLst>
              <a:gd name="adj1" fmla="val 95876"/>
              <a:gd name="adj2" fmla="val -7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হিমোগ্লোবিনের সাথে অক্সিজেন যুক্ত হয়ে দেহকোষে পৌঁছায়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9DC263C-EF51-4EFB-8E5E-2BA49D5F25C1}"/>
              </a:ext>
            </a:extLst>
          </p:cNvPr>
          <p:cNvSpPr/>
          <p:nvPr/>
        </p:nvSpPr>
        <p:spPr>
          <a:xfrm rot="16200000">
            <a:off x="9150906" y="3516750"/>
            <a:ext cx="2196790" cy="3178149"/>
          </a:xfrm>
          <a:prstGeom prst="wedgeEllipseCallout">
            <a:avLst>
              <a:gd name="adj1" fmla="val 40345"/>
              <a:gd name="adj2" fmla="val -660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 কণিকা উভঅবতল, চাকতির মতো গোলাকার কোষ।  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C5A7858-ACD0-4C22-B3AE-C5FF003F3959}"/>
              </a:ext>
            </a:extLst>
          </p:cNvPr>
          <p:cNvSpPr/>
          <p:nvPr/>
        </p:nvSpPr>
        <p:spPr>
          <a:xfrm rot="16200000">
            <a:off x="9098076" y="583890"/>
            <a:ext cx="2302451" cy="2939539"/>
          </a:xfrm>
          <a:prstGeom prst="wedgeEllipseCallout">
            <a:avLst>
              <a:gd name="adj1" fmla="val 10161"/>
              <a:gd name="adj2" fmla="val -725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 কণিকা যকৃত ও অস্থিমজ্জায় 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তৈরি হয়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9E4C1B-ABD2-477D-A4D7-AC06BB3D6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6" y="1419505"/>
            <a:ext cx="4591653" cy="33340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184A9C-0514-4575-8720-A1733DBCB771}"/>
              </a:ext>
            </a:extLst>
          </p:cNvPr>
          <p:cNvSpPr/>
          <p:nvPr/>
        </p:nvSpPr>
        <p:spPr>
          <a:xfrm>
            <a:off x="4257195" y="407010"/>
            <a:ext cx="36776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 কণিকা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962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249C70-D196-4EF5-9A6F-A0EE21E7D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11" y="1322362"/>
            <a:ext cx="3615397" cy="2518119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3A2770A-FD44-42B2-B5A1-F5FA63BD2F51}"/>
              </a:ext>
            </a:extLst>
          </p:cNvPr>
          <p:cNvSpPr/>
          <p:nvPr/>
        </p:nvSpPr>
        <p:spPr>
          <a:xfrm rot="16200000">
            <a:off x="837944" y="401842"/>
            <a:ext cx="2155802" cy="2903221"/>
          </a:xfrm>
          <a:prstGeom prst="wedgeRoundRectCallout">
            <a:avLst>
              <a:gd name="adj1" fmla="val 8531"/>
              <a:gd name="adj2" fmla="val 78975"/>
              <a:gd name="adj3" fmla="val 1666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 কণিকা লোহিত রক্ত কণিকার চেয়ে আকারে বড় ও অনিয়মিত আকারের হয়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3BF0357-1580-4641-A663-38F2A24A92A8}"/>
              </a:ext>
            </a:extLst>
          </p:cNvPr>
          <p:cNvSpPr/>
          <p:nvPr/>
        </p:nvSpPr>
        <p:spPr>
          <a:xfrm rot="16200000">
            <a:off x="901249" y="3225860"/>
            <a:ext cx="2155801" cy="3029829"/>
          </a:xfrm>
          <a:prstGeom prst="wedgeRoundRectCallout">
            <a:avLst>
              <a:gd name="adj1" fmla="val 58359"/>
              <a:gd name="adj2" fmla="val 74760"/>
              <a:gd name="adj3" fmla="val 1666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নিউক্লিয়াস আছে।প্লীহা ও অস্থিমজ্জায় এদের জন্ম।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5E5364F-5287-4F98-B835-E245EA5552EE}"/>
              </a:ext>
            </a:extLst>
          </p:cNvPr>
          <p:cNvSpPr/>
          <p:nvPr/>
        </p:nvSpPr>
        <p:spPr>
          <a:xfrm>
            <a:off x="4438066" y="4399747"/>
            <a:ext cx="3494099" cy="1972918"/>
          </a:xfrm>
          <a:prstGeom prst="wedgeRoundRectCallout">
            <a:avLst>
              <a:gd name="adj1" fmla="val 6142"/>
              <a:gd name="adj2" fmla="val -78682"/>
              <a:gd name="adj3" fmla="val 1666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 কোনো রোগ-জীবাণু প্রবেশ করলে শ্বেত রক্ত্ কণিকা সেগুলোকে ধ্বংস করে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7076C81-7DC1-41CE-9DBF-16C08EB02CEE}"/>
              </a:ext>
            </a:extLst>
          </p:cNvPr>
          <p:cNvSpPr/>
          <p:nvPr/>
        </p:nvSpPr>
        <p:spPr>
          <a:xfrm rot="5400000">
            <a:off x="9301418" y="3317303"/>
            <a:ext cx="1972919" cy="3029829"/>
          </a:xfrm>
          <a:prstGeom prst="wedgeRoundRectCallout">
            <a:avLst>
              <a:gd name="adj1" fmla="val -89300"/>
              <a:gd name="adj2" fmla="val 79670"/>
              <a:gd name="adj3" fmla="val 1666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 কণিকা প্রহরীর মতো কাজ করে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B222C3-3736-4E48-9B63-9F32A8BF501B}"/>
              </a:ext>
            </a:extLst>
          </p:cNvPr>
          <p:cNvSpPr/>
          <p:nvPr/>
        </p:nvSpPr>
        <p:spPr>
          <a:xfrm>
            <a:off x="4697229" y="407962"/>
            <a:ext cx="3180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 কণিকা </a:t>
            </a:r>
            <a:endParaRPr lang="en-US" sz="4400" b="1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070D0C5-4607-4E3E-96FB-DBE19DE9D2F1}"/>
              </a:ext>
            </a:extLst>
          </p:cNvPr>
          <p:cNvSpPr/>
          <p:nvPr/>
        </p:nvSpPr>
        <p:spPr>
          <a:xfrm rot="5400000">
            <a:off x="9341862" y="470424"/>
            <a:ext cx="1892031" cy="3029830"/>
          </a:xfrm>
          <a:prstGeom prst="wedgeRoundRectCallout">
            <a:avLst>
              <a:gd name="adj1" fmla="val -35579"/>
              <a:gd name="adj2" fmla="val 80377"/>
              <a:gd name="adj3" fmla="val 1666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সৈনিকের সাথে তুলনা করা হোয়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3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288895-833C-4E8D-8306-860F8915C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3"/>
          <a:stretch/>
        </p:blipFill>
        <p:spPr>
          <a:xfrm>
            <a:off x="4176343" y="1280160"/>
            <a:ext cx="4148802" cy="3661117"/>
          </a:xfrm>
          <a:prstGeom prst="rect">
            <a:avLst/>
          </a:prstGeom>
        </p:spPr>
      </p:pic>
      <p:sp>
        <p:nvSpPr>
          <p:cNvPr id="23" name="Callout: Bent Line 22">
            <a:extLst>
              <a:ext uri="{FF2B5EF4-FFF2-40B4-BE49-F238E27FC236}">
                <a16:creationId xmlns:a16="http://schemas.microsoft.com/office/drawing/2014/main" id="{54713CEC-6642-4F98-86EA-7554A98AF0CC}"/>
              </a:ext>
            </a:extLst>
          </p:cNvPr>
          <p:cNvSpPr/>
          <p:nvPr/>
        </p:nvSpPr>
        <p:spPr>
          <a:xfrm>
            <a:off x="9364397" y="1026941"/>
            <a:ext cx="2438398" cy="148402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3322"/>
              <a:gd name="adj6" fmla="val -4145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অণুচক্রিকা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Callout: Bent Line 23">
            <a:extLst>
              <a:ext uri="{FF2B5EF4-FFF2-40B4-BE49-F238E27FC236}">
                <a16:creationId xmlns:a16="http://schemas.microsoft.com/office/drawing/2014/main" id="{A9878DDD-886A-4BDC-B1D2-D7EF0F43BE04}"/>
              </a:ext>
            </a:extLst>
          </p:cNvPr>
          <p:cNvSpPr/>
          <p:nvPr/>
        </p:nvSpPr>
        <p:spPr>
          <a:xfrm>
            <a:off x="9364394" y="2978724"/>
            <a:ext cx="2438401" cy="18746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1088"/>
              <a:gd name="adj6" fmla="val -4065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লোহিত রক্ত কণিকার চেয়ে আকারে ছোট হয় ও নিউক্লিয়াস থাকে না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Callout: Bent Line 24">
            <a:extLst>
              <a:ext uri="{FF2B5EF4-FFF2-40B4-BE49-F238E27FC236}">
                <a16:creationId xmlns:a16="http://schemas.microsoft.com/office/drawing/2014/main" id="{CAF897C8-F1C0-4C0B-B461-A1B9A28D058F}"/>
              </a:ext>
            </a:extLst>
          </p:cNvPr>
          <p:cNvSpPr/>
          <p:nvPr/>
        </p:nvSpPr>
        <p:spPr>
          <a:xfrm flipH="1">
            <a:off x="389202" y="3390315"/>
            <a:ext cx="2747892" cy="17514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995"/>
              <a:gd name="adj6" fmla="val -3470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গুচ্ছাকারে থাকে। এদের উৎপত্তি লোহিত অস্তিমজ্জায়।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Callout: Bent Line 25">
            <a:extLst>
              <a:ext uri="{FF2B5EF4-FFF2-40B4-BE49-F238E27FC236}">
                <a16:creationId xmlns:a16="http://schemas.microsoft.com/office/drawing/2014/main" id="{6BAB7CB1-72FC-4320-86BE-B868F48AFC8C}"/>
              </a:ext>
            </a:extLst>
          </p:cNvPr>
          <p:cNvSpPr/>
          <p:nvPr/>
        </p:nvSpPr>
        <p:spPr>
          <a:xfrm flipH="1">
            <a:off x="389201" y="1069144"/>
            <a:ext cx="2747890" cy="213828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026"/>
              <a:gd name="adj6" fmla="val -3559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কোন অংশ কেটে রক্তপাত ঘটলে অণুচক্রিকা রক্ত জমাট বাঁধতে সাহায্য করে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Callout: Bent Line 26">
            <a:extLst>
              <a:ext uri="{FF2B5EF4-FFF2-40B4-BE49-F238E27FC236}">
                <a16:creationId xmlns:a16="http://schemas.microsoft.com/office/drawing/2014/main" id="{4D9604B6-7169-409E-9EDB-837E434F4679}"/>
              </a:ext>
            </a:extLst>
          </p:cNvPr>
          <p:cNvSpPr/>
          <p:nvPr/>
        </p:nvSpPr>
        <p:spPr>
          <a:xfrm rot="16200000" flipH="1">
            <a:off x="5798822" y="3786557"/>
            <a:ext cx="903847" cy="414880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157"/>
              <a:gd name="adj6" fmla="val -542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প্লেটলেটও বলা হয়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A9FFB7-379E-4E2B-8355-2344367732A5}"/>
              </a:ext>
            </a:extLst>
          </p:cNvPr>
          <p:cNvSpPr/>
          <p:nvPr/>
        </p:nvSpPr>
        <p:spPr>
          <a:xfrm>
            <a:off x="5271148" y="427682"/>
            <a:ext cx="1959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অণুচক্রিকা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509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4EC6F4F-14F3-46A2-958E-707458911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53247" y="6875651"/>
            <a:ext cx="2481945" cy="2404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loud Callout 10">
            <a:extLst>
              <a:ext uri="{FF2B5EF4-FFF2-40B4-BE49-F238E27FC236}">
                <a16:creationId xmlns:a16="http://schemas.microsoft.com/office/drawing/2014/main" id="{3EC9CBDD-6FFF-4B13-8A07-47F891BD618D}"/>
              </a:ext>
            </a:extLst>
          </p:cNvPr>
          <p:cNvSpPr/>
          <p:nvPr/>
        </p:nvSpPr>
        <p:spPr>
          <a:xfrm>
            <a:off x="685800" y="367975"/>
            <a:ext cx="6687457" cy="1084909"/>
          </a:xfrm>
          <a:prstGeom prst="cloudCallou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57A9FA-B520-4887-9E1A-C459104E86E1}"/>
              </a:ext>
            </a:extLst>
          </p:cNvPr>
          <p:cNvSpPr/>
          <p:nvPr/>
        </p:nvSpPr>
        <p:spPr>
          <a:xfrm>
            <a:off x="9289143" y="367975"/>
            <a:ext cx="2217057" cy="95583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 মিনিট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4BABBF-A8BE-4304-8CE9-010C55E1EC07}"/>
              </a:ext>
            </a:extLst>
          </p:cNvPr>
          <p:cNvSpPr/>
          <p:nvPr/>
        </p:nvSpPr>
        <p:spPr>
          <a:xfrm>
            <a:off x="2508794" y="5020496"/>
            <a:ext cx="717095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রক্ত কণিকা সম্পর্কে ব্যাখ্যা কর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C41D9-17C9-4E21-AF45-5D0C50839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35" y="2067952"/>
            <a:ext cx="2447779" cy="2447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751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47839 -0.698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-3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A49F439E-0AC2-43DD-92EF-9761284E00DC}"/>
              </a:ext>
            </a:extLst>
          </p:cNvPr>
          <p:cNvSpPr/>
          <p:nvPr/>
        </p:nvSpPr>
        <p:spPr>
          <a:xfrm rot="16200000">
            <a:off x="953730" y="503563"/>
            <a:ext cx="1477492" cy="2804838"/>
          </a:xfrm>
          <a:prstGeom prst="wedgeEllipseCallout">
            <a:avLst>
              <a:gd name="adj1" fmla="val 13370"/>
              <a:gd name="adj2" fmla="val 657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8865193-7834-49E9-BC95-1D0EEF8363BE}"/>
              </a:ext>
            </a:extLst>
          </p:cNvPr>
          <p:cNvSpPr/>
          <p:nvPr/>
        </p:nvSpPr>
        <p:spPr>
          <a:xfrm rot="16200000">
            <a:off x="903363" y="2132137"/>
            <a:ext cx="1367115" cy="2593726"/>
          </a:xfrm>
          <a:prstGeom prst="wedgeEllipseCallout">
            <a:avLst>
              <a:gd name="adj1" fmla="val 8553"/>
              <a:gd name="adj2" fmla="val 716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 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63B550-0C5B-49B7-83BA-0F32FD910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6" y="1419505"/>
            <a:ext cx="4591653" cy="33340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9BC32E-FF5D-40C8-AA2D-5219C753AD24}"/>
              </a:ext>
            </a:extLst>
          </p:cNvPr>
          <p:cNvSpPr/>
          <p:nvPr/>
        </p:nvSpPr>
        <p:spPr>
          <a:xfrm>
            <a:off x="4257195" y="407010"/>
            <a:ext cx="3225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B36520-3F35-45BC-9D5A-6080DFD312B8}"/>
              </a:ext>
            </a:extLst>
          </p:cNvPr>
          <p:cNvSpPr/>
          <p:nvPr/>
        </p:nvSpPr>
        <p:spPr>
          <a:xfrm>
            <a:off x="3955929" y="384987"/>
            <a:ext cx="4206240" cy="608661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92051"/>
              </a:avLst>
            </a:prstTxWarp>
            <a:spAutoFit/>
          </a:bodyPr>
          <a:lstStyle/>
          <a:p>
            <a:pPr algn="ctr"/>
            <a:r>
              <a:rPr lang="bn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রক্তের কাজ</a:t>
            </a:r>
            <a:endParaRPr lang="en-US" sz="4400" b="1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A6C9A9C-E43D-4E4F-A385-DC5BA73543B8}"/>
              </a:ext>
            </a:extLst>
          </p:cNvPr>
          <p:cNvSpPr/>
          <p:nvPr/>
        </p:nvSpPr>
        <p:spPr>
          <a:xfrm rot="16200000">
            <a:off x="972732" y="3710344"/>
            <a:ext cx="1367115" cy="2593726"/>
          </a:xfrm>
          <a:prstGeom prst="wedgeEllipseCallout">
            <a:avLst>
              <a:gd name="adj1" fmla="val 38394"/>
              <a:gd name="adj2" fmla="val 711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0B3C5D94-F299-4858-A220-7CE9E12A3E39}"/>
              </a:ext>
            </a:extLst>
          </p:cNvPr>
          <p:cNvSpPr/>
          <p:nvPr/>
        </p:nvSpPr>
        <p:spPr>
          <a:xfrm rot="16200000">
            <a:off x="5059163" y="3423277"/>
            <a:ext cx="1296004" cy="4928764"/>
          </a:xfrm>
          <a:prstGeom prst="wedgeEllipseCallout">
            <a:avLst>
              <a:gd name="adj1" fmla="val 83936"/>
              <a:gd name="adj2" fmla="val -1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ডাই-অক্সাইড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CB7FE047-2255-4B52-8461-282AD635D34A}"/>
              </a:ext>
            </a:extLst>
          </p:cNvPr>
          <p:cNvSpPr/>
          <p:nvPr/>
        </p:nvSpPr>
        <p:spPr>
          <a:xfrm rot="16200000">
            <a:off x="9633189" y="3034468"/>
            <a:ext cx="1232226" cy="3178149"/>
          </a:xfrm>
          <a:prstGeom prst="wedgeEllipseCallout">
            <a:avLst>
              <a:gd name="adj1" fmla="val 40345"/>
              <a:gd name="adj2" fmla="val -660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করা 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72D30608-1F41-417D-A8C4-98092FD17D51}"/>
              </a:ext>
            </a:extLst>
          </p:cNvPr>
          <p:cNvSpPr/>
          <p:nvPr/>
        </p:nvSpPr>
        <p:spPr>
          <a:xfrm rot="16200000">
            <a:off x="9604244" y="1624191"/>
            <a:ext cx="1278058" cy="2939539"/>
          </a:xfrm>
          <a:prstGeom prst="wedgeEllipseCallout">
            <a:avLst>
              <a:gd name="adj1" fmla="val 10161"/>
              <a:gd name="adj2" fmla="val -725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 জমাট বাঁধতে সহায়তা করা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343070DE-1E76-4311-A72F-AD06E06380F2}"/>
              </a:ext>
            </a:extLst>
          </p:cNvPr>
          <p:cNvSpPr/>
          <p:nvPr/>
        </p:nvSpPr>
        <p:spPr>
          <a:xfrm rot="16200000">
            <a:off x="9610273" y="71693"/>
            <a:ext cx="1278058" cy="2939539"/>
          </a:xfrm>
          <a:prstGeom prst="wedgeEllipseCallout">
            <a:avLst>
              <a:gd name="adj1" fmla="val 10161"/>
              <a:gd name="adj2" fmla="val -725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নিয়ন্ত্রন করা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563C0C-52C0-49BC-864E-4D4F60E14990}"/>
              </a:ext>
            </a:extLst>
          </p:cNvPr>
          <p:cNvSpPr/>
          <p:nvPr/>
        </p:nvSpPr>
        <p:spPr>
          <a:xfrm>
            <a:off x="4644150" y="487339"/>
            <a:ext cx="2903699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B2052-1D0C-4EB2-8ACD-CFA035064F8D}"/>
              </a:ext>
            </a:extLst>
          </p:cNvPr>
          <p:cNvSpPr/>
          <p:nvPr/>
        </p:nvSpPr>
        <p:spPr>
          <a:xfrm>
            <a:off x="1390357" y="5290018"/>
            <a:ext cx="9411286" cy="92333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রক্তের বিভিন্ন অংশের কাজ বর্ণনা কর।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F194E7-53DD-4609-826F-6486F545C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469781"/>
            <a:ext cx="4953000" cy="32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48831" y="315413"/>
            <a:ext cx="4072828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8071" y="4575464"/>
            <a:ext cx="3447082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অক্সিহিমোগ্লোবিন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8432" y="4572000"/>
            <a:ext cx="3235366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ডিঅক্সিহিমোগ্লোবিন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071" y="5302668"/>
            <a:ext cx="3447082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ট্রিঅক্সিহিমোগ্লোবিন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8432" y="5257800"/>
            <a:ext cx="3432516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মনোঅক্সিহিমোগ্লোবিন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5114428" y="5338241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Quad Arrow 12"/>
          <p:cNvSpPr/>
          <p:nvPr/>
        </p:nvSpPr>
        <p:spPr bwMode="auto">
          <a:xfrm rot="18857328">
            <a:off x="9764712" y="4573856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Quad Arrow 13"/>
          <p:cNvSpPr/>
          <p:nvPr/>
        </p:nvSpPr>
        <p:spPr bwMode="auto">
          <a:xfrm rot="18857328">
            <a:off x="9764712" y="5326932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Half Frame 14"/>
          <p:cNvSpPr/>
          <p:nvPr/>
        </p:nvSpPr>
        <p:spPr bwMode="auto">
          <a:xfrm rot="13053893">
            <a:off x="5341134" y="4410073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0640" y="2452025"/>
            <a:ext cx="1849382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২২ ভাগ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6951" y="2464525"/>
            <a:ext cx="1722491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৩৩ ভাগ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8350" y="3150325"/>
            <a:ext cx="1871672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৪৪ ভাগ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6951" y="3150325"/>
            <a:ext cx="1722492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৫৫ ভাগ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Quad Arrow 19"/>
          <p:cNvSpPr/>
          <p:nvPr/>
        </p:nvSpPr>
        <p:spPr bwMode="auto">
          <a:xfrm rot="18857328">
            <a:off x="3834445" y="2446376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Quad Arrow 20"/>
          <p:cNvSpPr/>
          <p:nvPr/>
        </p:nvSpPr>
        <p:spPr bwMode="auto">
          <a:xfrm rot="18857328">
            <a:off x="7702782" y="2426424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Quad Arrow 21"/>
          <p:cNvSpPr/>
          <p:nvPr/>
        </p:nvSpPr>
        <p:spPr bwMode="auto">
          <a:xfrm rot="18857328">
            <a:off x="3866836" y="3062749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alf Frame 22"/>
          <p:cNvSpPr/>
          <p:nvPr/>
        </p:nvSpPr>
        <p:spPr bwMode="auto">
          <a:xfrm rot="13053893">
            <a:off x="7872805" y="2958019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18071" y="3872882"/>
            <a:ext cx="524848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অক্সিজেন কী রূপে প্রতিটি কোষে পৌঁছায়?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8072" y="1599358"/>
            <a:ext cx="43903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ের শতকরা কত ভাগ রক্তরস?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18072" y="4575464"/>
            <a:ext cx="2843638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রক্তরস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6949" y="4572000"/>
            <a:ext cx="3112646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 কণিকা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8071" y="5302668"/>
            <a:ext cx="2843638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 কণিকা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6949" y="5257800"/>
            <a:ext cx="1902995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অণুচক্রিকা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Quad Arrow 13"/>
          <p:cNvSpPr/>
          <p:nvPr/>
        </p:nvSpPr>
        <p:spPr bwMode="auto">
          <a:xfrm rot="18857328">
            <a:off x="4547123" y="4532716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Quad Arrow 14"/>
          <p:cNvSpPr/>
          <p:nvPr/>
        </p:nvSpPr>
        <p:spPr bwMode="auto">
          <a:xfrm rot="18857328">
            <a:off x="4487800" y="5264568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Quad Arrow 15"/>
          <p:cNvSpPr/>
          <p:nvPr/>
        </p:nvSpPr>
        <p:spPr bwMode="auto">
          <a:xfrm rot="18857328">
            <a:off x="9363064" y="4500354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alf Frame 16"/>
          <p:cNvSpPr/>
          <p:nvPr/>
        </p:nvSpPr>
        <p:spPr bwMode="auto">
          <a:xfrm rot="13053893">
            <a:off x="9651734" y="5188821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0640" y="2452025"/>
            <a:ext cx="2502736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রক্তরস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6951" y="2464525"/>
            <a:ext cx="3112646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লোহিত রক্ত কণিকা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8349" y="3150325"/>
            <a:ext cx="2742283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 কণিকা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6950" y="3150325"/>
            <a:ext cx="2791439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অণুচক্রিকা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Quad Arrow 21"/>
          <p:cNvSpPr/>
          <p:nvPr/>
        </p:nvSpPr>
        <p:spPr bwMode="auto">
          <a:xfrm rot="18857328">
            <a:off x="4669954" y="2441579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Quad Arrow 22"/>
          <p:cNvSpPr/>
          <p:nvPr/>
        </p:nvSpPr>
        <p:spPr bwMode="auto">
          <a:xfrm rot="18857328">
            <a:off x="9315042" y="2442612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Quad Arrow 23"/>
          <p:cNvSpPr/>
          <p:nvPr/>
        </p:nvSpPr>
        <p:spPr bwMode="auto">
          <a:xfrm rot="18857328">
            <a:off x="9365672" y="3112227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Half Frame 24"/>
          <p:cNvSpPr/>
          <p:nvPr/>
        </p:nvSpPr>
        <p:spPr bwMode="auto">
          <a:xfrm rot="13053893">
            <a:off x="4867547" y="2925504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18071" y="3871742"/>
            <a:ext cx="671152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কোনটি রক্ত জমাট বাঁধতে সাহায্য করে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18072" y="1599358"/>
            <a:ext cx="4939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কোনটি দেহের প্রহরীর মতো কাজ করে?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C0F5AE-C904-48EF-B787-03F6DAC11B7D}"/>
              </a:ext>
            </a:extLst>
          </p:cNvPr>
          <p:cNvSpPr/>
          <p:nvPr/>
        </p:nvSpPr>
        <p:spPr>
          <a:xfrm>
            <a:off x="4874455" y="205704"/>
            <a:ext cx="2384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76609-A1A9-4146-93C3-2D394520A639}"/>
              </a:ext>
            </a:extLst>
          </p:cNvPr>
          <p:cNvSpPr txBox="1"/>
          <p:nvPr/>
        </p:nvSpPr>
        <p:spPr>
          <a:xfrm>
            <a:off x="356929" y="3868626"/>
            <a:ext cx="4142468" cy="26468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দুলাল কুমার মণ্ডল</a:t>
            </a: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শিক্ষক(কম্পিউটার)</a:t>
            </a:r>
          </a:p>
          <a:p>
            <a:pPr algn="ctr"/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আট্টাকা কেরামত আলী পাইলট মাধ্যমিক বিদ্যালয়</a:t>
            </a: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</a:t>
            </a: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০১৭৩৫৭৭৫৬৮৮</a:t>
            </a:r>
          </a:p>
          <a:p>
            <a:pPr algn="ctr"/>
            <a:r>
              <a:rPr 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Email – </a:t>
            </a:r>
            <a:r>
              <a:rPr lang="en-US" dirty="0">
                <a:ln w="0"/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dulalicta@gmail.com</a:t>
            </a:r>
            <a:endParaRPr 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E9B38-4710-4B0A-B0FF-5D36FB27DE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73" y="603458"/>
            <a:ext cx="2659381" cy="3071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AD8CF6-AADF-4BF0-B09F-894C68EE3B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83" t="6928" r="36049" b="3199"/>
          <a:stretch/>
        </p:blipFill>
        <p:spPr>
          <a:xfrm>
            <a:off x="8714324" y="603458"/>
            <a:ext cx="2722302" cy="3071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DE1515-C6D1-4B7A-A12C-37FC4E7FDB12}"/>
              </a:ext>
            </a:extLst>
          </p:cNvPr>
          <p:cNvSpPr/>
          <p:nvPr/>
        </p:nvSpPr>
        <p:spPr>
          <a:xfrm>
            <a:off x="8285878" y="3854558"/>
            <a:ext cx="3488788" cy="267765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৪০ জন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অধ্যায়: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24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bn-IN" sz="2400" dirty="0">
                <a:ln w="0"/>
                <a:latin typeface="Times New Roman" panose="02020603050405020304" pitchFamily="18" charset="0"/>
                <a:cs typeface="NikoshBAN" panose="02000000000000000000" pitchFamily="2" charset="0"/>
              </a:rPr>
              <a:t>৭ – ৮  </a:t>
            </a:r>
            <a:endParaRPr lang="en-US" sz="2400" dirty="0">
              <a:ln w="0"/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০/০/২০১৯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74267F-5342-47D1-8F8C-1A05FB3D8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97" y="1221368"/>
            <a:ext cx="3786481" cy="53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272145" y="277091"/>
            <a:ext cx="7412181" cy="153764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6289964" y="2189018"/>
            <a:ext cx="5264727" cy="4281055"/>
          </a:xfrm>
          <a:prstGeom prst="beve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 সংবহনতন্ত্রের চিহ্নিত চিত্র অংকন করে নিয়ে আসবে।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E45E3-EE2C-4003-9AEF-1A35686F5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6"/>
          <a:stretch/>
        </p:blipFill>
        <p:spPr>
          <a:xfrm>
            <a:off x="436098" y="2189018"/>
            <a:ext cx="4839286" cy="42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6B96DE5-C217-449F-9336-E8DFB7A17ABD}"/>
              </a:ext>
            </a:extLst>
          </p:cNvPr>
          <p:cNvSpPr/>
          <p:nvPr/>
        </p:nvSpPr>
        <p:spPr>
          <a:xfrm>
            <a:off x="590843" y="287823"/>
            <a:ext cx="11113477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সাথে থাকার জন্য সবাইকে ধন্যবাদ</a:t>
            </a:r>
            <a:r>
              <a:rPr lang="bn-IN" sz="4800" b="1" i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800" b="1" i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9C46F-1665-440E-B756-F438AE500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6" y="1436914"/>
            <a:ext cx="11521440" cy="5103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21F96D-2A3A-4392-A9C6-706DA7D38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5" r="5145"/>
          <a:stretch/>
        </p:blipFill>
        <p:spPr>
          <a:xfrm>
            <a:off x="12229747" y="0"/>
            <a:ext cx="6096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D989E2-9C45-44D2-853A-F5B1201249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5" r="5145"/>
          <a:stretch/>
        </p:blipFill>
        <p:spPr>
          <a:xfrm flipH="1">
            <a:off x="-6139545" y="0"/>
            <a:ext cx="6096000" cy="6858000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8E22168A-6BFF-49F3-BCF6-25960DF96F62}"/>
              </a:ext>
            </a:extLst>
          </p:cNvPr>
          <p:cNvSpPr/>
          <p:nvPr/>
        </p:nvSpPr>
        <p:spPr>
          <a:xfrm>
            <a:off x="3792208" y="3236250"/>
            <a:ext cx="4693092" cy="1435028"/>
          </a:xfrm>
          <a:prstGeom prst="frame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n w="0"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সমাপ্ত </a:t>
            </a:r>
            <a:endParaRPr lang="en-US" sz="11500" dirty="0">
              <a:ln w="0"/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 L -0.50352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4 0 L 0.50704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2ABD1-60A9-4765-A8BA-B5D15A23E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7" y="1890712"/>
            <a:ext cx="4725167" cy="4228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5A832B-4CAF-48EA-A5F0-3532FC98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46" y="1890712"/>
            <a:ext cx="4725167" cy="4228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9CBC7B-BAF1-4CDF-9979-6F5CFAA7CE9D}"/>
              </a:ext>
            </a:extLst>
          </p:cNvPr>
          <p:cNvSpPr txBox="1"/>
          <p:nvPr/>
        </p:nvSpPr>
        <p:spPr>
          <a:xfrm>
            <a:off x="3737009" y="384767"/>
            <a:ext cx="442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ুলো ভালোভাবে দেখ : </a:t>
            </a:r>
            <a:r>
              <a:rPr lang="bn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570F73-8A16-46C1-96C4-2CFAA4324E88}"/>
              </a:ext>
            </a:extLst>
          </p:cNvPr>
          <p:cNvSpPr txBox="1"/>
          <p:nvPr/>
        </p:nvSpPr>
        <p:spPr>
          <a:xfrm>
            <a:off x="4014303" y="420414"/>
            <a:ext cx="3867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এগুলো কীসের ছবি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5E8314-66BC-452C-8632-1BA94893BC49}"/>
              </a:ext>
            </a:extLst>
          </p:cNvPr>
          <p:cNvSpPr txBox="1"/>
          <p:nvPr/>
        </p:nvSpPr>
        <p:spPr>
          <a:xfrm>
            <a:off x="5179517" y="409585"/>
            <a:ext cx="1649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রক্তের ছবি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A59D85-E50D-48BA-884A-9B26A96F6F67}"/>
              </a:ext>
            </a:extLst>
          </p:cNvPr>
          <p:cNvSpPr txBox="1"/>
          <p:nvPr/>
        </p:nvSpPr>
        <p:spPr>
          <a:xfrm>
            <a:off x="4301144" y="428510"/>
            <a:ext cx="3152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রক্তের রঙ কেমন 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CBDE5D-62A5-4B03-8F7B-1B42C5A16D1D}"/>
              </a:ext>
            </a:extLst>
          </p:cNvPr>
          <p:cNvSpPr txBox="1"/>
          <p:nvPr/>
        </p:nvSpPr>
        <p:spPr>
          <a:xfrm>
            <a:off x="5378856" y="407050"/>
            <a:ext cx="769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14FBF7-39EB-401F-A5CD-9ECC5FD2C8A0}"/>
              </a:ext>
            </a:extLst>
          </p:cNvPr>
          <p:cNvSpPr txBox="1"/>
          <p:nvPr/>
        </p:nvSpPr>
        <p:spPr>
          <a:xfrm>
            <a:off x="4377496" y="385590"/>
            <a:ext cx="3075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রক্ত কী ধরনের পদার্থ?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9A3859-DE42-4604-A084-FB3D0CFD31A3}"/>
              </a:ext>
            </a:extLst>
          </p:cNvPr>
          <p:cNvSpPr txBox="1"/>
          <p:nvPr/>
        </p:nvSpPr>
        <p:spPr>
          <a:xfrm>
            <a:off x="5134015" y="412120"/>
            <a:ext cx="178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186E616-F344-4FB7-A824-54C3B1A11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5217" r="59303" b="10390"/>
          <a:stretch/>
        </p:blipFill>
        <p:spPr>
          <a:xfrm>
            <a:off x="506437" y="1280160"/>
            <a:ext cx="11169748" cy="512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B6CD5F-44AE-4D61-9F99-6FFF6CA03F52}"/>
              </a:ext>
            </a:extLst>
          </p:cNvPr>
          <p:cNvSpPr txBox="1"/>
          <p:nvPr/>
        </p:nvSpPr>
        <p:spPr>
          <a:xfrm>
            <a:off x="4405919" y="340316"/>
            <a:ext cx="3370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এটি কীসের ছবি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58D26-4AE0-4FA9-9723-F8D92FCF0834}"/>
              </a:ext>
            </a:extLst>
          </p:cNvPr>
          <p:cNvSpPr txBox="1"/>
          <p:nvPr/>
        </p:nvSpPr>
        <p:spPr>
          <a:xfrm>
            <a:off x="5336148" y="347350"/>
            <a:ext cx="1831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সংবহনতন্ত্রের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F3E68-C486-468E-9D79-58125D4C88D5}"/>
              </a:ext>
            </a:extLst>
          </p:cNvPr>
          <p:cNvSpPr txBox="1"/>
          <p:nvPr/>
        </p:nvSpPr>
        <p:spPr>
          <a:xfrm>
            <a:off x="2184525" y="340316"/>
            <a:ext cx="8816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তন্ত্রের মাধ্যমে দেহে রক্ত সঞ্চালিত হয় তাকে আমরা কী বলি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C03318-E547-486E-AB34-8A9BFF7C2769}"/>
              </a:ext>
            </a:extLst>
          </p:cNvPr>
          <p:cNvSpPr txBox="1"/>
          <p:nvPr/>
        </p:nvSpPr>
        <p:spPr>
          <a:xfrm>
            <a:off x="5180398" y="347350"/>
            <a:ext cx="214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রক্ত সংবহনতন্ত্র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886AEA-08EA-4082-BA37-BADA35EB1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239" y="283330"/>
            <a:ext cx="6649792" cy="6272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F29EA3-4E96-433B-8BCC-A2E58C8194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83331" y="283330"/>
            <a:ext cx="4932983" cy="6272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05674A-09C4-4819-839A-7B6587C4F9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2507" flipH="1">
            <a:off x="1989050" y="2934202"/>
            <a:ext cx="3380874" cy="40050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4C5CA6-1C01-4A05-8412-8C012B8E0171}"/>
              </a:ext>
            </a:extLst>
          </p:cNvPr>
          <p:cNvCxnSpPr>
            <a:cxnSpLocks/>
          </p:cNvCxnSpPr>
          <p:nvPr/>
        </p:nvCxnSpPr>
        <p:spPr>
          <a:xfrm flipV="1">
            <a:off x="3900377" y="3172691"/>
            <a:ext cx="3425767" cy="2112793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B86BF5-32A6-4D80-A2FA-2E0E675D884C}"/>
              </a:ext>
            </a:extLst>
          </p:cNvPr>
          <p:cNvCxnSpPr/>
          <p:nvPr/>
        </p:nvCxnSpPr>
        <p:spPr>
          <a:xfrm flipV="1">
            <a:off x="3715899" y="3213979"/>
            <a:ext cx="3045119" cy="2086690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BB1098C-DCE7-43CE-B8E2-C88906289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39" y="4483812"/>
            <a:ext cx="5894363" cy="207153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139E39-3918-4251-8885-620F3F717CFB}"/>
              </a:ext>
            </a:extLst>
          </p:cNvPr>
          <p:cNvCxnSpPr>
            <a:cxnSpLocks/>
          </p:cNvCxnSpPr>
          <p:nvPr/>
        </p:nvCxnSpPr>
        <p:spPr>
          <a:xfrm flipV="1">
            <a:off x="3715899" y="3213981"/>
            <a:ext cx="4117985" cy="2086688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4EE4F8-DA5E-4613-84CB-720800277289}"/>
              </a:ext>
            </a:extLst>
          </p:cNvPr>
          <p:cNvCxnSpPr>
            <a:cxnSpLocks/>
          </p:cNvCxnSpPr>
          <p:nvPr/>
        </p:nvCxnSpPr>
        <p:spPr>
          <a:xfrm flipV="1">
            <a:off x="3615397" y="3470288"/>
            <a:ext cx="5200326" cy="1830381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11565F-DE58-4FFF-BE7D-E653A9662C44}"/>
              </a:ext>
            </a:extLst>
          </p:cNvPr>
          <p:cNvCxnSpPr>
            <a:cxnSpLocks/>
          </p:cNvCxnSpPr>
          <p:nvPr/>
        </p:nvCxnSpPr>
        <p:spPr>
          <a:xfrm flipV="1">
            <a:off x="3715899" y="3345275"/>
            <a:ext cx="4589822" cy="1955394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B677781-BB35-494E-BDD9-8E8D61692F7B}"/>
              </a:ext>
            </a:extLst>
          </p:cNvPr>
          <p:cNvSpPr txBox="1"/>
          <p:nvPr/>
        </p:nvSpPr>
        <p:spPr>
          <a:xfrm>
            <a:off x="5735782" y="1025236"/>
            <a:ext cx="543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2E9A32-94E2-44C7-8A08-7EE187FB3251}"/>
              </a:ext>
            </a:extLst>
          </p:cNvPr>
          <p:cNvSpPr txBox="1"/>
          <p:nvPr/>
        </p:nvSpPr>
        <p:spPr>
          <a:xfrm>
            <a:off x="6000669" y="952367"/>
            <a:ext cx="4912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7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সংবহনতন্ত্র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FF7C7A-B6FB-4C68-AD7B-9376B94D639B}"/>
              </a:ext>
            </a:extLst>
          </p:cNvPr>
          <p:cNvSpPr txBox="1"/>
          <p:nvPr/>
        </p:nvSpPr>
        <p:spPr>
          <a:xfrm>
            <a:off x="6291288" y="2151315"/>
            <a:ext cx="4479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”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</p:spTree>
    <p:extLst>
      <p:ext uri="{BB962C8B-B14F-4D97-AF65-F5344CB8AC3E}">
        <p14:creationId xmlns:p14="http://schemas.microsoft.com/office/powerpoint/2010/main" val="30036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171535" y="304801"/>
            <a:ext cx="7772400" cy="1163776"/>
          </a:xfrm>
          <a:prstGeom prst="doubleWav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94879" y="2228050"/>
            <a:ext cx="3753311" cy="609600"/>
          </a:xfrm>
          <a:prstGeom prst="flowChartAlternateProcess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51DB00-7E7B-47E5-92B7-D63F431E5EEB}"/>
              </a:ext>
            </a:extLst>
          </p:cNvPr>
          <p:cNvSpPr/>
          <p:nvPr/>
        </p:nvSpPr>
        <p:spPr>
          <a:xfrm>
            <a:off x="330480" y="2971626"/>
            <a:ext cx="4114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 তা বলতে পারবে;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28062-D191-4DF7-9111-123228E19B74}"/>
              </a:ext>
            </a:extLst>
          </p:cNvPr>
          <p:cNvSpPr/>
          <p:nvPr/>
        </p:nvSpPr>
        <p:spPr>
          <a:xfrm>
            <a:off x="330479" y="3597124"/>
            <a:ext cx="6056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রক্তের উপাদান কয়টি ও কী কী তা লিখতে  পারবে;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51E6E3-D7EF-4512-84B2-C8569EAF5A78}"/>
              </a:ext>
            </a:extLst>
          </p:cNvPr>
          <p:cNvSpPr/>
          <p:nvPr/>
        </p:nvSpPr>
        <p:spPr>
          <a:xfrm>
            <a:off x="358614" y="4243455"/>
            <a:ext cx="6787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বিভিন্ন ধরনের রক্ত কণিকা সম্পর্কে ব্যাখ্যা করতে পারবে;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9902F5-0FD5-46AB-901B-2EAE90F1CD2D}"/>
              </a:ext>
            </a:extLst>
          </p:cNvPr>
          <p:cNvSpPr/>
          <p:nvPr/>
        </p:nvSpPr>
        <p:spPr>
          <a:xfrm>
            <a:off x="358615" y="4879818"/>
            <a:ext cx="6633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 তা বর্ণনা করতে  পারবে।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D8C459-88F4-4958-9527-78DB5A6B384D}"/>
              </a:ext>
            </a:extLst>
          </p:cNvPr>
          <p:cNvSpPr/>
          <p:nvPr/>
        </p:nvSpPr>
        <p:spPr>
          <a:xfrm>
            <a:off x="393895" y="379829"/>
            <a:ext cx="2954216" cy="771377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2874"/>
              </a:avLst>
            </a:prstTxWarp>
            <a:spAutoFit/>
          </a:bodyPr>
          <a:lstStyle/>
          <a:p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F545CA-9FD9-43C3-8263-44BDB871F42A}"/>
              </a:ext>
            </a:extLst>
          </p:cNvPr>
          <p:cNvSpPr/>
          <p:nvPr/>
        </p:nvSpPr>
        <p:spPr>
          <a:xfrm>
            <a:off x="5303518" y="3098324"/>
            <a:ext cx="4543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তরল যোজক টিস্যু বা কলা     </a:t>
            </a:r>
            <a:endParaRPr lang="en-US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85CBFD-0ACD-45C6-B28A-34DF2F03096A}"/>
              </a:ext>
            </a:extLst>
          </p:cNvPr>
          <p:cNvSpPr/>
          <p:nvPr/>
        </p:nvSpPr>
        <p:spPr>
          <a:xfrm>
            <a:off x="3194538" y="1967467"/>
            <a:ext cx="8761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তোমরা পূর্বে জেনেছো যে, রক্ত ঘন লাল রঙের তরল পদার্থ।   </a:t>
            </a:r>
            <a:endParaRPr lang="en-US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AB7505-BCE9-4B9E-AD09-E920C8C5EBCE}"/>
              </a:ext>
            </a:extLst>
          </p:cNvPr>
          <p:cNvSpPr/>
          <p:nvPr/>
        </p:nvSpPr>
        <p:spPr>
          <a:xfrm>
            <a:off x="4417255" y="2539177"/>
            <a:ext cx="6316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বলতো, রক্ত কোন ধরনের টিস্যু বা কলা?  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72787-1A8F-4DC6-835B-BA26D989A145}"/>
              </a:ext>
            </a:extLst>
          </p:cNvPr>
          <p:cNvSpPr txBox="1"/>
          <p:nvPr/>
        </p:nvSpPr>
        <p:spPr>
          <a:xfrm>
            <a:off x="5691850" y="3635474"/>
            <a:ext cx="3504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রক্তের স্বাদ কেমন?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ABFAF-F8EC-4F45-AC80-BC0148B01789}"/>
              </a:ext>
            </a:extLst>
          </p:cNvPr>
          <p:cNvSpPr txBox="1"/>
          <p:nvPr/>
        </p:nvSpPr>
        <p:spPr>
          <a:xfrm>
            <a:off x="6587362" y="4282052"/>
            <a:ext cx="197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ক্ষারধর্মী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EDE9B-12A3-4272-90EF-D31403C79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910419"/>
            <a:ext cx="2665782" cy="1926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10632E-471E-4BDD-9FEB-4602D8277378}"/>
              </a:ext>
            </a:extLst>
          </p:cNvPr>
          <p:cNvSpPr/>
          <p:nvPr/>
        </p:nvSpPr>
        <p:spPr>
          <a:xfrm>
            <a:off x="5155806" y="2237761"/>
            <a:ext cx="420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তাহলে বলতো, রক্ত কী?  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F11137-0B8F-488A-B1CA-D8FA99E38D79}"/>
              </a:ext>
            </a:extLst>
          </p:cNvPr>
          <p:cNvSpPr/>
          <p:nvPr/>
        </p:nvSpPr>
        <p:spPr>
          <a:xfrm>
            <a:off x="3685736" y="2775158"/>
            <a:ext cx="7723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রক্ত ঘন লাল রঙের তরল যোজক টিস্যু বা কলা।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9" grpId="0"/>
      <p:bldP spid="19" grpId="1"/>
      <p:bldP spid="20" grpId="0"/>
      <p:bldP spid="20" grpId="1"/>
      <p:bldP spid="9" grpId="0"/>
      <p:bldP spid="9" grpId="1"/>
      <p:bldP spid="12" grpId="0"/>
      <p:bldP spid="12" grpId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24DD1F-0406-4C3D-934C-9D0465A22494}"/>
              </a:ext>
            </a:extLst>
          </p:cNvPr>
          <p:cNvSpPr txBox="1"/>
          <p:nvPr/>
        </p:nvSpPr>
        <p:spPr>
          <a:xfrm>
            <a:off x="4180857" y="4673863"/>
            <a:ext cx="40383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রক্তের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উপাদান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কয়টি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? </a:t>
            </a:r>
            <a:endParaRPr lang="bn-BD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90A84-C392-4822-A9C2-843D7B920173}"/>
              </a:ext>
            </a:extLst>
          </p:cNvPr>
          <p:cNvSpPr txBox="1"/>
          <p:nvPr/>
        </p:nvSpPr>
        <p:spPr>
          <a:xfrm>
            <a:off x="5114173" y="5429236"/>
            <a:ext cx="14884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দুইটি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BD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0AAB95-AD25-4FD0-9905-5C4F3F5F4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7794" r="44787" b="25491"/>
          <a:stretch/>
        </p:blipFill>
        <p:spPr>
          <a:xfrm>
            <a:off x="3643533" y="1092520"/>
            <a:ext cx="4754879" cy="3247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C6314D-9C26-4C66-A412-8812B1D2D3D4}"/>
              </a:ext>
            </a:extLst>
          </p:cNvPr>
          <p:cNvSpPr txBox="1"/>
          <p:nvPr/>
        </p:nvSpPr>
        <p:spPr>
          <a:xfrm>
            <a:off x="4521954" y="266807"/>
            <a:ext cx="275726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রক্তের</a:t>
            </a:r>
            <a:r>
              <a:rPr lang="en-US" sz="4400" b="1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উপাদান</a:t>
            </a:r>
            <a:r>
              <a:rPr lang="en-US" sz="4400" b="1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BD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EF5FB7-99B0-4A61-B1BA-AE8010507FE3}"/>
              </a:ext>
            </a:extLst>
          </p:cNvPr>
          <p:cNvSpPr txBox="1"/>
          <p:nvPr/>
        </p:nvSpPr>
        <p:spPr>
          <a:xfrm>
            <a:off x="4578066" y="4673863"/>
            <a:ext cx="303586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য</a:t>
            </a:r>
            <a:r>
              <a:rPr lang="bn-IN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থা:- </a:t>
            </a:r>
          </a:p>
          <a:p>
            <a:r>
              <a:rPr lang="bn-IN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    ১। রক্তরস ও </a:t>
            </a:r>
          </a:p>
          <a:p>
            <a:r>
              <a:rPr lang="bn-IN" sz="3600" kern="1100" dirty="0">
                <a:ln w="0"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    ২। রক্ত কণিকা   </a:t>
            </a:r>
            <a:endParaRPr lang="bn-BD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1">
            <a:extLst>
              <a:ext uri="{FF2B5EF4-FFF2-40B4-BE49-F238E27FC236}">
                <a16:creationId xmlns:a16="http://schemas.microsoft.com/office/drawing/2014/main" id="{32E99B28-0A56-4012-8FE2-2DD0A797C310}"/>
              </a:ext>
            </a:extLst>
          </p:cNvPr>
          <p:cNvSpPr/>
          <p:nvPr/>
        </p:nvSpPr>
        <p:spPr>
          <a:xfrm>
            <a:off x="2452259" y="290946"/>
            <a:ext cx="6594760" cy="159340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8800" b="1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081369-CE8A-4E2F-89ED-1BEFFF20C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356" y="2205707"/>
            <a:ext cx="2904342" cy="2193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2C8DF2-D905-4F1B-86BA-A0FE1CACA9BB}"/>
              </a:ext>
            </a:extLst>
          </p:cNvPr>
          <p:cNvSpPr/>
          <p:nvPr/>
        </p:nvSpPr>
        <p:spPr>
          <a:xfrm>
            <a:off x="2110154" y="4788982"/>
            <a:ext cx="6400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রক্তের উপাদান কয়টি ও কী কী? 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3ABDD-D954-4C97-B06F-FADF8A9F1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6" t="19890" r="4427" b="34327"/>
          <a:stretch/>
        </p:blipFill>
        <p:spPr>
          <a:xfrm>
            <a:off x="1917779" y="2205707"/>
            <a:ext cx="3437993" cy="21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43568 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4174</TotalTime>
  <Words>619</Words>
  <Application>Microsoft Office PowerPoint</Application>
  <PresentationFormat>Widescreen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Corbel</vt:lpstr>
      <vt:lpstr>Nikosh</vt:lpstr>
      <vt:lpstr>NikoshBAN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সোনার</dc:title>
  <dc:creator>DULAL</dc:creator>
  <cp:lastModifiedBy>DULAL</cp:lastModifiedBy>
  <cp:revision>551</cp:revision>
  <dcterms:created xsi:type="dcterms:W3CDTF">2019-05-30T09:53:00Z</dcterms:created>
  <dcterms:modified xsi:type="dcterms:W3CDTF">2020-01-24T15:48:36Z</dcterms:modified>
</cp:coreProperties>
</file>