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DD391-D5B9-49F0-BEAB-6B5F2DAE561E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89C06-6218-4FDD-853F-E4848F227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3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99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18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30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43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63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89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9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3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43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86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47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47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16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68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84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95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61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4BDF-63C2-4DC3-B7BF-AC08EB673942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2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4BDF-63C2-4DC3-B7BF-AC08EB673942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1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4BDF-63C2-4DC3-B7BF-AC08EB673942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9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4BDF-63C2-4DC3-B7BF-AC08EB673942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3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4BDF-63C2-4DC3-B7BF-AC08EB673942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4BDF-63C2-4DC3-B7BF-AC08EB673942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8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4BDF-63C2-4DC3-B7BF-AC08EB673942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6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4BDF-63C2-4DC3-B7BF-AC08EB673942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0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4BDF-63C2-4DC3-B7BF-AC08EB673942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6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4BDF-63C2-4DC3-B7BF-AC08EB673942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5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4BDF-63C2-4DC3-B7BF-AC08EB673942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71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34BDF-63C2-4DC3-B7BF-AC08EB673942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31AAC-4D23-4A0C-A995-A42324E9E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2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66308" y="5412548"/>
            <a:ext cx="8754046" cy="11079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spc="-3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sz="6600" b="1" spc="-3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b="1" spc="-3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ক্লাসে</a:t>
            </a:r>
            <a:r>
              <a:rPr lang="en-US" sz="6600" b="1" spc="-3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b="1" spc="-3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সবাইকে</a:t>
            </a:r>
            <a:r>
              <a:rPr lang="en-US" sz="6600" b="1" spc="-3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b="1" spc="-3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sz="6600" b="1" spc="-3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68BF53C-6424-4608-80C6-898E4432E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587" y="908627"/>
            <a:ext cx="6776964" cy="434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5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39290"/>
            <a:ext cx="2559036" cy="2717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914400" y="4903791"/>
            <a:ext cx="2559036" cy="5397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latin typeface="SutonnyOMJ" pitchFamily="2" charset="0"/>
                <a:cs typeface="SutonnyOMJ" pitchFamily="2" charset="0"/>
              </a:rPr>
              <a:t>মাসাতোশি</a:t>
            </a:r>
            <a:r>
              <a:rPr lang="en-US" sz="3200" dirty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latin typeface="SutonnyOMJ" pitchFamily="2" charset="0"/>
                <a:cs typeface="SutonnyOMJ" pitchFamily="2" charset="0"/>
              </a:rPr>
              <a:t>শিমা</a:t>
            </a:r>
            <a:endParaRPr lang="en-US" sz="3200" dirty="0">
              <a:ln>
                <a:solidFill>
                  <a:schemeClr val="accent6">
                    <a:lumMod val="75000"/>
                  </a:schemeClr>
                </a:solidFill>
              </a:ln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1456" y="4876801"/>
            <a:ext cx="2424545" cy="5397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ফেডরিকো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ফাগিন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2053768"/>
            <a:ext cx="2424545" cy="2703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6355673" y="4876801"/>
            <a:ext cx="2145427" cy="5397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স্ট্যান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মেজর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9" t="4134" r="12801"/>
          <a:stretch/>
        </p:blipFill>
        <p:spPr>
          <a:xfrm>
            <a:off x="6220690" y="2057401"/>
            <a:ext cx="2438400" cy="2715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8"/>
          <a:stretch/>
        </p:blipFill>
        <p:spPr>
          <a:xfrm>
            <a:off x="8839201" y="2057401"/>
            <a:ext cx="2400891" cy="273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9022673" y="4876801"/>
            <a:ext cx="2145427" cy="5397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SutonnyOMJ" pitchFamily="2" charset="0"/>
                <a:cs typeface="SutonnyOMJ" pitchFamily="2" charset="0"/>
              </a:rPr>
              <a:t>টেড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latin typeface="SutonnyOMJ" pitchFamily="2" charset="0"/>
                <a:cs typeface="SutonnyOMJ" pitchFamily="2" charset="0"/>
              </a:rPr>
              <a:t>হফ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682019" y="494723"/>
            <a:ext cx="4751765" cy="7504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মাইক্রোপ্রসেসরের</a:t>
            </a:r>
            <a:r>
              <a:rPr lang="en-US" sz="4000" dirty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উদ্ভাবক</a:t>
            </a:r>
            <a:endParaRPr lang="en-US" sz="4000" dirty="0">
              <a:ln>
                <a:solidFill>
                  <a:srgbClr val="7030A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65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14400"/>
            <a:ext cx="4371832" cy="342900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6229509" y="4534874"/>
            <a:ext cx="272368" cy="2820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t="5571" r="27196" b="5169"/>
          <a:stretch/>
        </p:blipFill>
        <p:spPr>
          <a:xfrm>
            <a:off x="9029701" y="914401"/>
            <a:ext cx="1596737" cy="2964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5238"/>
          <a:stretch/>
        </p:blipFill>
        <p:spPr>
          <a:xfrm>
            <a:off x="8134007" y="4329944"/>
            <a:ext cx="2895600" cy="15374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51658" y="4737532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Rectangle 8"/>
          <p:cNvSpPr/>
          <p:nvPr/>
        </p:nvSpPr>
        <p:spPr>
          <a:xfrm>
            <a:off x="6607361" y="4741424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63065" y="4723019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63327" y="4180724"/>
            <a:ext cx="831273" cy="5518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40733" y="4179328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98004" y="4179328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43695" y="4185658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07362" y="4179328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63065" y="4179328"/>
            <a:ext cx="711730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63791" y="5300356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83450" y="4732585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37104" y="4737531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95955" y="4741424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81401" y="5299628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44345" y="5299629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95954" y="5295736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51657" y="5299630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07360" y="5290064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130354" y="2292597"/>
            <a:ext cx="2158787" cy="20400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063551" y="1249682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>
                <a:latin typeface="NikoshBAN" pitchFamily="2" charset="0"/>
                <a:cs typeface="NikoshBAN" pitchFamily="2" charset="0"/>
              </a:rPr>
              <a:t>b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01751" y="1249682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>
                <a:latin typeface="NikoshBAN" pitchFamily="2" charset="0"/>
                <a:cs typeface="NikoshBAN" pitchFamily="2" charset="0"/>
              </a:rPr>
              <a:t>c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7711440" y="1828801"/>
            <a:ext cx="1417320" cy="3186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149151" y="1254588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09854" y="1249681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944103" y="2008793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>
                <a:latin typeface="NikoshBAN" pitchFamily="2" charset="0"/>
                <a:cs typeface="NikoshBAN" pitchFamily="2" charset="0"/>
              </a:rPr>
              <a:t>g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09854" y="2026980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>
                <a:latin typeface="NikoshBAN" pitchFamily="2" charset="0"/>
                <a:cs typeface="NikoshBAN" pitchFamily="2" charset="0"/>
              </a:rPr>
              <a:t>h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09854" y="2710774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063551" y="2010738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f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63211" y="2695535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>
                <a:latin typeface="NikoshBAN" pitchFamily="2" charset="0"/>
                <a:cs typeface="NikoshBAN" pitchFamily="2" charset="0"/>
              </a:rPr>
              <a:t>k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149150" y="2026979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>
                <a:latin typeface="NikoshBAN" pitchFamily="2" charset="0"/>
                <a:cs typeface="NikoshBAN" pitchFamily="2" charset="0"/>
              </a:rPr>
              <a:t>e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63549" y="2679293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j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149151" y="2710775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4" b="5741"/>
          <a:stretch/>
        </p:blipFill>
        <p:spPr>
          <a:xfrm>
            <a:off x="943054" y="2343228"/>
            <a:ext cx="2562146" cy="2423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447802" y="4040548"/>
            <a:ext cx="1523999" cy="13696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3366655" y="914400"/>
            <a:ext cx="556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915400" y="914401"/>
            <a:ext cx="228600" cy="8514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2971800" y="905766"/>
            <a:ext cx="396240" cy="22329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600200" y="4129644"/>
            <a:ext cx="1231232" cy="11575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b c d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 f g h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j k l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876801" y="228601"/>
            <a:ext cx="2604547" cy="5767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>
                  <a:solidFill>
                    <a:srgbClr val="002060"/>
                  </a:solidFill>
                </a:ln>
                <a:latin typeface="SutonnyOMJ" pitchFamily="2" charset="0"/>
                <a:cs typeface="SutonnyOMJ" pitchFamily="2" charset="0"/>
              </a:rPr>
              <a:t>প্রসেসর-এর</a:t>
            </a:r>
            <a:r>
              <a:rPr lang="en-US" sz="3200" dirty="0">
                <a:ln>
                  <a:solidFill>
                    <a:srgbClr val="002060"/>
                  </a:solidFill>
                </a:ln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latin typeface="SutonnyOMJ" pitchFamily="2" charset="0"/>
                <a:cs typeface="SutonnyOMJ" pitchFamily="2" charset="0"/>
              </a:rPr>
              <a:t>কাজ</a:t>
            </a:r>
            <a:endParaRPr lang="en-US" sz="3200" dirty="0">
              <a:ln>
                <a:solidFill>
                  <a:srgbClr val="002060"/>
                </a:solidFill>
              </a:ln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2435" y="2511092"/>
            <a:ext cx="1447800" cy="628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711440" y="1524000"/>
            <a:ext cx="1417320" cy="3048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8074795" y="4180725"/>
            <a:ext cx="688205" cy="583791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Print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074795" y="4766228"/>
            <a:ext cx="687003" cy="5242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end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075998" y="5299630"/>
            <a:ext cx="6870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Ctrl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5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20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20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64 -0.03468 L 0.12746 -0.15306 C 0.14598 -0.16994 0.20168 -0.25595 0.22411 -0.28763 C 0.24653 -0.3193 0.26549 -0.32601 0.26245 -0.34265 C 0.25941 -0.3593 0.2283 -0.37572 0.20559 -0.38705 C 0.18288 -0.39838 0.14844 -0.40786 0.12616 -0.4104 C 0.10388 -0.41294 0.05136 -0.39375 0.07191 -0.40184 L 0.24928 -0.45895 L 0.22932 -0.54774 L 0.20429 -0.54982 L 0.07987 -0.54774 L 0.02952 -0.54566 L -0.01056 -0.5526 L -0.27199 -0.54982 L -0.31163 -0.23907 L -0.3232 -0.24601 " pathEditMode="relative" rAng="0" ptsTypes="FfaaaaFAAAAAAAAF">
                                      <p:cBhvr>
                                        <p:cTn id="88" dur="3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7" y="-25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5" grpId="0" animBg="1"/>
      <p:bldP spid="31" grpId="0" animBg="1"/>
      <p:bldP spid="3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36" grpId="0" animBg="1"/>
      <p:bldP spid="37" grpId="0" animBg="1"/>
      <p:bldP spid="44" grpId="0" animBg="1"/>
      <p:bldP spid="45" grpId="0" animBg="1"/>
      <p:bldP spid="29" grpId="0" animBg="1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500" y="4953000"/>
            <a:ext cx="58674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১)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মেশিন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ল্যাংগুয়েজ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3600" y="457200"/>
            <a:ext cx="80010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ভিডিওটি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দেখে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জোড়ায়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নিচের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প্রশ্নটির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লিখ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907845" y="2133600"/>
          <a:ext cx="2528711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7845" y="2133600"/>
                        <a:ext cx="2528711" cy="21336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665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7557" y="1676401"/>
            <a:ext cx="1316182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A=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2317" y="2700121"/>
            <a:ext cx="1316182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B=</a:t>
            </a:r>
          </a:p>
        </p:txBody>
      </p:sp>
      <p:sp>
        <p:nvSpPr>
          <p:cNvPr id="5" name="Rectangle 4"/>
          <p:cNvSpPr/>
          <p:nvPr/>
        </p:nvSpPr>
        <p:spPr>
          <a:xfrm>
            <a:off x="3177557" y="3690721"/>
            <a:ext cx="1316182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?=</a:t>
            </a:r>
          </a:p>
        </p:txBody>
      </p:sp>
      <p:sp>
        <p:nvSpPr>
          <p:cNvPr id="6" name="Rectangle 5"/>
          <p:cNvSpPr/>
          <p:nvPr/>
        </p:nvSpPr>
        <p:spPr>
          <a:xfrm>
            <a:off x="3177557" y="4691040"/>
            <a:ext cx="1316182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,=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1940" y="1686120"/>
            <a:ext cx="3354861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01000001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1940" y="2623921"/>
            <a:ext cx="3354861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01000010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1940" y="3690721"/>
            <a:ext cx="3354861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00111111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1940" y="4681321"/>
            <a:ext cx="3354861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00101100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0" y="540049"/>
            <a:ext cx="9067800" cy="8015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ASCII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কোড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৮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বিটের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কোড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 এ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কোড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অনুযায়ী</a:t>
            </a:r>
            <a:endParaRPr lang="en-US" sz="4400" b="1" dirty="0">
              <a:ln>
                <a:solidFill>
                  <a:srgbClr val="00B0F0"/>
                </a:solidFill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800" y="5627008"/>
            <a:ext cx="8001000" cy="8015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সবচেয়ে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জনপ্রিয়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কোড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Unicode</a:t>
            </a:r>
          </a:p>
        </p:txBody>
      </p:sp>
    </p:spTree>
    <p:extLst>
      <p:ext uri="{BB962C8B-B14F-4D97-AF65-F5344CB8AC3E}">
        <p14:creationId xmlns:p14="http://schemas.microsoft.com/office/powerpoint/2010/main" val="190039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160004" y="667041"/>
            <a:ext cx="3657600" cy="914007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spc="-15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দলীয়</a:t>
            </a:r>
            <a:r>
              <a:rPr lang="en-US" sz="7200" spc="-15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spc="-15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কাজ</a:t>
            </a:r>
            <a:endParaRPr lang="en-US" sz="7200" spc="-15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0702481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0210802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810985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2355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0986" y="5410201"/>
            <a:ext cx="10551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তোমাদের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জানামতে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আর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ডিভাইসে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প্রসেসর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ব্যবহৃত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তার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তালিকা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তৈরি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150" dirty="0" err="1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3600" b="1" spc="150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  <a:endParaRPr lang="bn-BD" sz="3600" b="1" spc="150" dirty="0">
              <a:ln w="1143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84" y="2590802"/>
            <a:ext cx="3570517" cy="280826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158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7315" y="572870"/>
            <a:ext cx="49221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150" dirty="0" err="1">
                <a:ln w="11430"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এসো</a:t>
            </a:r>
            <a:r>
              <a:rPr lang="en-US" sz="4400" b="1" spc="150" dirty="0">
                <a:ln w="11430"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spc="150" dirty="0" err="1">
                <a:ln w="11430"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4400" b="1" spc="150" dirty="0">
                <a:ln w="11430"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spc="150" dirty="0" err="1">
                <a:ln w="11430"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মিলিয়ে</a:t>
            </a:r>
            <a:r>
              <a:rPr lang="en-US" sz="4400" b="1" spc="150" dirty="0">
                <a:ln w="11430"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spc="150" dirty="0" err="1">
                <a:ln w="11430"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দেখি</a:t>
            </a:r>
            <a:r>
              <a:rPr lang="en-US" sz="4400" b="1" spc="150" dirty="0">
                <a:ln w="11430"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</a:t>
            </a:r>
            <a:endParaRPr lang="bn-BD" sz="4400" b="1" spc="150" dirty="0">
              <a:ln w="11430">
                <a:solidFill>
                  <a:sysClr val="windowText" lastClr="000000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57400"/>
            <a:ext cx="3033712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3" r="25627"/>
          <a:stretch/>
        </p:blipFill>
        <p:spPr>
          <a:xfrm>
            <a:off x="8783353" y="1273166"/>
            <a:ext cx="2182055" cy="4293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5" b="12209"/>
          <a:stretch/>
        </p:blipFill>
        <p:spPr>
          <a:xfrm>
            <a:off x="4876801" y="2118977"/>
            <a:ext cx="3252851" cy="260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3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752601" y="2424120"/>
            <a:ext cx="320363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(ক) ২টি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37756" y="1617077"/>
            <a:ext cx="8473044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১।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প্রসেসর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কয়টি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অংশের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সমন্বয়ে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গঠিত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</a:t>
            </a:r>
          </a:p>
        </p:txBody>
      </p:sp>
      <p:sp>
        <p:nvSpPr>
          <p:cNvPr id="17" name="TextBox 1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752601" y="3239870"/>
            <a:ext cx="320363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(গ) ৪টি</a:t>
            </a:r>
          </a:p>
        </p:txBody>
      </p:sp>
      <p:sp>
        <p:nvSpPr>
          <p:cNvPr id="18" name="TextBox 17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6856516" y="2421144"/>
            <a:ext cx="335428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(খ) ৩টি</a:t>
            </a:r>
          </a:p>
        </p:txBody>
      </p:sp>
      <p:sp>
        <p:nvSpPr>
          <p:cNvPr id="19" name="Cross 18"/>
          <p:cNvSpPr/>
          <p:nvPr/>
        </p:nvSpPr>
        <p:spPr>
          <a:xfrm>
            <a:off x="3505201" y="157971"/>
            <a:ext cx="3235569" cy="615085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8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02129" y="1143000"/>
            <a:ext cx="10820400" cy="0"/>
          </a:xfrm>
          <a:prstGeom prst="line">
            <a:avLst/>
          </a:prstGeom>
          <a:ln w="3175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870926" y="3239870"/>
            <a:ext cx="333987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(ঘ) ৫টি </a:t>
            </a:r>
          </a:p>
        </p:txBody>
      </p:sp>
      <p:sp>
        <p:nvSpPr>
          <p:cNvPr id="27" name="TextBox 2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761076" y="5065932"/>
            <a:ext cx="318198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(ক)  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1200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টি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37756" y="4267201"/>
            <a:ext cx="8473045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২।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4004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মাইক্রোপ্রসেসরের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ট্রানজিস্টরের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সংখ্যা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ছিল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?</a:t>
            </a:r>
          </a:p>
        </p:txBody>
      </p:sp>
      <p:sp>
        <p:nvSpPr>
          <p:cNvPr id="30" name="TextBox 29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1752601" y="5874842"/>
            <a:ext cx="320363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(গ)  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2300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টি</a:t>
            </a:r>
            <a:endParaRPr lang="en-US" sz="3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1" name="TextBox 30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870926" y="5830670"/>
            <a:ext cx="332523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(ঘ)  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3300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টি</a:t>
            </a:r>
            <a:endParaRPr lang="en-US" sz="3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4" name="TextBox 3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870926" y="5065932"/>
            <a:ext cx="332523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(খ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) 1300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টি</a:t>
            </a:r>
            <a:endParaRPr lang="en-US" sz="3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t="14289" r="5333" b="35962"/>
          <a:stretch/>
        </p:blipFill>
        <p:spPr>
          <a:xfrm>
            <a:off x="7977752" y="200578"/>
            <a:ext cx="3223648" cy="6520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t="11487" r="4294" b="32493"/>
          <a:stretch/>
        </p:blipFill>
        <p:spPr>
          <a:xfrm>
            <a:off x="7967813" y="228600"/>
            <a:ext cx="3223648" cy="6240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221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625405" y="1973171"/>
            <a:ext cx="393020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(ক)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0111111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5404" y="1317426"/>
            <a:ext cx="9039836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৩।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ASCII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অনুযায়ী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 A=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</a:t>
            </a:r>
          </a:p>
        </p:txBody>
      </p:sp>
      <p:sp>
        <p:nvSpPr>
          <p:cNvPr id="17" name="TextBox 1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625405" y="2651503"/>
            <a:ext cx="393020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(গ)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0101100</a:t>
            </a:r>
          </a:p>
        </p:txBody>
      </p:sp>
      <p:sp>
        <p:nvSpPr>
          <p:cNvPr id="18" name="TextBox 17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6818116" y="1970195"/>
            <a:ext cx="384988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(খ)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01000001</a:t>
            </a:r>
          </a:p>
        </p:txBody>
      </p:sp>
      <p:sp>
        <p:nvSpPr>
          <p:cNvPr id="19" name="Cross 18"/>
          <p:cNvSpPr/>
          <p:nvPr/>
        </p:nvSpPr>
        <p:spPr>
          <a:xfrm>
            <a:off x="4038601" y="158531"/>
            <a:ext cx="3235569" cy="744255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8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02129" y="1143000"/>
            <a:ext cx="10820400" cy="0"/>
          </a:xfrm>
          <a:prstGeom prst="line">
            <a:avLst/>
          </a:prstGeom>
          <a:ln w="6350" cap="rnd" cmpd="dbl">
            <a:solidFill>
              <a:srgbClr val="0039FF">
                <a:alpha val="85000"/>
              </a:srgb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832526" y="2651503"/>
            <a:ext cx="383271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(ঘ)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1000010 </a:t>
            </a:r>
          </a:p>
        </p:txBody>
      </p:sp>
      <p:sp>
        <p:nvSpPr>
          <p:cNvPr id="27" name="TextBox 2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625406" y="5401749"/>
            <a:ext cx="393019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(ক)  i ও ii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25404" y="3351511"/>
            <a:ext cx="9039836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৪।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প্রসেসর-এর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অংশ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…</a:t>
            </a:r>
          </a:p>
        </p:txBody>
      </p:sp>
      <p:sp>
        <p:nvSpPr>
          <p:cNvPr id="30" name="TextBox 29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6832526" y="6060124"/>
            <a:ext cx="383271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(ঘ) i, ii ও iii</a:t>
            </a:r>
          </a:p>
        </p:txBody>
      </p:sp>
      <p:sp>
        <p:nvSpPr>
          <p:cNvPr id="31" name="TextBox 30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625406" y="6083679"/>
            <a:ext cx="393019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(গ)  ii ও iii</a:t>
            </a:r>
          </a:p>
        </p:txBody>
      </p:sp>
      <p:sp>
        <p:nvSpPr>
          <p:cNvPr id="34" name="TextBox 3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832526" y="5401749"/>
            <a:ext cx="383271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(খ) i ও iii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25405" y="4068308"/>
            <a:ext cx="327660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.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গাণিতিক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যুক্তি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অংশ</a:t>
            </a:r>
            <a:endParaRPr lang="en-US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83007" y="4068308"/>
            <a:ext cx="245015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নিয়ন্ত্রণ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অংশ</a:t>
            </a:r>
            <a:endParaRPr lang="en-US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50007" y="4068307"/>
            <a:ext cx="271523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রেজিস্টার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স্মৃতি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22009" r="5249" b="41073"/>
          <a:stretch/>
        </p:blipFill>
        <p:spPr>
          <a:xfrm>
            <a:off x="7573107" y="228601"/>
            <a:ext cx="3265375" cy="696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9986" r="4878" b="29301"/>
          <a:stretch/>
        </p:blipFill>
        <p:spPr>
          <a:xfrm>
            <a:off x="7543801" y="228600"/>
            <a:ext cx="3575685" cy="743918"/>
          </a:xfrm>
          <a:prstGeom prst="rect">
            <a:avLst/>
          </a:prstGeom>
          <a:ln>
            <a:solidFill>
              <a:srgbClr val="0039FF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625406" y="4732110"/>
            <a:ext cx="903983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নিচের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কোনটি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সঠিক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?  </a:t>
            </a:r>
          </a:p>
        </p:txBody>
      </p:sp>
    </p:spTree>
    <p:extLst>
      <p:ext uri="{BB962C8B-B14F-4D97-AF65-F5344CB8AC3E}">
        <p14:creationId xmlns:p14="http://schemas.microsoft.com/office/powerpoint/2010/main" val="285569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4400" y="72259"/>
            <a:ext cx="2587568" cy="8309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নতুন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শিখলাম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21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52600" y="1305581"/>
            <a:ext cx="115929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Chip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1" y="1305580"/>
            <a:ext cx="69762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IC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1" y="1305581"/>
            <a:ext cx="540404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Arithmetic and Logic Unit</a:t>
            </a:r>
          </a:p>
        </p:txBody>
      </p:sp>
      <p:sp>
        <p:nvSpPr>
          <p:cNvPr id="9" name="Rectangle 8"/>
          <p:cNvSpPr/>
          <p:nvPr/>
        </p:nvSpPr>
        <p:spPr>
          <a:xfrm>
            <a:off x="8582732" y="1305581"/>
            <a:ext cx="270266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Control Unit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90112" y="3505201"/>
            <a:ext cx="3858749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চিপ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(Chip)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2201553" y="3925670"/>
            <a:ext cx="795121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IC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ইন্টিগ্রেটেড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সার্কিট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যা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ট্রানজিস্টর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তৈরি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12808" y="2209801"/>
            <a:ext cx="362599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Register Memory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41549" y="2209800"/>
            <a:ext cx="239360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ASCII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05801" y="2207624"/>
            <a:ext cx="180049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Unicode</a:t>
            </a:r>
          </a:p>
        </p:txBody>
      </p:sp>
      <p:sp>
        <p:nvSpPr>
          <p:cNvPr id="23" name="Rectangle 22"/>
          <p:cNvSpPr/>
          <p:nvPr/>
        </p:nvSpPr>
        <p:spPr>
          <a:xfrm flipH="1">
            <a:off x="2057400" y="3506450"/>
            <a:ext cx="8229599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যৌক্তিক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সিদ্ধান্তমূলক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chemeClr val="tx1"/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flipH="1">
            <a:off x="2057400" y="3362742"/>
            <a:ext cx="8229599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নিয়ন্ত্রক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নির্দেশের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flipH="1">
            <a:off x="1981201" y="3286542"/>
            <a:ext cx="8229599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প্রক্রিয়াকরণ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rgbClr val="7030A0"/>
                </a:solidFill>
              </a:ln>
              <a:solidFill>
                <a:srgbClr val="0070C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flipH="1">
            <a:off x="1752602" y="3582650"/>
            <a:ext cx="8762999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ASCII ( American Standard Code for Information Interchange) </a:t>
            </a:r>
          </a:p>
        </p:txBody>
      </p:sp>
      <p:sp>
        <p:nvSpPr>
          <p:cNvPr id="27" name="Rectangle 26"/>
          <p:cNvSpPr/>
          <p:nvPr/>
        </p:nvSpPr>
        <p:spPr>
          <a:xfrm flipH="1">
            <a:off x="2209801" y="3380126"/>
            <a:ext cx="7053223" cy="34778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বর্তমানে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সর্বাপেক্ষা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জনপ্রিয়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কোড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অসংখ্য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IC </a:t>
            </a:r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প্রসেসর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তৈরি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আইসি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গুলো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তৈরি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ট্রানজিস্টর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4400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এগুলো</a:t>
            </a:r>
            <a:r>
              <a:rPr lang="en-US" sz="4400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স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cript MT Bold" panose="03040602040607080904" pitchFamily="66" charset="0"/>
                <a:cs typeface="SutonnyOMJ" pitchFamily="2" charset="0"/>
              </a:rPr>
              <a:t>Unicode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63681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2" grpId="0" animBg="1"/>
      <p:bldP spid="13" grpId="0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3276604" y="653514"/>
            <a:ext cx="54863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7200" b="1" spc="-15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ড়ি</a:t>
            </a:r>
            <a:r>
              <a:rPr lang="bn-BD" sz="7200" b="1" spc="-1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 কাজ</a:t>
            </a:r>
            <a:endParaRPr lang="en-US" sz="7200" b="1" spc="-15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02129" y="20574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10608137" y="163284"/>
            <a:ext cx="841439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0058404" y="152400"/>
            <a:ext cx="841439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767444" y="152400"/>
            <a:ext cx="745672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1235527" y="152400"/>
            <a:ext cx="745672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2133601" y="304800"/>
            <a:ext cx="1973581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8001001" y="152400"/>
            <a:ext cx="1973581" cy="175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581401"/>
            <a:ext cx="3886200" cy="2919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767445" y="2667000"/>
            <a:ext cx="10510155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54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প্রসেসর</a:t>
            </a:r>
            <a:r>
              <a:rPr lang="en-US" sz="54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কম্পিউটারের</a:t>
            </a:r>
            <a:r>
              <a:rPr lang="en-US" sz="54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মস্তিষ্ক</a:t>
            </a:r>
            <a:r>
              <a:rPr lang="en-US" sz="54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স্বরূপ</a:t>
            </a:r>
            <a:r>
              <a:rPr lang="en-US" sz="54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’ </a:t>
            </a:r>
            <a:r>
              <a:rPr lang="en-US" sz="54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বিশ্লেষণ</a:t>
            </a:r>
            <a:r>
              <a:rPr lang="en-US" sz="54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spc="-15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</a:t>
            </a:r>
            <a:r>
              <a:rPr lang="en-US" sz="5400" b="1" spc="-15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4312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>
            <a:extLst>
              <a:ext uri="{FF2B5EF4-FFF2-40B4-BE49-F238E27FC236}">
                <a16:creationId xmlns:a16="http://schemas.microsoft.com/office/drawing/2014/main" id="{CA33CE50-1A6A-4ADC-8347-CBA4AE1775FD}"/>
              </a:ext>
            </a:extLst>
          </p:cNvPr>
          <p:cNvGrpSpPr/>
          <p:nvPr/>
        </p:nvGrpSpPr>
        <p:grpSpPr>
          <a:xfrm>
            <a:off x="801718" y="1422358"/>
            <a:ext cx="5638318" cy="4757047"/>
            <a:chOff x="801718" y="1422358"/>
            <a:chExt cx="5638318" cy="4757047"/>
          </a:xfrm>
        </p:grpSpPr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id="{C34618BF-13BB-42AC-B946-9FC51FA8F146}"/>
                </a:ext>
              </a:extLst>
            </p:cNvPr>
            <p:cNvSpPr/>
            <p:nvPr/>
          </p:nvSpPr>
          <p:spPr>
            <a:xfrm>
              <a:off x="801718" y="3894484"/>
              <a:ext cx="5638318" cy="2284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1" compatLnSpc="0">
              <a:spAutoFit/>
            </a:bodyPr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i-IN" sz="2400" b="1" i="0" u="none" strike="noStrike" kern="1200" cap="none" spc="0" baseline="0">
                  <a:solidFill>
                    <a:srgbClr val="000000"/>
                  </a:solidFill>
                  <a:uFillTx/>
                  <a:latin typeface="NikoshBAN" pitchFamily="18"/>
                  <a:ea typeface="Microsoft YaHei" pitchFamily="2"/>
                  <a:cs typeface="NikoshBAN" pitchFamily="2"/>
                </a:rPr>
                <a:t>মোহাম্মদ আনোয়ার হোসেন</a:t>
              </a:r>
            </a:p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i-IN" sz="2400" b="1" i="0" u="none" strike="noStrike" kern="1200" cap="none" spc="0" baseline="0">
                  <a:solidFill>
                    <a:srgbClr val="000000"/>
                  </a:solidFill>
                  <a:uFillTx/>
                  <a:latin typeface="NikoshBAN" pitchFamily="18"/>
                  <a:ea typeface="Microsoft YaHei" pitchFamily="2"/>
                  <a:cs typeface="NikoshBAN" pitchFamily="2"/>
                </a:rPr>
                <a:t>সহকারী শিক্ষক</a:t>
              </a:r>
            </a:p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i-IN" sz="2400" b="1" i="0" u="none" strike="noStrike" kern="1200" cap="none" spc="0" baseline="0">
                  <a:solidFill>
                    <a:srgbClr val="000000"/>
                  </a:solidFill>
                  <a:uFillTx/>
                  <a:latin typeface="NikoshBAN" pitchFamily="18"/>
                  <a:ea typeface="Microsoft YaHei" pitchFamily="2"/>
                  <a:cs typeface="NikoshBAN" pitchFamily="2"/>
                </a:rPr>
                <a:t>ছাতক জালালিয়া ফাযিল মাদ্রাসা</a:t>
              </a:r>
            </a:p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i-IN" sz="2400" b="1" i="0" u="none" strike="noStrike" kern="1200" cap="none" spc="0" baseline="0">
                  <a:solidFill>
                    <a:srgbClr val="000000"/>
                  </a:solidFill>
                  <a:uFillTx/>
                  <a:latin typeface="NikoshBAN" pitchFamily="18"/>
                  <a:ea typeface="Microsoft YaHei" pitchFamily="2"/>
                  <a:cs typeface="NikoshBAN" pitchFamily="2"/>
                </a:rPr>
                <a:t>ছাতক</a:t>
              </a:r>
              <a:r>
                <a:rPr lang="en-US" sz="2400" b="1" i="0" u="none" strike="noStrike" kern="1200" cap="none" spc="0" baseline="0">
                  <a:solidFill>
                    <a:srgbClr val="000000"/>
                  </a:solidFill>
                  <a:uFillTx/>
                  <a:latin typeface="NikoshBAN" pitchFamily="18"/>
                  <a:ea typeface="Microsoft YaHei" pitchFamily="2"/>
                  <a:cs typeface="NikoshBAN" pitchFamily="2"/>
                </a:rPr>
                <a:t>, </a:t>
              </a:r>
              <a:r>
                <a:rPr lang="hi-IN" sz="2400" b="1" i="0" u="none" strike="noStrike" kern="1200" cap="none" spc="0" baseline="0">
                  <a:solidFill>
                    <a:srgbClr val="000000"/>
                  </a:solidFill>
                  <a:uFillTx/>
                  <a:latin typeface="NikoshBAN" pitchFamily="18"/>
                  <a:ea typeface="Microsoft YaHei" pitchFamily="2"/>
                  <a:cs typeface="NikoshBAN" pitchFamily="2"/>
                </a:rPr>
                <a:t>সুনামগঞ্জ।</a:t>
              </a:r>
            </a:p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i-IN" sz="2400" b="1" i="0" u="none" strike="noStrike" kern="1200" cap="none" spc="0" baseline="0">
                  <a:solidFill>
                    <a:srgbClr val="000000"/>
                  </a:solidFill>
                  <a:uFillTx/>
                  <a:latin typeface="NikoshBAN" pitchFamily="18"/>
                  <a:ea typeface="Microsoft YaHei" pitchFamily="2"/>
                  <a:cs typeface="NikoshBAN" pitchFamily="2"/>
                </a:rPr>
                <a:t>মোবাইল নং</a:t>
              </a:r>
              <a:r>
                <a:rPr lang="en-US" sz="2400" b="1" i="0" u="none" strike="noStrike" kern="1200" cap="none" spc="0" baseline="0">
                  <a:solidFill>
                    <a:srgbClr val="000000"/>
                  </a:solidFill>
                  <a:uFillTx/>
                  <a:latin typeface="NikoshBAN" pitchFamily="18"/>
                  <a:ea typeface="Microsoft YaHei" pitchFamily="2"/>
                  <a:cs typeface="NikoshBAN" pitchFamily="2"/>
                </a:rPr>
                <a:t>-</a:t>
              </a:r>
              <a:r>
                <a:rPr lang="hi-IN" sz="2400" b="1" i="0" u="none" strike="noStrike" kern="1200" cap="none" spc="0" baseline="0">
                  <a:solidFill>
                    <a:srgbClr val="000000"/>
                  </a:solidFill>
                  <a:uFillTx/>
                  <a:latin typeface="NikoshBAN" pitchFamily="18"/>
                  <a:ea typeface="Microsoft YaHei" pitchFamily="2"/>
                  <a:cs typeface="NikoshBAN" pitchFamily="2"/>
                </a:rPr>
                <a:t>০১৭২৭ ২৩৭০৬৬</a:t>
              </a:r>
            </a:p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1200" cap="none" spc="0" baseline="0">
                  <a:solidFill>
                    <a:srgbClr val="000000"/>
                  </a:solidFill>
                  <a:uFillTx/>
                  <a:latin typeface="NikoshBAN" pitchFamily="18"/>
                  <a:ea typeface="Microsoft YaHei" pitchFamily="2"/>
                  <a:cs typeface="NikoshBAN" pitchFamily="2"/>
                </a:rPr>
                <a:t>E-mail: info.anowarmp@gmail.com</a:t>
              </a:r>
            </a:p>
          </p:txBody>
        </p:sp>
        <p:pic>
          <p:nvPicPr>
            <p:cNvPr id="6" name="Picture 17">
              <a:extLst>
                <a:ext uri="{FF2B5EF4-FFF2-40B4-BE49-F238E27FC236}">
                  <a16:creationId xmlns:a16="http://schemas.microsoft.com/office/drawing/2014/main" id="{76D6D9A2-1D9D-47C4-9AC4-FB8A066C7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2353683" y="1422358"/>
              <a:ext cx="2534762" cy="2471760"/>
            </a:xfrm>
            <a:prstGeom prst="rect">
              <a:avLst/>
            </a:prstGeom>
            <a:solidFill>
              <a:srgbClr val="EDEDED"/>
            </a:solidFill>
            <a:ln w="88916" cap="flat">
              <a:solidFill>
                <a:srgbClr val="FFFFFF"/>
              </a:solidFill>
              <a:prstDash val="solid"/>
              <a:miter/>
            </a:ln>
          </p:spPr>
        </p:pic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8FE1A2EB-DCA9-4851-93D5-F7BF87D87F23}"/>
              </a:ext>
            </a:extLst>
          </p:cNvPr>
          <p:cNvSpPr/>
          <p:nvPr/>
        </p:nvSpPr>
        <p:spPr>
          <a:xfrm>
            <a:off x="2262165" y="424628"/>
            <a:ext cx="2926080" cy="6390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i-IN" sz="3600" b="0" i="0" u="none" strike="noStrike" kern="1200" cap="none" spc="0" baseline="0" dirty="0">
                <a:solidFill>
                  <a:srgbClr val="000000"/>
                </a:solidFill>
                <a:uFillTx/>
                <a:latin typeface="NikoshBAN" pitchFamily="18"/>
                <a:ea typeface="Microsoft YaHei" pitchFamily="2"/>
                <a:cs typeface="NikoshBAN" pitchFamily="2"/>
              </a:rPr>
              <a:t>শিক্ষক পরিচিতি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F48AB4CD-EFD7-4ACA-BCF1-37B6229E12D5}"/>
              </a:ext>
            </a:extLst>
          </p:cNvPr>
          <p:cNvGrpSpPr/>
          <p:nvPr/>
        </p:nvGrpSpPr>
        <p:grpSpPr>
          <a:xfrm>
            <a:off x="0" y="6839"/>
            <a:ext cx="12096176" cy="6850795"/>
            <a:chOff x="0" y="6839"/>
            <a:chExt cx="12096176" cy="6850795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53CA7AA0-4E56-40B3-92BD-B638F06F2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0" y="5406838"/>
              <a:ext cx="1547996" cy="145079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DF76CFD9-41AD-4E2A-831A-A35927132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 rot="5123412">
              <a:off x="5878" y="55439"/>
              <a:ext cx="1547996" cy="145079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7F737A8F-DC6A-46CD-B2EC-5A4D2B5C6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 rot="10647011">
              <a:off x="10548180" y="141356"/>
              <a:ext cx="1547996" cy="1450796"/>
            </a:xfrm>
            <a:prstGeom prst="rect">
              <a:avLst/>
            </a:prstGeom>
            <a:noFill/>
            <a:ln cap="flat">
              <a:noFill/>
            </a:ln>
          </p:spPr>
        </p:pic>
        <p:grpSp>
          <p:nvGrpSpPr>
            <p:cNvPr id="13" name="Group 18">
              <a:extLst>
                <a:ext uri="{FF2B5EF4-FFF2-40B4-BE49-F238E27FC236}">
                  <a16:creationId xmlns:a16="http://schemas.microsoft.com/office/drawing/2014/main" id="{C81B61FC-3931-4640-BFF4-ECEF7A883478}"/>
                </a:ext>
              </a:extLst>
            </p:cNvPr>
            <p:cNvGrpSpPr/>
            <p:nvPr/>
          </p:nvGrpSpPr>
          <p:grpSpPr>
            <a:xfrm>
              <a:off x="0" y="1378796"/>
              <a:ext cx="12042711" cy="4315327"/>
              <a:chOff x="0" y="1378796"/>
              <a:chExt cx="12042711" cy="4315327"/>
            </a:xfrm>
          </p:grpSpPr>
          <p:sp>
            <p:nvSpPr>
              <p:cNvPr id="14" name="Rectangle 19">
                <a:extLst>
                  <a:ext uri="{FF2B5EF4-FFF2-40B4-BE49-F238E27FC236}">
                    <a16:creationId xmlns:a16="http://schemas.microsoft.com/office/drawing/2014/main" id="{91CC672B-A467-4216-83B9-69F5334CD76C}"/>
                  </a:ext>
                </a:extLst>
              </p:cNvPr>
              <p:cNvSpPr/>
              <p:nvPr/>
            </p:nvSpPr>
            <p:spPr>
              <a:xfrm>
                <a:off x="274320" y="1746001"/>
                <a:ext cx="194758" cy="378935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val f2"/>
                  <a:gd name="f7" fmla="val f3"/>
                  <a:gd name="f8" fmla="+- f7 0 f6"/>
                  <a:gd name="f9" fmla="*/ f8 1 21600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5" name="Rectangle 20">
                <a:extLst>
                  <a:ext uri="{FF2B5EF4-FFF2-40B4-BE49-F238E27FC236}">
                    <a16:creationId xmlns:a16="http://schemas.microsoft.com/office/drawing/2014/main" id="{8D7F1449-4C60-4A16-B2E3-A21BB7C0F7DF}"/>
                  </a:ext>
                </a:extLst>
              </p:cNvPr>
              <p:cNvSpPr/>
              <p:nvPr/>
            </p:nvSpPr>
            <p:spPr>
              <a:xfrm>
                <a:off x="11579038" y="1686235"/>
                <a:ext cx="194758" cy="378935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val f2"/>
                  <a:gd name="f7" fmla="val f3"/>
                  <a:gd name="f8" fmla="+- f7 0 f6"/>
                  <a:gd name="f9" fmla="*/ f8 1 21600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6" name="Star: 5 Points 21">
                <a:extLst>
                  <a:ext uri="{FF2B5EF4-FFF2-40B4-BE49-F238E27FC236}">
                    <a16:creationId xmlns:a16="http://schemas.microsoft.com/office/drawing/2014/main" id="{232901CB-96C1-47C7-B54C-C1C031C3A11E}"/>
                  </a:ext>
                </a:extLst>
              </p:cNvPr>
              <p:cNvSpPr/>
              <p:nvPr/>
            </p:nvSpPr>
            <p:spPr>
              <a:xfrm>
                <a:off x="7918" y="5079601"/>
                <a:ext cx="663836" cy="614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val 10797"/>
                  <a:gd name="f5" fmla="val 8278"/>
                  <a:gd name="f6" fmla="val 8256"/>
                  <a:gd name="f7" fmla="val 6722"/>
                  <a:gd name="f8" fmla="val 13405"/>
                  <a:gd name="f9" fmla="val 4198"/>
                  <a:gd name="f10" fmla="val 16580"/>
                  <a:gd name="f11" fmla="val 17401"/>
                  <a:gd name="f12" fmla="val 14878"/>
                  <a:gd name="f13" fmla="val 13321"/>
                  <a:gd name="f14" fmla="*/ f0 1 21600"/>
                  <a:gd name="f15" fmla="*/ f1 1 21600"/>
                  <a:gd name="f16" fmla="val f2"/>
                  <a:gd name="f17" fmla="val f3"/>
                  <a:gd name="f18" fmla="+- f17 0 f16"/>
                  <a:gd name="f19" fmla="*/ f18 1 21600"/>
                  <a:gd name="f20" fmla="*/ 6722 f19 1"/>
                  <a:gd name="f21" fmla="*/ 14878 f19 1"/>
                  <a:gd name="f22" fmla="*/ 15460 f19 1"/>
                  <a:gd name="f23" fmla="*/ 8256 f19 1"/>
                  <a:gd name="f24" fmla="*/ f20 1 f19"/>
                  <a:gd name="f25" fmla="*/ f21 1 f19"/>
                  <a:gd name="f26" fmla="*/ f23 1 f19"/>
                  <a:gd name="f27" fmla="*/ f22 1 f19"/>
                  <a:gd name="f28" fmla="*/ f24 f14 1"/>
                  <a:gd name="f29" fmla="*/ f25 f14 1"/>
                  <a:gd name="f30" fmla="*/ f27 f15 1"/>
                  <a:gd name="f31" fmla="*/ f26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1600" h="21600">
                    <a:moveTo>
                      <a:pt x="f4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3"/>
                    </a:lnTo>
                    <a:lnTo>
                      <a:pt x="f4" y="f10"/>
                    </a:lnTo>
                    <a:lnTo>
                      <a:pt x="f11" y="f3"/>
                    </a:lnTo>
                    <a:lnTo>
                      <a:pt x="f12" y="f8"/>
                    </a:lnTo>
                    <a:lnTo>
                      <a:pt x="f3" y="f6"/>
                    </a:lnTo>
                    <a:lnTo>
                      <a:pt x="f13" y="f6"/>
                    </a:lnTo>
                    <a:lnTo>
                      <a:pt x="f4" y="f2"/>
                    </a:lnTo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7" name="Star: 5 Points 22">
                <a:extLst>
                  <a:ext uri="{FF2B5EF4-FFF2-40B4-BE49-F238E27FC236}">
                    <a16:creationId xmlns:a16="http://schemas.microsoft.com/office/drawing/2014/main" id="{645D7093-F0C4-4360-B9FB-BFEB262AE0E7}"/>
                  </a:ext>
                </a:extLst>
              </p:cNvPr>
              <p:cNvSpPr/>
              <p:nvPr/>
            </p:nvSpPr>
            <p:spPr>
              <a:xfrm>
                <a:off x="0" y="1438561"/>
                <a:ext cx="663836" cy="614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val 10797"/>
                  <a:gd name="f5" fmla="val 8278"/>
                  <a:gd name="f6" fmla="val 8256"/>
                  <a:gd name="f7" fmla="val 6722"/>
                  <a:gd name="f8" fmla="val 13405"/>
                  <a:gd name="f9" fmla="val 4198"/>
                  <a:gd name="f10" fmla="val 16580"/>
                  <a:gd name="f11" fmla="val 17401"/>
                  <a:gd name="f12" fmla="val 14878"/>
                  <a:gd name="f13" fmla="val 13321"/>
                  <a:gd name="f14" fmla="*/ f0 1 21600"/>
                  <a:gd name="f15" fmla="*/ f1 1 21600"/>
                  <a:gd name="f16" fmla="val f2"/>
                  <a:gd name="f17" fmla="val f3"/>
                  <a:gd name="f18" fmla="+- f17 0 f16"/>
                  <a:gd name="f19" fmla="*/ f18 1 21600"/>
                  <a:gd name="f20" fmla="*/ 6722 f19 1"/>
                  <a:gd name="f21" fmla="*/ 14878 f19 1"/>
                  <a:gd name="f22" fmla="*/ 15460 f19 1"/>
                  <a:gd name="f23" fmla="*/ 8256 f19 1"/>
                  <a:gd name="f24" fmla="*/ f20 1 f19"/>
                  <a:gd name="f25" fmla="*/ f21 1 f19"/>
                  <a:gd name="f26" fmla="*/ f23 1 f19"/>
                  <a:gd name="f27" fmla="*/ f22 1 f19"/>
                  <a:gd name="f28" fmla="*/ f24 f14 1"/>
                  <a:gd name="f29" fmla="*/ f25 f14 1"/>
                  <a:gd name="f30" fmla="*/ f27 f15 1"/>
                  <a:gd name="f31" fmla="*/ f26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1600" h="21600">
                    <a:moveTo>
                      <a:pt x="f4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3"/>
                    </a:lnTo>
                    <a:lnTo>
                      <a:pt x="f4" y="f10"/>
                    </a:lnTo>
                    <a:lnTo>
                      <a:pt x="f11" y="f3"/>
                    </a:lnTo>
                    <a:lnTo>
                      <a:pt x="f12" y="f8"/>
                    </a:lnTo>
                    <a:lnTo>
                      <a:pt x="f3" y="f6"/>
                    </a:lnTo>
                    <a:lnTo>
                      <a:pt x="f13" y="f6"/>
                    </a:lnTo>
                    <a:lnTo>
                      <a:pt x="f4" y="f2"/>
                    </a:lnTo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8" name="Star: 5 Points 23">
                <a:extLst>
                  <a:ext uri="{FF2B5EF4-FFF2-40B4-BE49-F238E27FC236}">
                    <a16:creationId xmlns:a16="http://schemas.microsoft.com/office/drawing/2014/main" id="{BD6ACE35-C1EA-4977-8EE9-38DA22490FB8}"/>
                  </a:ext>
                </a:extLst>
              </p:cNvPr>
              <p:cNvSpPr/>
              <p:nvPr/>
            </p:nvSpPr>
            <p:spPr>
              <a:xfrm>
                <a:off x="11378875" y="5023082"/>
                <a:ext cx="663836" cy="614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val 10797"/>
                  <a:gd name="f5" fmla="val 8278"/>
                  <a:gd name="f6" fmla="val 8256"/>
                  <a:gd name="f7" fmla="val 6722"/>
                  <a:gd name="f8" fmla="val 13405"/>
                  <a:gd name="f9" fmla="val 4198"/>
                  <a:gd name="f10" fmla="val 16580"/>
                  <a:gd name="f11" fmla="val 17401"/>
                  <a:gd name="f12" fmla="val 14878"/>
                  <a:gd name="f13" fmla="val 13321"/>
                  <a:gd name="f14" fmla="*/ f0 1 21600"/>
                  <a:gd name="f15" fmla="*/ f1 1 21600"/>
                  <a:gd name="f16" fmla="val f2"/>
                  <a:gd name="f17" fmla="val f3"/>
                  <a:gd name="f18" fmla="+- f17 0 f16"/>
                  <a:gd name="f19" fmla="*/ f18 1 21600"/>
                  <a:gd name="f20" fmla="*/ 6722 f19 1"/>
                  <a:gd name="f21" fmla="*/ 14878 f19 1"/>
                  <a:gd name="f22" fmla="*/ 15460 f19 1"/>
                  <a:gd name="f23" fmla="*/ 8256 f19 1"/>
                  <a:gd name="f24" fmla="*/ f20 1 f19"/>
                  <a:gd name="f25" fmla="*/ f21 1 f19"/>
                  <a:gd name="f26" fmla="*/ f23 1 f19"/>
                  <a:gd name="f27" fmla="*/ f22 1 f19"/>
                  <a:gd name="f28" fmla="*/ f24 f14 1"/>
                  <a:gd name="f29" fmla="*/ f25 f14 1"/>
                  <a:gd name="f30" fmla="*/ f27 f15 1"/>
                  <a:gd name="f31" fmla="*/ f26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1600" h="21600">
                    <a:moveTo>
                      <a:pt x="f4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3"/>
                    </a:lnTo>
                    <a:lnTo>
                      <a:pt x="f4" y="f10"/>
                    </a:lnTo>
                    <a:lnTo>
                      <a:pt x="f11" y="f3"/>
                    </a:lnTo>
                    <a:lnTo>
                      <a:pt x="f12" y="f8"/>
                    </a:lnTo>
                    <a:lnTo>
                      <a:pt x="f3" y="f6"/>
                    </a:lnTo>
                    <a:lnTo>
                      <a:pt x="f13" y="f6"/>
                    </a:lnTo>
                    <a:lnTo>
                      <a:pt x="f4" y="f2"/>
                    </a:lnTo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9" name="Star: 5 Points 24">
                <a:extLst>
                  <a:ext uri="{FF2B5EF4-FFF2-40B4-BE49-F238E27FC236}">
                    <a16:creationId xmlns:a16="http://schemas.microsoft.com/office/drawing/2014/main" id="{5EA29B66-6475-4BAA-B236-DD63B8CFD92C}"/>
                  </a:ext>
                </a:extLst>
              </p:cNvPr>
              <p:cNvSpPr/>
              <p:nvPr/>
            </p:nvSpPr>
            <p:spPr>
              <a:xfrm>
                <a:off x="11321643" y="1378796"/>
                <a:ext cx="663836" cy="614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val 10797"/>
                  <a:gd name="f5" fmla="val 8278"/>
                  <a:gd name="f6" fmla="val 8256"/>
                  <a:gd name="f7" fmla="val 6722"/>
                  <a:gd name="f8" fmla="val 13405"/>
                  <a:gd name="f9" fmla="val 4198"/>
                  <a:gd name="f10" fmla="val 16580"/>
                  <a:gd name="f11" fmla="val 17401"/>
                  <a:gd name="f12" fmla="val 14878"/>
                  <a:gd name="f13" fmla="val 13321"/>
                  <a:gd name="f14" fmla="*/ f0 1 21600"/>
                  <a:gd name="f15" fmla="*/ f1 1 21600"/>
                  <a:gd name="f16" fmla="val f2"/>
                  <a:gd name="f17" fmla="val f3"/>
                  <a:gd name="f18" fmla="+- f17 0 f16"/>
                  <a:gd name="f19" fmla="*/ f18 1 21600"/>
                  <a:gd name="f20" fmla="*/ 6722 f19 1"/>
                  <a:gd name="f21" fmla="*/ 14878 f19 1"/>
                  <a:gd name="f22" fmla="*/ 15460 f19 1"/>
                  <a:gd name="f23" fmla="*/ 8256 f19 1"/>
                  <a:gd name="f24" fmla="*/ f20 1 f19"/>
                  <a:gd name="f25" fmla="*/ f21 1 f19"/>
                  <a:gd name="f26" fmla="*/ f23 1 f19"/>
                  <a:gd name="f27" fmla="*/ f22 1 f19"/>
                  <a:gd name="f28" fmla="*/ f24 f14 1"/>
                  <a:gd name="f29" fmla="*/ f25 f14 1"/>
                  <a:gd name="f30" fmla="*/ f27 f15 1"/>
                  <a:gd name="f31" fmla="*/ f26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21600" h="21600">
                    <a:moveTo>
                      <a:pt x="f4" y="f2"/>
                    </a:moveTo>
                    <a:lnTo>
                      <a:pt x="f5" y="f6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3"/>
                    </a:lnTo>
                    <a:lnTo>
                      <a:pt x="f4" y="f10"/>
                    </a:lnTo>
                    <a:lnTo>
                      <a:pt x="f11" y="f3"/>
                    </a:lnTo>
                    <a:lnTo>
                      <a:pt x="f12" y="f8"/>
                    </a:lnTo>
                    <a:lnTo>
                      <a:pt x="f3" y="f6"/>
                    </a:lnTo>
                    <a:lnTo>
                      <a:pt x="f13" y="f6"/>
                    </a:lnTo>
                    <a:lnTo>
                      <a:pt x="f4" y="f2"/>
                    </a:lnTo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2600" cap="flat">
                <a:solidFill>
                  <a:srgbClr val="325490"/>
                </a:solidFill>
                <a:prstDash val="solid"/>
                <a:miter/>
              </a:ln>
            </p:spPr>
            <p:txBody>
              <a:bodyPr vert="horz" wrap="square" lIns="90004" tIns="44997" rIns="90004" bIns="44997" anchor="ctr" anchorCtr="0" compatLnSpc="0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</p:grpSp>
      </p:grpSp>
      <p:sp>
        <p:nvSpPr>
          <p:cNvPr id="20" name="Rectangle: Rounded Corners 3">
            <a:extLst>
              <a:ext uri="{FF2B5EF4-FFF2-40B4-BE49-F238E27FC236}">
                <a16:creationId xmlns:a16="http://schemas.microsoft.com/office/drawing/2014/main" id="{B3E9E2CA-7628-4FC2-9832-52F6F5CCCEC9}"/>
              </a:ext>
            </a:extLst>
          </p:cNvPr>
          <p:cNvSpPr/>
          <p:nvPr/>
        </p:nvSpPr>
        <p:spPr>
          <a:xfrm>
            <a:off x="6290998" y="2700997"/>
            <a:ext cx="4464722" cy="3349225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noFill/>
          <a:ln w="28437" cap="flat">
            <a:solidFill>
              <a:srgbClr val="325490"/>
            </a:solidFill>
            <a:prstDash val="solid"/>
            <a:miter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F8B344A1-EF1F-416A-9792-FA7E5D4B4C2F}"/>
              </a:ext>
            </a:extLst>
          </p:cNvPr>
          <p:cNvSpPr/>
          <p:nvPr/>
        </p:nvSpPr>
        <p:spPr>
          <a:xfrm>
            <a:off x="5745595" y="1705625"/>
            <a:ext cx="5364364" cy="428394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algn="ctr"/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শ্রেণি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 ৭ম</a:t>
            </a:r>
          </a:p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বিষয়:তথ্য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যোগাযোগ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প্রযুক্তি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অধ্যায়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	: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দ্বিতীয়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 ১৪</a:t>
            </a:r>
          </a:p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সময়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 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50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মিনিট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তারিখ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: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F4B82C-6CB9-4710-BD5B-79DBE4A6D100}"/>
              </a:ext>
            </a:extLst>
          </p:cNvPr>
          <p:cNvSpPr/>
          <p:nvPr/>
        </p:nvSpPr>
        <p:spPr>
          <a:xfrm>
            <a:off x="5943600" y="381000"/>
            <a:ext cx="4530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5400" b="1" spc="1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24" name="Picture 23" descr="7.jpg">
            <a:extLst>
              <a:ext uri="{FF2B5EF4-FFF2-40B4-BE49-F238E27FC236}">
                <a16:creationId xmlns:a16="http://schemas.microsoft.com/office/drawing/2014/main" id="{995C1ABA-1D83-4AE9-99FB-A0DA589D86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2" r="-180" b="1990"/>
          <a:stretch/>
        </p:blipFill>
        <p:spPr>
          <a:xfrm>
            <a:off x="8328074" y="1447800"/>
            <a:ext cx="970280" cy="1178098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1464CFA2-0069-4225-9D5E-1AED474E02A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5123412" flipH="1" flipV="1">
            <a:off x="10613511" y="5515552"/>
            <a:ext cx="1403408" cy="131528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24327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4402" y="4022228"/>
            <a:ext cx="7848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300" dirty="0" err="1">
                <a:ln>
                  <a:solidFill>
                    <a:srgbClr val="C000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সবাইকে</a:t>
            </a:r>
            <a:r>
              <a:rPr lang="en-US" sz="11500" b="1" spc="-300" dirty="0">
                <a:ln>
                  <a:solidFill>
                    <a:srgbClr val="C000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11500" b="1" spc="-300" dirty="0" err="1">
                <a:ln>
                  <a:solidFill>
                    <a:srgbClr val="C0000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11500" b="1" spc="-300" dirty="0">
              <a:ln>
                <a:solidFill>
                  <a:srgbClr val="C00000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01" y="689429"/>
            <a:ext cx="4629603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463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0"/>
          <a:stretch/>
        </p:blipFill>
        <p:spPr>
          <a:xfrm>
            <a:off x="6640537" y="1454033"/>
            <a:ext cx="3257497" cy="3648855"/>
          </a:xfrm>
          <a:prstGeom prst="rect">
            <a:avLst/>
          </a:prstGeom>
          <a:ln w="76200" cap="sq">
            <a:solidFill>
              <a:srgbClr val="0039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1219200" y="5341204"/>
            <a:ext cx="982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মানুষের</a:t>
            </a:r>
            <a:r>
              <a:rPr lang="en-US" sz="48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শরীরের</a:t>
            </a:r>
            <a:r>
              <a:rPr lang="en-US" sz="48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সবচেয়ে</a:t>
            </a:r>
            <a:r>
              <a:rPr lang="en-US" sz="48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গুরুত্বপূর্ণ</a:t>
            </a:r>
            <a:r>
              <a:rPr lang="en-US" sz="48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অংশ</a:t>
            </a:r>
            <a:r>
              <a:rPr lang="en-US" sz="48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কোনটি</a:t>
            </a:r>
            <a:r>
              <a:rPr lang="en-US" sz="48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?</a:t>
            </a:r>
            <a:endParaRPr lang="en-US" sz="40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7388" y="636017"/>
            <a:ext cx="3178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মস্তিষ্ক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t="2694" r="11232" b="5555"/>
          <a:stretch/>
        </p:blipFill>
        <p:spPr>
          <a:xfrm flipH="1">
            <a:off x="1537762" y="1604572"/>
            <a:ext cx="4221594" cy="36488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504092" y="0"/>
            <a:ext cx="1013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সিস্টেম</a:t>
            </a:r>
            <a:r>
              <a:rPr lang="en-US" sz="44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ইউনিটের</a:t>
            </a:r>
            <a:r>
              <a:rPr lang="en-US" sz="44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সবচেয়ে</a:t>
            </a:r>
            <a:r>
              <a:rPr lang="en-US" sz="44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গুরুত্বপূর্ণ</a:t>
            </a:r>
            <a:r>
              <a:rPr lang="en-US" sz="44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অংশের</a:t>
            </a:r>
            <a:r>
              <a:rPr lang="en-US" sz="44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44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4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?</a:t>
            </a:r>
            <a:endParaRPr lang="en-US" sz="3600" dirty="0">
              <a:ln w="0"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6404" y="502593"/>
            <a:ext cx="3178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প্রসেসর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12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2" grpId="1"/>
      <p:bldP spid="9" grpId="0"/>
      <p:bldP spid="9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9618159">
            <a:off x="410730" y="1357461"/>
            <a:ext cx="4373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sz="4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OMJ" pitchFamily="2" charset="0"/>
                <a:cs typeface="SutonnyOMJ" pitchFamily="2" charset="0"/>
              </a:rPr>
              <a:t>পাঠের</a:t>
            </a:r>
            <a:r>
              <a:rPr lang="en-US" sz="44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utonnyOMJ" pitchFamily="2" charset="0"/>
                <a:cs typeface="SutonnyOMJ" pitchFamily="2" charset="0"/>
              </a:rPr>
              <a:t>বিষয়</a:t>
            </a:r>
            <a:endParaRPr lang="en-US" sz="4400" b="1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51934" y="306050"/>
            <a:ext cx="31728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ln w="0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প্রসেসর</a:t>
            </a:r>
            <a:r>
              <a:rPr lang="bn-BD" sz="8800" b="1" dirty="0">
                <a:ln w="0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en-US" sz="7200" b="1" dirty="0">
              <a:ln w="0">
                <a:solidFill>
                  <a:sysClr val="windowText" lastClr="000000"/>
                </a:solidFill>
              </a:ln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72" y="1981201"/>
            <a:ext cx="5299528" cy="34534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9055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0" y="152401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>
                <a:ln w="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শিখনফল</a:t>
            </a:r>
            <a:endParaRPr lang="en-US" sz="8000" spc="-15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842" y="1981200"/>
            <a:ext cx="10846558" cy="42672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প্রসেসরের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প্রসেসরের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প্রসেসরের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9753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1" y="5359818"/>
            <a:ext cx="9074727" cy="8012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ল্যাপটপের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কোন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অংশটি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সবকিছু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পরিচালনা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করছে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?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36442" y="5294772"/>
            <a:ext cx="3498035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প্রসেসর</a:t>
            </a:r>
            <a:endParaRPr lang="en-US" sz="88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 descr="A wooden bench&#10;&#10;Description automatically generated">
            <a:extLst>
              <a:ext uri="{FF2B5EF4-FFF2-40B4-BE49-F238E27FC236}">
                <a16:creationId xmlns:a16="http://schemas.microsoft.com/office/drawing/2014/main" id="{91D4D7DF-D152-4CF8-A3CC-E3128FCC6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312714"/>
            <a:ext cx="420624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3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20117058" flipV="1">
            <a:off x="6348563" y="1628358"/>
            <a:ext cx="2260301" cy="1232144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 flipV="1">
            <a:off x="2971799" y="1884218"/>
            <a:ext cx="2216727" cy="17318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V="1">
            <a:off x="6788727" y="3886200"/>
            <a:ext cx="1558636" cy="57832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9994888" flipV="1">
            <a:off x="3751570" y="3739288"/>
            <a:ext cx="1981200" cy="73072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/>
          <a:stretch/>
        </p:blipFill>
        <p:spPr>
          <a:xfrm>
            <a:off x="8175523" y="838200"/>
            <a:ext cx="2562946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10660" b="6620"/>
          <a:stretch/>
        </p:blipFill>
        <p:spPr>
          <a:xfrm rot="3710154" flipH="1">
            <a:off x="975470" y="760066"/>
            <a:ext cx="1989492" cy="15029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06" y="1778568"/>
            <a:ext cx="2854494" cy="21076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4" b="5741"/>
          <a:stretch/>
        </p:blipFill>
        <p:spPr>
          <a:xfrm>
            <a:off x="7953454" y="2571828"/>
            <a:ext cx="2562146" cy="2423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686658" y="4333651"/>
            <a:ext cx="1212963" cy="11596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800885" y="4480699"/>
            <a:ext cx="1045278" cy="8602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Anowar</a:t>
            </a:r>
            <a:endParaRPr lang="en-SG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SG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Hossain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‍Six\input\mn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6"/>
          <a:stretch/>
        </p:blipFill>
        <p:spPr bwMode="auto">
          <a:xfrm>
            <a:off x="1504065" y="2832385"/>
            <a:ext cx="2394426" cy="20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:\‍Six\input\mn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4" t="6465" r="8521" b="29833"/>
          <a:stretch/>
        </p:blipFill>
        <p:spPr bwMode="auto">
          <a:xfrm>
            <a:off x="1709689" y="2996828"/>
            <a:ext cx="2064328" cy="130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72500" y="2644485"/>
            <a:ext cx="1316182" cy="742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13449" y="3131004"/>
            <a:ext cx="1259505" cy="1054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Anowar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Hossain</a:t>
            </a:r>
          </a:p>
        </p:txBody>
      </p:sp>
    </p:spTree>
    <p:extLst>
      <p:ext uri="{BB962C8B-B14F-4D97-AF65-F5344CB8AC3E}">
        <p14:creationId xmlns:p14="http://schemas.microsoft.com/office/powerpoint/2010/main" val="312310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4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4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381001"/>
            <a:ext cx="8229600" cy="7588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spc="150" dirty="0" err="1">
                <a:ln w="11430"/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ingdings"/>
              </a:rPr>
              <a:t>তিনটি</a:t>
            </a:r>
            <a:r>
              <a:rPr lang="en-US" sz="4400" spc="1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ingdings"/>
              </a:rPr>
              <a:t> </a:t>
            </a:r>
            <a:r>
              <a:rPr lang="en-US" sz="4400" spc="150" dirty="0" err="1">
                <a:ln w="11430"/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ingdings"/>
              </a:rPr>
              <a:t>ইউনিটের</a:t>
            </a:r>
            <a:r>
              <a:rPr lang="en-US" sz="4400" spc="1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ingdings"/>
              </a:rPr>
              <a:t> </a:t>
            </a:r>
            <a:r>
              <a:rPr lang="en-US" sz="4400" spc="150" dirty="0" err="1">
                <a:ln w="11430"/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ingdings"/>
              </a:rPr>
              <a:t>সমন্বয়ে</a:t>
            </a:r>
            <a:r>
              <a:rPr lang="en-US" sz="4400" spc="1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ingdings"/>
              </a:rPr>
              <a:t> </a:t>
            </a:r>
            <a:r>
              <a:rPr lang="en-US" sz="4400" spc="150" dirty="0" err="1">
                <a:ln w="11430"/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ingdings"/>
              </a:rPr>
              <a:t>প্রসেসর</a:t>
            </a:r>
            <a:r>
              <a:rPr lang="en-US" sz="4400" spc="1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ingdings"/>
              </a:rPr>
              <a:t> </a:t>
            </a:r>
            <a:r>
              <a:rPr lang="en-US" sz="4400" spc="150" dirty="0" err="1">
                <a:ln w="11430"/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ingdings"/>
              </a:rPr>
              <a:t>গঠিত</a:t>
            </a:r>
            <a:r>
              <a:rPr lang="en-US" sz="4400" spc="1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ingdings"/>
              </a:rPr>
              <a:t> </a:t>
            </a:r>
            <a:r>
              <a:rPr lang="en-US" sz="4400" spc="150" dirty="0" err="1">
                <a:ln w="11430"/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utonnyOMJ" pitchFamily="2" charset="0"/>
                <a:cs typeface="SutonnyOMJ" pitchFamily="2" charset="0"/>
                <a:sym typeface="Wingdings"/>
              </a:rPr>
              <a:t>হয়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0361" y="5662202"/>
            <a:ext cx="3643195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গাণিতিক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যুক্তি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ইউনিট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5653549"/>
            <a:ext cx="2737186" cy="6623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নিয়ন্ত্রণ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অংশ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51050" y="5633319"/>
            <a:ext cx="2488351" cy="6623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রেজিস্টার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স্মৃতি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7" t="1991" r="15491" b="529"/>
          <a:stretch/>
        </p:blipFill>
        <p:spPr>
          <a:xfrm>
            <a:off x="4304072" y="1096297"/>
            <a:ext cx="3392129" cy="345916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514600" y="5164392"/>
            <a:ext cx="66806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</p:cNvCxnSpPr>
          <p:nvPr/>
        </p:nvCxnSpPr>
        <p:spPr>
          <a:xfrm>
            <a:off x="6000136" y="4555463"/>
            <a:ext cx="0" cy="63566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19801" y="5146008"/>
            <a:ext cx="1" cy="47804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544589" y="5160756"/>
            <a:ext cx="1" cy="47804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9158749" y="5146008"/>
            <a:ext cx="1" cy="47804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41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10" y="1598688"/>
            <a:ext cx="4482790" cy="34850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1143000" y="5313634"/>
            <a:ext cx="9906000" cy="131576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১৯৭১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সালে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ইন্টেল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প্রথম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৪০০৪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নামে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একটি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মাইক্রোপ্রসেসর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উদ্ভাবন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43200" y="494723"/>
            <a:ext cx="6705600" cy="7504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প্রথম</a:t>
            </a:r>
            <a:r>
              <a:rPr lang="en-US" sz="4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মাইক্রো</a:t>
            </a:r>
            <a:r>
              <a:rPr lang="en-US" sz="4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প্রসেসরের</a:t>
            </a:r>
            <a:r>
              <a:rPr lang="en-US" sz="4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সংক্ষিপ্ত</a:t>
            </a:r>
            <a:r>
              <a:rPr lang="en-US" sz="4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ইতিহাস</a:t>
            </a:r>
            <a:endParaRPr lang="en-US" sz="4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02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556</Words>
  <Application>Microsoft Office PowerPoint</Application>
  <PresentationFormat>Widescreen</PresentationFormat>
  <Paragraphs>162</Paragraphs>
  <Slides>20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NikoshLightBAN</vt:lpstr>
      <vt:lpstr>Script MT Bold</vt:lpstr>
      <vt:lpstr>SutonnyMJ</vt:lpstr>
      <vt:lpstr>SutonnyOMJ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ASHFE</dc:creator>
  <cp:lastModifiedBy>c8-std4</cp:lastModifiedBy>
  <cp:revision>36</cp:revision>
  <dcterms:created xsi:type="dcterms:W3CDTF">2019-06-26T14:23:20Z</dcterms:created>
  <dcterms:modified xsi:type="dcterms:W3CDTF">2020-01-01T05:27:06Z</dcterms:modified>
</cp:coreProperties>
</file>