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4" d="100"/>
          <a:sy n="64" d="100"/>
        </p:scale>
        <p:origin x="762" y="84"/>
      </p:cViewPr>
      <p:guideLst/>
    </p:cSldViewPr>
  </p:slideViewPr>
  <p:notesTextViewPr>
    <p:cViewPr>
      <p:scale>
        <a:sx n="1" d="1"/>
        <a:sy n="1" d="1"/>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497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014" r="1081"/>
          <a:stretch/>
        </p:blipFill>
        <p:spPr>
          <a:xfrm>
            <a:off x="0" y="-197708"/>
            <a:ext cx="12192000" cy="7055707"/>
          </a:xfrm>
          <a:prstGeom prst="rect">
            <a:avLst/>
          </a:prstGeom>
          <a:ln w="57150">
            <a:solidFill>
              <a:srgbClr val="FF0000"/>
            </a:solidFill>
          </a:ln>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84064" y="-197708"/>
            <a:ext cx="1307936" cy="76190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4812" y="-129223"/>
            <a:ext cx="1386840" cy="138684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88" y="5621654"/>
            <a:ext cx="2057400" cy="1114425"/>
          </a:xfrm>
          <a:prstGeom prst="rect">
            <a:avLst/>
          </a:prstGeom>
        </p:spPr>
      </p:pic>
    </p:spTree>
    <p:extLst>
      <p:ext uri="{BB962C8B-B14F-4D97-AF65-F5344CB8AC3E}">
        <p14:creationId xmlns:p14="http://schemas.microsoft.com/office/powerpoint/2010/main" val="2613924038"/>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600" y="2082800"/>
            <a:ext cx="6781800" cy="3733799"/>
          </a:xfrm>
          <a:prstGeom prst="rect">
            <a:avLst/>
          </a:prstGeom>
          <a:ln w="88900" cap="sq" cmpd="thickThin">
            <a:solidFill>
              <a:srgbClr val="00B050"/>
            </a:solidFill>
            <a:prstDash val="solid"/>
            <a:miter lim="800000"/>
          </a:ln>
          <a:effectLst>
            <a:innerShdw blurRad="76200">
              <a:srgbClr val="000000"/>
            </a:innerShdw>
          </a:effectLst>
        </p:spPr>
      </p:pic>
      <p:sp>
        <p:nvSpPr>
          <p:cNvPr id="6" name="TextBox 5"/>
          <p:cNvSpPr txBox="1"/>
          <p:nvPr/>
        </p:nvSpPr>
        <p:spPr>
          <a:xfrm>
            <a:off x="1780165" y="1142750"/>
            <a:ext cx="8305800" cy="830997"/>
          </a:xfrm>
          <a:prstGeom prst="rect">
            <a:avLst/>
          </a:prstGeom>
          <a:noFill/>
        </p:spPr>
        <p:txBody>
          <a:bodyPr wrap="square" rtlCol="0">
            <a:spAutoFit/>
          </a:bodyPr>
          <a:lstStyle/>
          <a:p>
            <a:pPr algn="ctr"/>
            <a:r>
              <a:rPr lang="en-US" sz="4800" b="1" dirty="0" smtClean="0">
                <a:gradFill>
                  <a:gsLst>
                    <a:gs pos="44000">
                      <a:srgbClr val="C00000"/>
                    </a:gs>
                    <a:gs pos="47000">
                      <a:srgbClr val="002060"/>
                    </a:gs>
                  </a:gsLst>
                  <a:lin ang="5400000" scaled="1"/>
                </a:gra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ক্লাসে সবাইকে স্বাগত </a:t>
            </a:r>
            <a:endParaRPr lang="en-US" sz="4800" b="1" dirty="0">
              <a:gradFill>
                <a:gsLst>
                  <a:gs pos="44000">
                    <a:srgbClr val="C00000"/>
                  </a:gs>
                  <a:gs pos="47000">
                    <a:srgbClr val="002060"/>
                  </a:gs>
                </a:gsLst>
                <a:lin ang="5400000" scaled="1"/>
              </a:gra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180080" y="434864"/>
            <a:ext cx="5958840" cy="707886"/>
          </a:xfrm>
          <a:prstGeom prst="rect">
            <a:avLst/>
          </a:prstGeom>
          <a:solidFill>
            <a:schemeClr val="bg1"/>
          </a:solidFill>
        </p:spPr>
        <p:txBody>
          <a:bodyPr wrap="square" rtlCol="0">
            <a:spAutoFit/>
          </a:bodyPr>
          <a:lstStyle/>
          <a:p>
            <a:pPr algn="ctr"/>
            <a:r>
              <a:rPr lang="bn-BD" sz="4000" b="1" dirty="0" smtClean="0">
                <a:gradFill>
                  <a:gsLst>
                    <a:gs pos="44000">
                      <a:srgbClr val="C00000"/>
                    </a:gs>
                    <a:gs pos="47000">
                      <a:srgbClr val="002060"/>
                    </a:gs>
                  </a:gsLst>
                  <a:lin ang="5400000" scaled="1"/>
                </a:gradFill>
                <a:latin typeface="NikoshBAN" panose="02000000000000000000" pitchFamily="2" charset="0"/>
                <a:cs typeface="NikoshBAN" panose="02000000000000000000" pitchFamily="2" charset="0"/>
              </a:rPr>
              <a:t>আসসালামু আলাইকুম </a:t>
            </a:r>
            <a:endParaRPr lang="en-US" sz="4000" b="1" dirty="0" err="1" smtClean="0">
              <a:gradFill>
                <a:gsLst>
                  <a:gs pos="44000">
                    <a:srgbClr val="C00000"/>
                  </a:gs>
                  <a:gs pos="47000">
                    <a:srgbClr val="002060"/>
                  </a:gs>
                </a:gsLst>
                <a:lin ang="5400000" scaled="1"/>
              </a:gra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8344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8230" y="0"/>
            <a:ext cx="4227226" cy="1406188"/>
          </a:xfrm>
          <a:prstGeom prst="star6">
            <a:avLst/>
          </a:prstGeom>
          <a:solidFill>
            <a:schemeClr val="accent1">
              <a:lumMod val="75000"/>
            </a:schemeClr>
          </a:solidFill>
          <a:ln w="57150">
            <a:solidFill>
              <a:srgbClr val="FFC000"/>
            </a:solidFill>
          </a:ln>
        </p:spPr>
        <p:txBody>
          <a:bodyPr wrap="square" rtlCol="0">
            <a:spAutoFit/>
          </a:bodyPr>
          <a:lstStyle/>
          <a:p>
            <a:pPr algn="ctr"/>
            <a:r>
              <a:rPr lang="bn-BD" sz="4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endParaRPr lang="en-US" sz="4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573967" y="1813810"/>
            <a:ext cx="7644984" cy="1569660"/>
          </a:xfrm>
          <a:prstGeom prst="rect">
            <a:avLst/>
          </a:prstGeom>
          <a:solidFill>
            <a:schemeClr val="accent4">
              <a:lumMod val="40000"/>
              <a:lumOff val="60000"/>
            </a:schemeClr>
          </a:solidFill>
          <a:ln w="57150">
            <a:solidFill>
              <a:srgbClr val="00B050"/>
            </a:solidFill>
          </a:ln>
          <a:effectLst>
            <a:glow rad="139700">
              <a:schemeClr val="accent2">
                <a:satMod val="175000"/>
                <a:alpha val="40000"/>
              </a:schemeClr>
            </a:glow>
          </a:effectLst>
        </p:spPr>
        <p:txBody>
          <a:bodyPr wrap="square" rtlCol="0">
            <a:spAutoFit/>
          </a:bodyPr>
          <a:lstStyle/>
          <a:p>
            <a:pPr marL="342900" indent="-342900">
              <a:buFont typeface="+mj-lt"/>
              <a:buAutoNum type="arabicParenR"/>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আমাদের স্রষ্টা কে? </a:t>
            </a:r>
          </a:p>
          <a:p>
            <a:pPr marL="342900" indent="-342900">
              <a:buFont typeface="+mj-lt"/>
              <a:buAutoNum type="arabicParenR"/>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বনের গাছগাছালি সৃষ্টি করেছেন কে?</a:t>
            </a:r>
          </a:p>
          <a:p>
            <a:pPr marL="342900" indent="-342900">
              <a:buFont typeface="+mj-lt"/>
              <a:buAutoNum type="arabicParenR"/>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আল্লাহ স্রষ্টা একথার অর্থ কী?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371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58" y="1172903"/>
            <a:ext cx="3477329" cy="2514678"/>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763" y="1171186"/>
            <a:ext cx="3194181" cy="2516395"/>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4" name="Picture 3"/>
          <p:cNvPicPr>
            <a:picLocks noChangeAspect="1"/>
          </p:cNvPicPr>
          <p:nvPr/>
        </p:nvPicPr>
        <p:blipFill>
          <a:blip r:embed="rId4"/>
          <a:stretch>
            <a:fillRect/>
          </a:stretch>
        </p:blipFill>
        <p:spPr>
          <a:xfrm>
            <a:off x="7957224" y="1171185"/>
            <a:ext cx="3417758" cy="2516396"/>
          </a:xfrm>
          <a:prstGeom prst="rect">
            <a:avLst/>
          </a:prstGeom>
          <a:ln w="88900" cap="sq" cmpd="thickThin">
            <a:solidFill>
              <a:srgbClr val="FF0000"/>
            </a:solidFill>
            <a:prstDash val="solid"/>
            <a:miter lim="800000"/>
          </a:ln>
          <a:effectLst>
            <a:innerShdw blurRad="76200">
              <a:srgbClr val="000000"/>
            </a:innerShdw>
          </a:effectLst>
        </p:spPr>
      </p:pic>
      <p:sp>
        <p:nvSpPr>
          <p:cNvPr id="5" name="TextBox 4"/>
          <p:cNvSpPr txBox="1"/>
          <p:nvPr/>
        </p:nvSpPr>
        <p:spPr>
          <a:xfrm>
            <a:off x="809858" y="3814915"/>
            <a:ext cx="2758190" cy="584775"/>
          </a:xfrm>
          <a:prstGeom prst="rect">
            <a:avLst/>
          </a:prstGeom>
          <a:noFill/>
        </p:spPr>
        <p:txBody>
          <a:bodyPr wrap="square" rtlCol="0">
            <a:spAutoFit/>
          </a:bodyPr>
          <a:lstStyle/>
          <a:p>
            <a:pPr algn="ctr"/>
            <a:r>
              <a:rPr lang="bn-BD" sz="32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পশু-পাখি</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6" name="TextBox 5"/>
          <p:cNvSpPr txBox="1"/>
          <p:nvPr/>
        </p:nvSpPr>
        <p:spPr>
          <a:xfrm>
            <a:off x="4510763" y="3814915"/>
            <a:ext cx="2758190" cy="584775"/>
          </a:xfrm>
          <a:prstGeom prst="rect">
            <a:avLst/>
          </a:prstGeom>
          <a:noFill/>
        </p:spPr>
        <p:txBody>
          <a:bodyPr wrap="square" rtlCol="0">
            <a:spAutoFit/>
          </a:bodyPr>
          <a:lstStyle/>
          <a:p>
            <a:pPr algn="ctr"/>
            <a:r>
              <a:rPr lang="bn-BD" sz="32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বন-বনানী </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7" name="TextBox 6"/>
          <p:cNvSpPr txBox="1"/>
          <p:nvPr/>
        </p:nvSpPr>
        <p:spPr>
          <a:xfrm>
            <a:off x="8616792" y="3814916"/>
            <a:ext cx="2758190" cy="584775"/>
          </a:xfrm>
          <a:prstGeom prst="rect">
            <a:avLst/>
          </a:prstGeom>
          <a:noFill/>
        </p:spPr>
        <p:txBody>
          <a:bodyPr wrap="square" rtlCol="0">
            <a:spAutoFit/>
          </a:bodyPr>
          <a:lstStyle/>
          <a:p>
            <a:pPr algn="ctr"/>
            <a:r>
              <a:rPr lang="bn-BD" sz="32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সুন্দর বন </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8" name="TextBox 7"/>
          <p:cNvSpPr txBox="1"/>
          <p:nvPr/>
        </p:nvSpPr>
        <p:spPr>
          <a:xfrm>
            <a:off x="809858" y="4405510"/>
            <a:ext cx="10297853" cy="830997"/>
          </a:xfrm>
          <a:prstGeom prst="rect">
            <a:avLst/>
          </a:prstGeom>
          <a:noFill/>
        </p:spPr>
        <p:txBody>
          <a:bodyPr wrap="square" rtlCol="0">
            <a:spAutoFit/>
          </a:bodyPr>
          <a:lstStyle/>
          <a:p>
            <a:r>
              <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আল্লাহ তায়ালা পশুপাখি ও বন-বনানী সৃষ্টি করেছেন। আমাদের দেশে আছে সুন্দর বন ।কত সুন্দর এই বন। এই বনে আছে বাঘ,হরিণ,বানর। আরও নানা রকম পশুপাখি। এসবও সৃষ্টি করেছেন আল্লাহ। </a:t>
            </a:r>
            <a:endPar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3507742" y="284813"/>
            <a:ext cx="5200221" cy="646331"/>
          </a:xfrm>
          <a:prstGeom prst="rect">
            <a:avLst/>
          </a:prstGeom>
          <a:noFill/>
          <a:ln w="57150">
            <a:solidFill>
              <a:schemeClr val="accent6">
                <a:lumMod val="75000"/>
              </a:schemeClr>
            </a:solidFill>
          </a:ln>
          <a:effectLst>
            <a:glow rad="101600">
              <a:schemeClr val="accent2">
                <a:satMod val="175000"/>
                <a:alpha val="40000"/>
              </a:schemeClr>
            </a:glow>
          </a:effectLst>
        </p:spPr>
        <p:txBody>
          <a:bodyPr wrap="square" rtlCol="0">
            <a:spAutoFit/>
          </a:bodyPr>
          <a:lstStyle/>
          <a:p>
            <a:pPr algn="ct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দেখছো ? </a:t>
            </a:r>
          </a:p>
        </p:txBody>
      </p:sp>
    </p:spTree>
    <p:extLst>
      <p:ext uri="{BB962C8B-B14F-4D97-AF65-F5344CB8AC3E}">
        <p14:creationId xmlns:p14="http://schemas.microsoft.com/office/powerpoint/2010/main" val="303913865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p:cTn id="31"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63" y="1203176"/>
            <a:ext cx="3135519" cy="244254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745" y="1203176"/>
            <a:ext cx="3022704" cy="2442543"/>
          </a:xfrm>
          <a:prstGeom prst="rect">
            <a:avLst/>
          </a:prstGeom>
          <a:ln w="88900" cap="sq" cmpd="thickThin">
            <a:solidFill>
              <a:srgbClr val="00B050"/>
            </a:solidFill>
            <a:prstDash val="solid"/>
            <a:miter lim="800000"/>
          </a:ln>
          <a:effectLst>
            <a:innerShdw blurRad="76200">
              <a:srgbClr val="000000"/>
            </a:innerShdw>
          </a:effectLst>
        </p:spPr>
      </p:pic>
      <p:grpSp>
        <p:nvGrpSpPr>
          <p:cNvPr id="6" name="Group 5"/>
          <p:cNvGrpSpPr/>
          <p:nvPr/>
        </p:nvGrpSpPr>
        <p:grpSpPr>
          <a:xfrm>
            <a:off x="7748212" y="1167553"/>
            <a:ext cx="3390840" cy="2442543"/>
            <a:chOff x="7570085" y="1154999"/>
            <a:chExt cx="3390840" cy="2466974"/>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086" y="1154999"/>
              <a:ext cx="3390839" cy="1267568"/>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0085" y="2400701"/>
              <a:ext cx="3390839" cy="1221272"/>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grpSp>
      <p:sp>
        <p:nvSpPr>
          <p:cNvPr id="7" name="TextBox 6"/>
          <p:cNvSpPr txBox="1"/>
          <p:nvPr/>
        </p:nvSpPr>
        <p:spPr>
          <a:xfrm>
            <a:off x="866463" y="3752603"/>
            <a:ext cx="2446317" cy="523220"/>
          </a:xfrm>
          <a:prstGeom prst="rect">
            <a:avLst/>
          </a:prstGeom>
          <a:noFill/>
        </p:spPr>
        <p:txBody>
          <a:bodyPr wrap="squar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পাহাড়-পর্বত</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8" name="TextBox 7"/>
          <p:cNvSpPr txBox="1"/>
          <p:nvPr/>
        </p:nvSpPr>
        <p:spPr>
          <a:xfrm>
            <a:off x="4651938" y="3752603"/>
            <a:ext cx="2446317" cy="523220"/>
          </a:xfrm>
          <a:prstGeom prst="rect">
            <a:avLst/>
          </a:prstGeom>
          <a:noFill/>
        </p:spPr>
        <p:txBody>
          <a:bodyPr wrap="squar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নদী-নালা </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9" name="TextBox 8"/>
          <p:cNvSpPr txBox="1"/>
          <p:nvPr/>
        </p:nvSpPr>
        <p:spPr>
          <a:xfrm>
            <a:off x="8437413" y="3752603"/>
            <a:ext cx="2446317" cy="523220"/>
          </a:xfrm>
          <a:prstGeom prst="rect">
            <a:avLst/>
          </a:prstGeom>
          <a:noFill/>
        </p:spPr>
        <p:txBody>
          <a:bodyPr wrap="squar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কাল-বিল </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10" name="TextBox 9"/>
          <p:cNvSpPr txBox="1"/>
          <p:nvPr/>
        </p:nvSpPr>
        <p:spPr>
          <a:xfrm>
            <a:off x="3359162" y="284813"/>
            <a:ext cx="5200221" cy="646331"/>
          </a:xfrm>
          <a:prstGeom prst="rect">
            <a:avLst/>
          </a:prstGeom>
          <a:noFill/>
          <a:ln w="57150">
            <a:solidFill>
              <a:schemeClr val="accent6">
                <a:lumMod val="75000"/>
              </a:schemeClr>
            </a:solidFill>
          </a:ln>
          <a:effectLst>
            <a:glow rad="101600">
              <a:schemeClr val="accent2">
                <a:satMod val="175000"/>
                <a:alpha val="40000"/>
              </a:schemeClr>
            </a:glow>
          </a:effectLst>
        </p:spPr>
        <p:txBody>
          <a:bodyPr wrap="square" rtlCol="0">
            <a:spAutoFit/>
          </a:bodyPr>
          <a:lstStyle/>
          <a:p>
            <a:pPr algn="ct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দেখছো ? </a:t>
            </a:r>
          </a:p>
        </p:txBody>
      </p:sp>
      <p:sp>
        <p:nvSpPr>
          <p:cNvPr id="11" name="TextBox 10"/>
          <p:cNvSpPr txBox="1"/>
          <p:nvPr/>
        </p:nvSpPr>
        <p:spPr>
          <a:xfrm>
            <a:off x="866463" y="4275823"/>
            <a:ext cx="10569475" cy="1077218"/>
          </a:xfrm>
          <a:prstGeom prst="rect">
            <a:avLst/>
          </a:prstGeom>
          <a:noFill/>
        </p:spPr>
        <p:txBody>
          <a:bodyPr wrap="square" rtlCol="0">
            <a:spAutoFit/>
          </a:bodyPr>
          <a:lstStyle/>
          <a:p>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মহান আল্লাহ পাহাড়-পর্বত,নদী-নালা,কাল-বিল সৃষ্টি করেছেন।এসব সৃষ্টি করে তিনি পৃথিবীকে সুন্দর করেছেন।সুজলা ও সুফলা করেছেন। </a:t>
            </a:r>
            <a:endPar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391414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9162" y="284813"/>
            <a:ext cx="5200221" cy="646331"/>
          </a:xfrm>
          <a:prstGeom prst="rect">
            <a:avLst/>
          </a:prstGeom>
          <a:noFill/>
          <a:ln w="57150">
            <a:solidFill>
              <a:schemeClr val="accent6">
                <a:lumMod val="75000"/>
              </a:schemeClr>
            </a:solidFill>
          </a:ln>
          <a:effectLst>
            <a:glow rad="101600">
              <a:schemeClr val="accent2">
                <a:satMod val="175000"/>
                <a:alpha val="40000"/>
              </a:schemeClr>
            </a:glow>
          </a:effectLst>
        </p:spPr>
        <p:txBody>
          <a:bodyPr wrap="square" rtlCol="0">
            <a:spAutoFit/>
          </a:bodyPr>
          <a:lstStyle/>
          <a:p>
            <a:pPr algn="ct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দেখছো ?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69" y="1251186"/>
            <a:ext cx="3594254" cy="2038102"/>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300" y="1251186"/>
            <a:ext cx="3180283" cy="2038102"/>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360" y="1251186"/>
            <a:ext cx="3179930" cy="2038102"/>
          </a:xfrm>
          <a:prstGeom prst="rect">
            <a:avLst/>
          </a:prstGeom>
          <a:ln w="88900" cap="sq" cmpd="thickThin">
            <a:solidFill>
              <a:srgbClr val="00B050"/>
            </a:solidFill>
            <a:prstDash val="solid"/>
            <a:miter lim="800000"/>
          </a:ln>
          <a:effectLst>
            <a:innerShdw blurRad="76200">
              <a:srgbClr val="000000"/>
            </a:innerShdw>
          </a:effectLst>
        </p:spPr>
      </p:pic>
      <p:sp>
        <p:nvSpPr>
          <p:cNvPr id="8" name="TextBox 7"/>
          <p:cNvSpPr txBox="1"/>
          <p:nvPr/>
        </p:nvSpPr>
        <p:spPr>
          <a:xfrm>
            <a:off x="1201003" y="3458615"/>
            <a:ext cx="2634018" cy="523220"/>
          </a:xfrm>
          <a:prstGeom prst="rect">
            <a:avLst/>
          </a:prstGeom>
          <a:noFill/>
        </p:spPr>
        <p:txBody>
          <a:bodyPr wrap="squar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চাঁদ-তারা</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9" name="TextBox 8"/>
          <p:cNvSpPr txBox="1"/>
          <p:nvPr/>
        </p:nvSpPr>
        <p:spPr>
          <a:xfrm>
            <a:off x="4988432" y="3458615"/>
            <a:ext cx="2634018" cy="523220"/>
          </a:xfrm>
          <a:prstGeom prst="rect">
            <a:avLst/>
          </a:prstGeom>
          <a:noFill/>
        </p:spPr>
        <p:txBody>
          <a:bodyPr wrap="squar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মেঘ </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10" name="TextBox 9"/>
          <p:cNvSpPr txBox="1"/>
          <p:nvPr/>
        </p:nvSpPr>
        <p:spPr>
          <a:xfrm>
            <a:off x="8434316" y="3458615"/>
            <a:ext cx="2634018" cy="523220"/>
          </a:xfrm>
          <a:prstGeom prst="rect">
            <a:avLst/>
          </a:prstGeom>
          <a:noFill/>
        </p:spPr>
        <p:txBody>
          <a:bodyPr wrap="squar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বৃষ্টি </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11" name="TextBox 10"/>
          <p:cNvSpPr txBox="1"/>
          <p:nvPr/>
        </p:nvSpPr>
        <p:spPr>
          <a:xfrm>
            <a:off x="855269" y="3981835"/>
            <a:ext cx="10486021" cy="1077218"/>
          </a:xfrm>
          <a:prstGeom prst="rect">
            <a:avLst/>
          </a:prstGeom>
          <a:noFill/>
        </p:spPr>
        <p:txBody>
          <a:bodyPr wrap="square" rtlCol="0">
            <a:spAutoFit/>
          </a:bodyPr>
          <a:lstStyle/>
          <a:p>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রাতের আকাশ চাঁদ তারায় ঝলমল করে। আকাশে মেঘ ভেসে বেড়ায়।মেঘ হতে বৃষ্টি ঝরে। বৃষ্টি পেয়ে গাছপালা ও ফসল সবুজ হয়ে ওঠে।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29381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9420" y="149655"/>
            <a:ext cx="5517932" cy="1729383"/>
          </a:xfrm>
          <a:prstGeom prst="irregularSeal2">
            <a:avLst/>
          </a:prstGeom>
          <a:solidFill>
            <a:schemeClr val="accent2">
              <a:lumMod val="60000"/>
              <a:lumOff val="40000"/>
            </a:schemeClr>
          </a:solidFill>
          <a:ln w="57150">
            <a:solidFill>
              <a:srgbClr val="00B050"/>
            </a:solidFill>
          </a:ln>
          <a:effectLst>
            <a:glow rad="139700">
              <a:schemeClr val="accent4">
                <a:satMod val="175000"/>
                <a:alpha val="40000"/>
              </a:schemeClr>
            </a:glow>
          </a:effectLst>
        </p:spPr>
        <p:txBody>
          <a:bodyPr wrap="square" rtlCol="0">
            <a:spAutoFit/>
          </a:bodyPr>
          <a:lstStyle/>
          <a:p>
            <a:pPr algn="ctr"/>
            <a:r>
              <a:rPr lang="bn-BD"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 কাজ </a:t>
            </a:r>
            <a:endPar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51338" y="2475186"/>
            <a:ext cx="10436772" cy="646331"/>
          </a:xfrm>
          <a:prstGeom prst="rect">
            <a:avLst/>
          </a:prstGeom>
          <a:noFill/>
          <a:ln w="57150">
            <a:solidFill>
              <a:srgbClr val="92D050"/>
            </a:solidFill>
          </a:ln>
          <a:effectLst>
            <a:glow rad="139700">
              <a:schemeClr val="accent2">
                <a:satMod val="175000"/>
                <a:alpha val="40000"/>
              </a:schemeClr>
            </a:glow>
          </a:effectLst>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আল্লাহর সৃষ্টি এমন ১০টি বস্তুর নাম দলে আলোচনা করে খাতায় লিখ। </a:t>
            </a:r>
            <a:endPar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400412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6524" y="409904"/>
            <a:ext cx="5297214" cy="707886"/>
          </a:xfrm>
          <a:prstGeom prst="rect">
            <a:avLst/>
          </a:prstGeom>
          <a:solidFill>
            <a:schemeClr val="accent4">
              <a:lumMod val="60000"/>
              <a:lumOff val="40000"/>
            </a:schemeClr>
          </a:solidFill>
          <a:ln w="57150">
            <a:solidFill>
              <a:srgbClr val="00B050"/>
            </a:solidFill>
          </a:ln>
          <a:effectLst>
            <a:glow rad="228600">
              <a:schemeClr val="accent2">
                <a:satMod val="175000"/>
                <a:alpha val="40000"/>
              </a:schemeClr>
            </a:glow>
          </a:effectLst>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 বইয়ের সাথে সংযোগ </a:t>
            </a:r>
            <a:endPar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srcRect l="5357" r="7142" b="12833"/>
          <a:stretch/>
        </p:blipFill>
        <p:spPr>
          <a:xfrm>
            <a:off x="1008994" y="1822370"/>
            <a:ext cx="3862552" cy="3212731"/>
          </a:xfrm>
          <a:prstGeom prst="rect">
            <a:avLst/>
          </a:prstGeom>
        </p:spPr>
      </p:pic>
      <p:pic>
        <p:nvPicPr>
          <p:cNvPr id="4" name="Picture 3"/>
          <p:cNvPicPr>
            <a:picLocks noChangeAspect="1"/>
          </p:cNvPicPr>
          <p:nvPr/>
        </p:nvPicPr>
        <p:blipFill rotWithShape="1">
          <a:blip r:embed="rId3"/>
          <a:srcRect l="5354" r="11770" b="6923"/>
          <a:stretch/>
        </p:blipFill>
        <p:spPr>
          <a:xfrm>
            <a:off x="4693140" y="1784674"/>
            <a:ext cx="2664373" cy="2960483"/>
          </a:xfrm>
          <a:prstGeom prst="rect">
            <a:avLst/>
          </a:prstGeom>
        </p:spPr>
      </p:pic>
      <p:pic>
        <p:nvPicPr>
          <p:cNvPr id="5" name="Picture 4"/>
          <p:cNvPicPr>
            <a:picLocks noChangeAspect="1"/>
          </p:cNvPicPr>
          <p:nvPr/>
        </p:nvPicPr>
        <p:blipFill>
          <a:blip r:embed="rId4"/>
          <a:stretch>
            <a:fillRect/>
          </a:stretch>
        </p:blipFill>
        <p:spPr>
          <a:xfrm>
            <a:off x="7357513" y="1980025"/>
            <a:ext cx="3024888" cy="2207702"/>
          </a:xfrm>
          <a:prstGeom prst="rect">
            <a:avLst/>
          </a:prstGeom>
        </p:spPr>
      </p:pic>
    </p:spTree>
    <p:extLst>
      <p:ext uri="{BB962C8B-B14F-4D97-AF65-F5344CB8AC3E}">
        <p14:creationId xmlns:p14="http://schemas.microsoft.com/office/powerpoint/2010/main" val="19604195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6070" y="299545"/>
            <a:ext cx="4619296" cy="707886"/>
          </a:xfrm>
          <a:prstGeom prst="rect">
            <a:avLst/>
          </a:prstGeom>
          <a:solidFill>
            <a:schemeClr val="accent6">
              <a:lumMod val="60000"/>
              <a:lumOff val="40000"/>
            </a:schemeClr>
          </a:solidFill>
          <a:ln w="57150">
            <a:solidFill>
              <a:srgbClr val="7030A0"/>
            </a:solidFill>
          </a:ln>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শিক্ষকের আদর্শ পাঠ </a:t>
            </a:r>
            <a:endParaRPr lang="en-US" sz="4000" b="1" dirty="0" smtClean="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784" y="1324755"/>
            <a:ext cx="6295868" cy="4176635"/>
          </a:xfrm>
          <a:prstGeom prst="rect">
            <a:avLst/>
          </a:prstGeom>
          <a:ln w="88900" cap="sq" cmpd="thickThin">
            <a:solidFill>
              <a:schemeClr val="accent4">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543901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2649" y="346841"/>
            <a:ext cx="5312979" cy="707886"/>
          </a:xfrm>
          <a:prstGeom prst="rect">
            <a:avLst/>
          </a:prstGeom>
          <a:solidFill>
            <a:schemeClr val="accent5">
              <a:lumMod val="60000"/>
              <a:lumOff val="40000"/>
            </a:schemeClr>
          </a:solidFill>
          <a:ln w="57150">
            <a:solidFill>
              <a:srgbClr val="00B050"/>
            </a:solidFill>
          </a:ln>
          <a:effectLst>
            <a:glow rad="139700">
              <a:schemeClr val="accent2">
                <a:satMod val="175000"/>
                <a:alpha val="40000"/>
              </a:schemeClr>
            </a:glow>
          </a:effectLst>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শিক্ষার্থীর আদর্শ পাঠ </a:t>
            </a:r>
            <a:endParaRPr lang="en-US" sz="4000" b="1" dirty="0" smtClean="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268" y="1675853"/>
            <a:ext cx="5546360" cy="3435793"/>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232518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3463" y="268015"/>
            <a:ext cx="2822026" cy="940653"/>
          </a:xfrm>
          <a:prstGeom prst="bevel">
            <a:avLst>
              <a:gd name="adj" fmla="val 15852"/>
            </a:avLst>
          </a:prstGeom>
          <a:solidFill>
            <a:schemeClr val="accent2">
              <a:lumMod val="60000"/>
              <a:lumOff val="40000"/>
            </a:schemeClr>
          </a:solidFill>
          <a:ln w="57150">
            <a:solidFill>
              <a:srgbClr val="0070C0"/>
            </a:solidFill>
          </a:ln>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মূল্যায়ন</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4" name="TextBox 3"/>
          <p:cNvSpPr txBox="1"/>
          <p:nvPr/>
        </p:nvSpPr>
        <p:spPr>
          <a:xfrm>
            <a:off x="2083633" y="2053652"/>
            <a:ext cx="7435121" cy="1754326"/>
          </a:xfrm>
          <a:prstGeom prst="rect">
            <a:avLst/>
          </a:prstGeom>
          <a:solidFill>
            <a:schemeClr val="accent4">
              <a:lumMod val="75000"/>
            </a:schemeClr>
          </a:solidFill>
          <a:ln w="57150">
            <a:solidFill>
              <a:srgbClr val="00B050"/>
            </a:solidFill>
          </a:ln>
          <a:effectLst>
            <a:glow rad="139700">
              <a:schemeClr val="accent2">
                <a:satMod val="175000"/>
                <a:alpha val="40000"/>
              </a:schemeClr>
            </a:glow>
          </a:effectLst>
        </p:spPr>
        <p:txBody>
          <a:bodyPr wrap="square" rtlCol="0">
            <a:spAutoFit/>
          </a:bodyPr>
          <a:lstStyle/>
          <a:p>
            <a:pPr marL="285750" indent="-285750">
              <a:buFont typeface="Wingdings" panose="05000000000000000000" pitchFamily="2" charset="2"/>
              <a:buChar char="v"/>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খালিক শব্দের অর্থ কী?</a:t>
            </a:r>
          </a:p>
          <a:p>
            <a:pPr marL="285750" indent="-285750">
              <a:buFont typeface="Wingdings" panose="05000000000000000000" pitchFamily="2" charset="2"/>
              <a:buChar char="v"/>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আল্লাহ স্রষ্টা’এ কথা বুঝিয়ে লেখ?</a:t>
            </a:r>
          </a:p>
          <a:p>
            <a:pPr marL="285750" indent="-285750">
              <a:buFont typeface="Wingdings" panose="05000000000000000000" pitchFamily="2" charset="2"/>
              <a:buChar char="v"/>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আকাশ,পৃথিবীর সবকিছু সৃষ্টি করেছন কে? </a:t>
            </a:r>
            <a:endPar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24106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3149" y="253025"/>
            <a:ext cx="2822026" cy="940653"/>
          </a:xfrm>
          <a:prstGeom prst="bevel">
            <a:avLst>
              <a:gd name="adj" fmla="val 15852"/>
            </a:avLst>
          </a:prstGeom>
          <a:solidFill>
            <a:schemeClr val="accent2">
              <a:lumMod val="60000"/>
              <a:lumOff val="40000"/>
            </a:schemeClr>
          </a:solidFill>
          <a:ln w="57150">
            <a:solidFill>
              <a:srgbClr val="0070C0"/>
            </a:solidFill>
          </a:ln>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মূল্যায়ন</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sp>
        <p:nvSpPr>
          <p:cNvPr id="3" name="TextBox 2"/>
          <p:cNvSpPr txBox="1"/>
          <p:nvPr/>
        </p:nvSpPr>
        <p:spPr>
          <a:xfrm>
            <a:off x="1319135" y="1933731"/>
            <a:ext cx="9114020" cy="2062103"/>
          </a:xfrm>
          <a:prstGeom prst="rect">
            <a:avLst/>
          </a:prstGeom>
          <a:solidFill>
            <a:schemeClr val="accent6">
              <a:lumMod val="60000"/>
              <a:lumOff val="40000"/>
            </a:schemeClr>
          </a:solidFill>
          <a:ln w="57150">
            <a:solidFill>
              <a:srgbClr val="7030A0"/>
            </a:solidFill>
          </a:ln>
          <a:effectLst>
            <a:glow rad="139700">
              <a:schemeClr val="accent2">
                <a:satMod val="175000"/>
                <a:alpha val="40000"/>
              </a:schemeClr>
            </a:glow>
          </a:effectLst>
        </p:spPr>
        <p:txBody>
          <a:bodyPr wrap="square" rtlCol="0">
            <a:spAutoFit/>
          </a:bodyPr>
          <a:lstStyle/>
          <a:p>
            <a:pPr marL="342900" indent="-342900">
              <a:buFont typeface="+mj-lt"/>
              <a:buAutoNum type="arabicPeriod"/>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আল্লাহকে স্রষ্টা হিসেবে ----------------------করব।</a:t>
            </a:r>
          </a:p>
          <a:p>
            <a:pPr marL="342900" indent="-342900">
              <a:buFont typeface="+mj-lt"/>
              <a:buAutoNum type="arabicPeriod"/>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আল্লাহর ---------------------- কে ভালোবাসব।</a:t>
            </a:r>
          </a:p>
          <a:p>
            <a:pPr marL="342900" indent="-342900">
              <a:buFont typeface="+mj-lt"/>
              <a:buAutoNum type="arabicPeriod"/>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শারীরিক প্রতিবন্ধীদের প্রতি --------------- ব্যবহার করব।</a:t>
            </a:r>
          </a:p>
          <a:p>
            <a:pPr marL="342900" indent="-342900">
              <a:buFont typeface="+mj-lt"/>
              <a:buAutoNum type="arabicPeriod"/>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 তাঁর ---------------------- করব।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46486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3440" y="282119"/>
            <a:ext cx="2651760" cy="769441"/>
          </a:xfrm>
          <a:prstGeom prst="rect">
            <a:avLst/>
          </a:prstGeom>
          <a:solidFill>
            <a:schemeClr val="accent6">
              <a:lumMod val="60000"/>
              <a:lumOff val="40000"/>
            </a:schemeClr>
          </a:solidFill>
          <a:ln w="57150">
            <a:solidFill>
              <a:srgbClr val="7030A0"/>
            </a:solidFill>
          </a:ln>
          <a:effectLst>
            <a:glow rad="139700">
              <a:schemeClr val="accent2">
                <a:satMod val="175000"/>
                <a:alpha val="40000"/>
              </a:schemeClr>
            </a:glow>
          </a:effectLst>
        </p:spPr>
        <p:txBody>
          <a:bodyPr wrap="square" rtlCol="0">
            <a:spAutoFit/>
          </a:bodyPr>
          <a:lstStyle/>
          <a:p>
            <a:pPr algn="ctr"/>
            <a:r>
              <a:rPr lang="bn-BD"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r>
              <a:rPr lang="bn-BD"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p:txBody>
      </p:sp>
      <p:grpSp>
        <p:nvGrpSpPr>
          <p:cNvPr id="8" name="Group 7"/>
          <p:cNvGrpSpPr/>
          <p:nvPr/>
        </p:nvGrpSpPr>
        <p:grpSpPr>
          <a:xfrm>
            <a:off x="5802098" y="1310639"/>
            <a:ext cx="751102" cy="5092051"/>
            <a:chOff x="5710658" y="1354469"/>
            <a:chExt cx="999284" cy="5124422"/>
          </a:xfrm>
        </p:grpSpPr>
        <p:sp>
          <p:nvSpPr>
            <p:cNvPr id="5" name="Can 4"/>
            <p:cNvSpPr/>
            <p:nvPr/>
          </p:nvSpPr>
          <p:spPr>
            <a:xfrm>
              <a:off x="5710658" y="1354469"/>
              <a:ext cx="228600" cy="4543411"/>
            </a:xfrm>
            <a:prstGeom prst="can">
              <a:avLst/>
            </a:prstGeom>
            <a:gradFill>
              <a:gsLst>
                <a:gs pos="22000">
                  <a:srgbClr val="00B050"/>
                </a:gs>
                <a:gs pos="40000">
                  <a:srgbClr val="FFFF00"/>
                </a:gs>
                <a:gs pos="0">
                  <a:schemeClr val="accent1">
                    <a:lumMod val="75000"/>
                  </a:schemeClr>
                </a:gs>
                <a:gs pos="58000">
                  <a:schemeClr val="accent2">
                    <a:lumMod val="75000"/>
                  </a:schemeClr>
                </a:gs>
                <a:gs pos="74000">
                  <a:srgbClr val="00B050"/>
                </a:gs>
                <a:gs pos="89000">
                  <a:srgbClr val="C00000"/>
                </a:gs>
              </a:gsLst>
              <a:lin ang="5400000" scaled="1"/>
            </a:gradFill>
            <a:ln w="57150">
              <a:solidFill>
                <a:schemeClr val="accent3">
                  <a:lumMod val="50000"/>
                </a:schemeClr>
              </a:solid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6084039" y="1583069"/>
              <a:ext cx="228600" cy="4543411"/>
            </a:xfrm>
            <a:prstGeom prst="can">
              <a:avLst/>
            </a:prstGeom>
            <a:gradFill>
              <a:gsLst>
                <a:gs pos="22000">
                  <a:srgbClr val="00B050"/>
                </a:gs>
                <a:gs pos="40000">
                  <a:srgbClr val="FFFF00"/>
                </a:gs>
                <a:gs pos="0">
                  <a:schemeClr val="accent1">
                    <a:lumMod val="75000"/>
                  </a:schemeClr>
                </a:gs>
                <a:gs pos="58000">
                  <a:schemeClr val="accent2">
                    <a:lumMod val="75000"/>
                  </a:schemeClr>
                </a:gs>
                <a:gs pos="74000">
                  <a:srgbClr val="00B050"/>
                </a:gs>
                <a:gs pos="89000">
                  <a:srgbClr val="C00000"/>
                </a:gs>
              </a:gsLst>
              <a:lin ang="5400000" scaled="1"/>
            </a:gradFill>
            <a:ln w="57150">
              <a:solidFill>
                <a:schemeClr val="accent3">
                  <a:lumMod val="50000"/>
                </a:schemeClr>
              </a:solid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a:off x="6481342" y="1935480"/>
              <a:ext cx="228600" cy="4543411"/>
            </a:xfrm>
            <a:prstGeom prst="can">
              <a:avLst/>
            </a:prstGeom>
            <a:gradFill>
              <a:gsLst>
                <a:gs pos="22000">
                  <a:srgbClr val="00B050"/>
                </a:gs>
                <a:gs pos="40000">
                  <a:srgbClr val="FFFF00"/>
                </a:gs>
                <a:gs pos="0">
                  <a:schemeClr val="accent1">
                    <a:lumMod val="75000"/>
                  </a:schemeClr>
                </a:gs>
                <a:gs pos="58000">
                  <a:schemeClr val="accent2">
                    <a:lumMod val="75000"/>
                  </a:schemeClr>
                </a:gs>
                <a:gs pos="74000">
                  <a:srgbClr val="00B050"/>
                </a:gs>
                <a:gs pos="89000">
                  <a:srgbClr val="C00000"/>
                </a:gs>
              </a:gsLst>
              <a:lin ang="5400000" scaled="1"/>
            </a:gradFill>
            <a:ln w="57150">
              <a:solidFill>
                <a:schemeClr val="accent3">
                  <a:lumMod val="50000"/>
                </a:schemeClr>
              </a:solid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817164" y="605879"/>
            <a:ext cx="4368996" cy="4331720"/>
            <a:chOff x="6817164" y="605879"/>
            <a:chExt cx="4368996" cy="4331720"/>
          </a:xfrm>
        </p:grpSpPr>
        <p:pic>
          <p:nvPicPr>
            <p:cNvPr id="4" name="Picture 3"/>
            <p:cNvPicPr>
              <a:picLocks noChangeAspect="1"/>
            </p:cNvPicPr>
            <p:nvPr/>
          </p:nvPicPr>
          <p:blipFill>
            <a:blip r:embed="rId2"/>
            <a:stretch>
              <a:fillRect/>
            </a:stretch>
          </p:blipFill>
          <p:spPr>
            <a:xfrm>
              <a:off x="8061873" y="605879"/>
              <a:ext cx="1489264" cy="1434775"/>
            </a:xfrm>
            <a:prstGeom prst="rect">
              <a:avLst/>
            </a:prstGeom>
          </p:spPr>
        </p:pic>
        <p:sp>
          <p:nvSpPr>
            <p:cNvPr id="9" name="TextBox 8"/>
            <p:cNvSpPr txBox="1"/>
            <p:nvPr/>
          </p:nvSpPr>
          <p:spPr>
            <a:xfrm>
              <a:off x="6817164" y="2198388"/>
              <a:ext cx="4368996" cy="2739211"/>
            </a:xfrm>
            <a:prstGeom prst="rect">
              <a:avLst/>
            </a:prstGeom>
            <a:solidFill>
              <a:schemeClr val="accent2">
                <a:lumMod val="60000"/>
                <a:lumOff val="40000"/>
              </a:schemeClr>
            </a:solidFill>
            <a:ln w="57150">
              <a:solidFill>
                <a:schemeClr val="accent2">
                  <a:lumMod val="75000"/>
                </a:schemeClr>
              </a:solidFill>
            </a:ln>
            <a:effectLst>
              <a:glow rad="139700">
                <a:schemeClr val="accent5">
                  <a:satMod val="175000"/>
                  <a:alpha val="40000"/>
                </a:schemeClr>
              </a:glow>
            </a:effectLst>
          </p:spPr>
          <p:txBody>
            <a:bodyPr wrap="square" rtlCol="0">
              <a:spAutoFit/>
            </a:bodyPr>
            <a:lstStyle/>
            <a:p>
              <a:pPr algn="ctr"/>
              <a:r>
                <a:rPr lang="bn-BD" sz="3200" b="1" baseline="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তৃতীয় শ্রেণি </a:t>
              </a:r>
            </a:p>
            <a:p>
              <a:pPr algn="ctr"/>
              <a:r>
                <a:rPr lang="bn-BD" sz="2800" b="1" baseline="0" dirty="0" smtClean="0">
                  <a:latin typeface="NikoshBAN" panose="02000000000000000000" pitchFamily="2" charset="0"/>
                  <a:cs typeface="NikoshBAN" panose="02000000000000000000" pitchFamily="2" charset="0"/>
                </a:rPr>
                <a:t>বিষয়ঃইসলাম ও নৈতিক শিক্ষা</a:t>
              </a:r>
            </a:p>
            <a:p>
              <a:pPr algn="ctr"/>
              <a:r>
                <a:rPr lang="bn-BD" sz="2800" b="1" baseline="0" dirty="0" smtClean="0">
                  <a:latin typeface="NikoshBAN" panose="02000000000000000000" pitchFamily="2" charset="0"/>
                  <a:cs typeface="NikoshBAN" panose="02000000000000000000" pitchFamily="2" charset="0"/>
                </a:rPr>
                <a:t>পাঠঃ ইমান ও আকাইদ </a:t>
              </a:r>
            </a:p>
            <a:p>
              <a:pPr algn="ctr"/>
              <a:r>
                <a:rPr lang="bn-BD" sz="2800" b="1" baseline="0" dirty="0" smtClean="0">
                  <a:latin typeface="NikoshBAN" panose="02000000000000000000" pitchFamily="2" charset="0"/>
                  <a:cs typeface="NikoshBAN" panose="02000000000000000000" pitchFamily="2" charset="0"/>
                </a:rPr>
                <a:t>পাঠ্যাংশঃ </a:t>
              </a:r>
              <a:r>
                <a:rPr lang="en-US" sz="2800" b="1" dirty="0" smtClean="0">
                  <a:latin typeface="NikoshBAN" panose="02000000000000000000" pitchFamily="2" charset="0"/>
                  <a:cs typeface="NikoshBAN" panose="02000000000000000000" pitchFamily="2" charset="0"/>
                </a:rPr>
                <a:t>আল্লাহু </a:t>
              </a:r>
              <a:r>
                <a:rPr lang="en-US" sz="2800" b="1" dirty="0" err="1" smtClean="0">
                  <a:latin typeface="NikoshBAN" panose="02000000000000000000" pitchFamily="2" charset="0"/>
                  <a:cs typeface="NikoshBAN" panose="02000000000000000000" pitchFamily="2" charset="0"/>
                </a:rPr>
                <a:t>স্রষ্টা</a:t>
              </a:r>
              <a:r>
                <a:rPr lang="en-US" sz="2800" b="1" dirty="0" smtClean="0">
                  <a:latin typeface="NikoshBAN" panose="02000000000000000000" pitchFamily="2" charset="0"/>
                  <a:cs typeface="NikoshBAN" panose="02000000000000000000" pitchFamily="2" charset="0"/>
                </a:rPr>
                <a:t> </a:t>
              </a:r>
              <a:endParaRPr lang="bn-BD" sz="2800" b="1" baseline="0" dirty="0" smtClean="0">
                <a:latin typeface="NikoshBAN" panose="02000000000000000000" pitchFamily="2" charset="0"/>
                <a:cs typeface="NikoshBAN" panose="02000000000000000000" pitchFamily="2" charset="0"/>
              </a:endParaRPr>
            </a:p>
            <a:p>
              <a:pPr algn="ctr"/>
              <a:r>
                <a:rPr lang="bn-BD" sz="2800" b="1" baseline="0" dirty="0" smtClean="0">
                  <a:latin typeface="NikoshBAN" panose="02000000000000000000" pitchFamily="2" charset="0"/>
                  <a:cs typeface="NikoshBAN" panose="02000000000000000000" pitchFamily="2" charset="0"/>
                </a:rPr>
                <a:t>সময়ঃ৪০ মিনিট</a:t>
              </a:r>
            </a:p>
            <a:p>
              <a:pPr algn="ctr"/>
              <a:r>
                <a:rPr lang="bn-BD" sz="2800" b="1" baseline="0" dirty="0" smtClean="0">
                  <a:latin typeface="NikoshBAN" panose="02000000000000000000" pitchFamily="2" charset="0"/>
                  <a:cs typeface="NikoshBAN" panose="02000000000000000000" pitchFamily="2" charset="0"/>
                </a:rPr>
                <a:t>তারিখঃ ২৭/১২/২০১৯ ইং </a:t>
              </a:r>
              <a:endParaRPr lang="bn-BD" sz="2400" b="1" baseline="0" dirty="0" smtClean="0">
                <a:latin typeface="NikoshBAN" panose="02000000000000000000" pitchFamily="2" charset="0"/>
                <a:cs typeface="NikoshBAN" panose="02000000000000000000" pitchFamily="2" charset="0"/>
              </a:endParaRPr>
            </a:p>
          </p:txBody>
        </p:sp>
      </p:grpSp>
      <p:grpSp>
        <p:nvGrpSpPr>
          <p:cNvPr id="11" name="Group 10"/>
          <p:cNvGrpSpPr/>
          <p:nvPr/>
        </p:nvGrpSpPr>
        <p:grpSpPr>
          <a:xfrm>
            <a:off x="856038" y="918228"/>
            <a:ext cx="4682096" cy="4019371"/>
            <a:chOff x="856038" y="918228"/>
            <a:chExt cx="4682096" cy="4019371"/>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233" y="918228"/>
              <a:ext cx="1288984" cy="1310640"/>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856038" y="2259943"/>
              <a:ext cx="4682096" cy="2677656"/>
            </a:xfrm>
            <a:prstGeom prst="rect">
              <a:avLst/>
            </a:prstGeom>
            <a:solidFill>
              <a:schemeClr val="accent4">
                <a:lumMod val="60000"/>
                <a:lumOff val="40000"/>
              </a:schemeClr>
            </a:solidFill>
            <a:ln w="57150">
              <a:solidFill>
                <a:schemeClr val="accent2">
                  <a:lumMod val="75000"/>
                </a:schemeClr>
              </a:solidFill>
            </a:ln>
            <a:effectLst>
              <a:glow rad="139700">
                <a:schemeClr val="accent5">
                  <a:satMod val="175000"/>
                  <a:alpha val="40000"/>
                </a:schemeClr>
              </a:glow>
            </a:effectLst>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মোঃশাহবাজ</a:t>
              </a:r>
              <a:r>
                <a:rPr lang="bn-BD" sz="4000" b="1" baseline="0" dirty="0" smtClean="0">
                  <a:latin typeface="NikoshBAN" panose="02000000000000000000" pitchFamily="2" charset="0"/>
                  <a:cs typeface="NikoshBAN" panose="02000000000000000000" pitchFamily="2" charset="0"/>
                </a:rPr>
                <a:t> উদ্দিন</a:t>
              </a:r>
            </a:p>
            <a:p>
              <a:pPr algn="ctr"/>
              <a:r>
                <a:rPr lang="bn-BD" sz="3200" b="1" baseline="0" dirty="0" smtClean="0">
                  <a:latin typeface="NikoshBAN" panose="02000000000000000000" pitchFamily="2" charset="0"/>
                  <a:cs typeface="NikoshBAN" panose="02000000000000000000" pitchFamily="2" charset="0"/>
                </a:rPr>
                <a:t>সহকারি শিক্ষক</a:t>
              </a:r>
            </a:p>
            <a:p>
              <a:pPr algn="ctr"/>
              <a:r>
                <a:rPr lang="bn-BD" sz="3200" b="1" baseline="0" dirty="0" smtClean="0">
                  <a:latin typeface="NikoshBAN" panose="02000000000000000000" pitchFamily="2" charset="0"/>
                  <a:cs typeface="NikoshBAN" panose="02000000000000000000" pitchFamily="2" charset="0"/>
                </a:rPr>
                <a:t>আনুজানি সরকারি প্রাথমিক বিদ্যালয় </a:t>
              </a:r>
            </a:p>
            <a:p>
              <a:pPr algn="ctr"/>
              <a:r>
                <a:rPr lang="bn-BD" sz="3200" b="1" baseline="0" dirty="0" smtClean="0">
                  <a:latin typeface="NikoshBAN" panose="02000000000000000000" pitchFamily="2" charset="0"/>
                  <a:cs typeface="NikoshBAN" panose="02000000000000000000" pitchFamily="2" charset="0"/>
                </a:rPr>
                <a:t>ছাতক,সুনামগঞ্জ। </a:t>
              </a:r>
            </a:p>
            <a:p>
              <a:pPr algn="ctr"/>
              <a:r>
                <a:rPr lang="bn-BD" sz="3200" b="1" baseline="0" dirty="0" smtClean="0">
                  <a:latin typeface="NikoshBAN" panose="02000000000000000000" pitchFamily="2" charset="0"/>
                  <a:cs typeface="NikoshBAN" panose="02000000000000000000" pitchFamily="2" charset="0"/>
                </a:rPr>
                <a:t>মোবাঃ ০১৩০৩৪২৩৬৭৫ </a:t>
              </a:r>
            </a:p>
          </p:txBody>
        </p:sp>
      </p:grpSp>
    </p:spTree>
    <p:extLst>
      <p:ext uri="{BB962C8B-B14F-4D97-AF65-F5344CB8AC3E}">
        <p14:creationId xmlns:p14="http://schemas.microsoft.com/office/powerpoint/2010/main" val="3290467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7670" y="346842"/>
            <a:ext cx="2617076" cy="707886"/>
          </a:xfrm>
          <a:prstGeom prst="rect">
            <a:avLst/>
          </a:prstGeom>
          <a:solidFill>
            <a:schemeClr val="accent4">
              <a:lumMod val="40000"/>
              <a:lumOff val="60000"/>
            </a:schemeClr>
          </a:solidFill>
          <a:ln w="57150">
            <a:solidFill>
              <a:srgbClr val="00B050"/>
            </a:solidFill>
          </a:ln>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468" y="346842"/>
            <a:ext cx="1861642" cy="1609725"/>
          </a:xfrm>
          <a:prstGeom prst="ellipse">
            <a:avLst/>
          </a:prstGeom>
          <a:ln w="63500" cap="rnd">
            <a:solidFill>
              <a:srgbClr val="00B050"/>
            </a:solidFill>
          </a:ln>
          <a:effectLst>
            <a:glow rad="1397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839449" y="2488367"/>
            <a:ext cx="10598046" cy="1200329"/>
          </a:xfrm>
          <a:prstGeom prst="rect">
            <a:avLst/>
          </a:prstGeom>
          <a:solidFill>
            <a:schemeClr val="accent1">
              <a:lumMod val="60000"/>
              <a:lumOff val="40000"/>
            </a:schemeClr>
          </a:solidFill>
          <a:ln w="57150">
            <a:solidFill>
              <a:srgbClr val="FF0000"/>
            </a:solidFill>
          </a:ln>
          <a:effectLst>
            <a:glow rad="139700">
              <a:schemeClr val="accent5">
                <a:satMod val="175000"/>
                <a:alpha val="40000"/>
              </a:schemeClr>
            </a:glo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প্রিয় শিক্ষার্থীরা তোমরা বাড়ি থেকে আল্লাহর সৃষ্টি প্রকৃতির ১টি ছবি একেঁ আনবে।</a:t>
            </a:r>
            <a:endParaRPr lang="en-US" sz="36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706727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476" y="2499360"/>
            <a:ext cx="6542688" cy="3283483"/>
          </a:xfrm>
          <a:prstGeom prst="rect">
            <a:avLst/>
          </a:prstGeom>
          <a:ln w="228600" cap="sq" cmpd="thickThin">
            <a:solidFill>
              <a:srgbClr val="00B050"/>
            </a:solidFill>
            <a:prstDash val="solid"/>
            <a:miter lim="800000"/>
          </a:ln>
          <a:effectLst>
            <a:glow rad="139700">
              <a:schemeClr val="accent2">
                <a:satMod val="175000"/>
                <a:alpha val="40000"/>
              </a:schemeClr>
            </a:glow>
            <a:innerShdw blurRad="76200">
              <a:srgbClr val="000000"/>
            </a:innerShdw>
          </a:effectLst>
        </p:spPr>
      </p:pic>
      <p:sp>
        <p:nvSpPr>
          <p:cNvPr id="3" name="TextBox 2"/>
          <p:cNvSpPr txBox="1"/>
          <p:nvPr/>
        </p:nvSpPr>
        <p:spPr>
          <a:xfrm>
            <a:off x="2051455" y="455451"/>
            <a:ext cx="7288709" cy="1446550"/>
          </a:xfrm>
          <a:prstGeom prst="rect">
            <a:avLst/>
          </a:prstGeom>
          <a:noFill/>
        </p:spPr>
        <p:txBody>
          <a:bodyPr wrap="square" rtlCol="0">
            <a:spAutoFit/>
          </a:bodyPr>
          <a:lstStyle/>
          <a:p>
            <a:pPr algn="ctr"/>
            <a:r>
              <a:rPr lang="bn-BD" sz="4400" b="1" dirty="0" smtClean="0">
                <a:ln w="22225">
                  <a:solidFill>
                    <a:schemeClr val="accent2"/>
                  </a:solidFill>
                  <a:prstDash val="solid"/>
                </a:ln>
                <a:gradFill>
                  <a:gsLst>
                    <a:gs pos="31000">
                      <a:srgbClr val="7030A0"/>
                    </a:gs>
                    <a:gs pos="61000">
                      <a:srgbClr val="C00000"/>
                    </a:gs>
                  </a:gsLst>
                  <a:lin ang="5400000" scaled="1"/>
                </a:gradFill>
                <a:effectLst>
                  <a:glow rad="101600">
                    <a:schemeClr val="accent5">
                      <a:satMod val="175000"/>
                      <a:alpha val="40000"/>
                    </a:schemeClr>
                  </a:glow>
                </a:effectLst>
                <a:latin typeface="NikoshBAN" panose="02000000000000000000" pitchFamily="2" charset="0"/>
                <a:cs typeface="NikoshBAN" panose="02000000000000000000" pitchFamily="2" charset="0"/>
              </a:rPr>
              <a:t>বিদায় বন্ধুরা</a:t>
            </a:r>
          </a:p>
          <a:p>
            <a:pPr algn="ctr"/>
            <a:r>
              <a:rPr lang="bn-BD" sz="4400" b="1" dirty="0" smtClean="0">
                <a:ln w="22225">
                  <a:solidFill>
                    <a:schemeClr val="accent2"/>
                  </a:solidFill>
                  <a:prstDash val="solid"/>
                </a:ln>
                <a:gradFill>
                  <a:gsLst>
                    <a:gs pos="31000">
                      <a:srgbClr val="7030A0"/>
                    </a:gs>
                    <a:gs pos="61000">
                      <a:srgbClr val="C00000"/>
                    </a:gs>
                  </a:gsLst>
                  <a:lin ang="5400000" scaled="1"/>
                </a:gradFill>
                <a:effectLst>
                  <a:glow rad="101600">
                    <a:schemeClr val="accent5">
                      <a:satMod val="175000"/>
                      <a:alpha val="40000"/>
                    </a:schemeClr>
                  </a:glow>
                </a:effectLst>
                <a:latin typeface="NikoshBAN" panose="02000000000000000000" pitchFamily="2" charset="0"/>
                <a:cs typeface="NikoshBAN" panose="02000000000000000000" pitchFamily="2" charset="0"/>
              </a:rPr>
              <a:t>ধন্যবাদ সবাইকে </a:t>
            </a:r>
            <a:endParaRPr lang="en-US" sz="4400" b="1" dirty="0" smtClean="0">
              <a:ln w="22225">
                <a:solidFill>
                  <a:schemeClr val="accent2"/>
                </a:solidFill>
                <a:prstDash val="solid"/>
              </a:ln>
              <a:gradFill>
                <a:gsLst>
                  <a:gs pos="31000">
                    <a:srgbClr val="7030A0"/>
                  </a:gs>
                  <a:gs pos="61000">
                    <a:srgbClr val="C00000"/>
                  </a:gs>
                </a:gsLst>
                <a:lin ang="5400000" scaled="1"/>
              </a:gradFill>
              <a:effectLst>
                <a:glow rad="101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197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 y="1813560"/>
            <a:ext cx="3566160" cy="3581400"/>
          </a:xfrm>
          <a:prstGeom prst="rect">
            <a:avLst/>
          </a:prstGeom>
          <a:ln w="88900" cap="sq" cmpd="thickThin">
            <a:solidFill>
              <a:srgbClr val="00B05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677" y="1813560"/>
            <a:ext cx="3311843" cy="35814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357" y="1813560"/>
            <a:ext cx="3205164" cy="35814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2263616" y="411480"/>
            <a:ext cx="7528560" cy="707886"/>
          </a:xfrm>
          <a:prstGeom prst="rect">
            <a:avLst/>
          </a:prstGeom>
          <a:noFill/>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 মনোযোগ সহকারে লক্ষ করঃ </a:t>
            </a:r>
            <a:endPar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2775030" y="5673698"/>
            <a:ext cx="6505731" cy="584775"/>
          </a:xfrm>
          <a:prstGeom prst="rect">
            <a:avLst/>
          </a:prstGeom>
          <a:noFill/>
        </p:spPr>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কী জান এগুলোর স্রষ্টা কে?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3389626" y="5673697"/>
            <a:ext cx="5276537" cy="584775"/>
          </a:xfrm>
          <a:prstGeom prst="rect">
            <a:avLst/>
          </a:prstGeom>
          <a:noFill/>
        </p:spPr>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এগুলোর স্রষ্টা মহান আল্লাহ।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7562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4125" y="4437088"/>
            <a:ext cx="10103370" cy="646331"/>
          </a:xfrm>
          <a:prstGeom prst="rect">
            <a:avLst/>
          </a:prstGeom>
          <a:no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 আমরা পড়ব আল্লাহ স্রষ্টা  (আল্লাহ খালিকুন )সম্পর্কে  </a:t>
            </a:r>
            <a:endPar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743" y="750521"/>
            <a:ext cx="6061336" cy="3266842"/>
          </a:xfrm>
          <a:prstGeom prst="round2DiagRect">
            <a:avLst>
              <a:gd name="adj1" fmla="val 16667"/>
              <a:gd name="adj2" fmla="val 1377"/>
            </a:avLst>
          </a:prstGeom>
          <a:ln w="88900" cap="sq">
            <a:solidFill>
              <a:srgbClr val="00B05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31925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2276" y="314794"/>
            <a:ext cx="3297836" cy="769441"/>
          </a:xfrm>
          <a:prstGeom prst="rect">
            <a:avLst/>
          </a:prstGeom>
          <a:solidFill>
            <a:schemeClr val="accent4">
              <a:lumMod val="20000"/>
              <a:lumOff val="80000"/>
            </a:schemeClr>
          </a:solidFill>
          <a:ln w="57150">
            <a:solidFill>
              <a:schemeClr val="accent2">
                <a:lumMod val="75000"/>
              </a:schemeClr>
            </a:solidFill>
          </a:ln>
          <a:effectLst>
            <a:glow rad="228600">
              <a:schemeClr val="accent4">
                <a:satMod val="175000"/>
                <a:alpha val="40000"/>
              </a:schemeClr>
            </a:glow>
          </a:effectLst>
        </p:spPr>
        <p:txBody>
          <a:bodyPr wrap="square" rtlCol="0">
            <a:spAutoFit/>
          </a:bodyPr>
          <a:lstStyle/>
          <a:p>
            <a:pPr algn="ctr"/>
            <a:r>
              <a:rPr lang="bn-BD"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 </a:t>
            </a:r>
            <a:endPar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154243" y="1978701"/>
            <a:ext cx="9968459" cy="1692771"/>
          </a:xfrm>
          <a:prstGeom prst="rect">
            <a:avLst/>
          </a:prstGeom>
          <a:solidFill>
            <a:schemeClr val="accent6">
              <a:lumMod val="40000"/>
              <a:lumOff val="60000"/>
            </a:schemeClr>
          </a:solidFill>
          <a:ln w="57150">
            <a:solidFill>
              <a:srgbClr val="FFC000"/>
            </a:solidFill>
          </a:ln>
        </p:spPr>
        <p:txBody>
          <a:bodyPr wrap="square" rtlCol="0">
            <a:spAutoFit/>
          </a:bodyPr>
          <a:lstStyle/>
          <a:p>
            <a:pPr algn="ctr"/>
            <a:r>
              <a:rPr lang="bn-BD"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a:t>
            </a:r>
          </a:p>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১,২,১  মহান আল্লাহ সকল সৃষ্টির স্রষ্টা এবং তিনি সকল কিছু সৃষ্টি করেছেন।</a:t>
            </a:r>
          </a:p>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 ও আকাশমন্ডলের স্রষ্টা মহান আল্লাহ-এ কথা বলতে পারবে।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1159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l="17076" t="4128" r="20750" b="4601"/>
          <a:stretch/>
        </p:blipFill>
        <p:spPr>
          <a:xfrm>
            <a:off x="1561168" y="1545861"/>
            <a:ext cx="3595990" cy="2949081"/>
          </a:xfrm>
          <a:prstGeom prst="rect">
            <a:avLst/>
          </a:prstGeom>
          <a:ln w="88900" cap="sq" cmpd="thickThin">
            <a:solidFill>
              <a:schemeClr val="accent2">
                <a:lumMod val="75000"/>
              </a:schemeClr>
            </a:solidFill>
            <a:prstDash val="solid"/>
            <a:miter lim="800000"/>
          </a:ln>
          <a:effectLst>
            <a:innerShdw blurRad="76200">
              <a:srgbClr val="000000"/>
            </a:innerShdw>
          </a:effectLst>
        </p:spPr>
      </p:pic>
      <p:sp>
        <p:nvSpPr>
          <p:cNvPr id="4" name="TextBox 3"/>
          <p:cNvSpPr txBox="1"/>
          <p:nvPr/>
        </p:nvSpPr>
        <p:spPr>
          <a:xfrm>
            <a:off x="3359163" y="284813"/>
            <a:ext cx="4976734" cy="646331"/>
          </a:xfrm>
          <a:prstGeom prst="rect">
            <a:avLst/>
          </a:prstGeom>
          <a:noFill/>
          <a:ln w="57150">
            <a:solidFill>
              <a:schemeClr val="accent6">
                <a:lumMod val="75000"/>
              </a:schemeClr>
            </a:solidFill>
          </a:ln>
          <a:effectLst>
            <a:glow rad="101600">
              <a:schemeClr val="accent2">
                <a:satMod val="175000"/>
                <a:alpha val="40000"/>
              </a:schemeClr>
            </a:glow>
          </a:effectLst>
        </p:spPr>
        <p:txBody>
          <a:bodyPr wrap="square" rtlCol="0">
            <a:spAutoFit/>
          </a:bodyPr>
          <a:lstStyle/>
          <a:p>
            <a:pPr algn="ct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দেখছো ?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087" y="1545861"/>
            <a:ext cx="3627620" cy="2949081"/>
          </a:xfrm>
          <a:prstGeom prst="rect">
            <a:avLst/>
          </a:prstGeom>
          <a:ln w="88900" cap="sq" cmpd="thickThin">
            <a:solidFill>
              <a:srgbClr val="00B050"/>
            </a:solidFill>
            <a:prstDash val="solid"/>
            <a:miter lim="800000"/>
          </a:ln>
          <a:effectLst>
            <a:innerShdw blurRad="76200">
              <a:srgbClr val="000000"/>
            </a:innerShdw>
          </a:effectLst>
        </p:spPr>
      </p:pic>
      <p:sp>
        <p:nvSpPr>
          <p:cNvPr id="6" name="TextBox 5"/>
          <p:cNvSpPr txBox="1"/>
          <p:nvPr/>
        </p:nvSpPr>
        <p:spPr>
          <a:xfrm>
            <a:off x="1214204" y="5109659"/>
            <a:ext cx="10073389" cy="1077218"/>
          </a:xfrm>
          <a:prstGeom prst="rect">
            <a:avLst/>
          </a:prstGeom>
          <a:noFill/>
        </p:spPr>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মহান আল্লাহ এ পৃথিবী সৃষ্টি করেছেন।আল্লাহ খলিকুন’ অর্থ আল্লাহ স্রষ্টা।তিনি সবকিছুর স্রষ্টা।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83764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525" y="951875"/>
            <a:ext cx="5756225" cy="2743201"/>
          </a:xfrm>
          <a:prstGeom prst="rect">
            <a:avLst/>
          </a:prstGeom>
          <a:ln w="38100" cap="sq">
            <a:solidFill>
              <a:srgbClr val="00B050"/>
            </a:solidFill>
            <a:prstDash val="solid"/>
            <a:miter lim="800000"/>
          </a:ln>
          <a:effectLst>
            <a:glow rad="228600">
              <a:schemeClr val="accent2">
                <a:satMod val="175000"/>
                <a:alpha val="40000"/>
              </a:schemeClr>
            </a:glow>
            <a:outerShdw blurRad="50800" dist="38100" dir="2700000" algn="tl" rotWithShape="0">
              <a:srgbClr val="000000">
                <a:alpha val="43000"/>
              </a:srgbClr>
            </a:outerShdw>
          </a:effectLst>
        </p:spPr>
      </p:pic>
      <p:sp>
        <p:nvSpPr>
          <p:cNvPr id="3" name="TextBox 2"/>
          <p:cNvSpPr txBox="1"/>
          <p:nvPr/>
        </p:nvSpPr>
        <p:spPr>
          <a:xfrm>
            <a:off x="3912430" y="164892"/>
            <a:ext cx="3942416" cy="584775"/>
          </a:xfrm>
          <a:prstGeom prst="rect">
            <a:avLst/>
          </a:prstGeom>
          <a:noFill/>
        </p:spPr>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 সৃষ্টি করেছন কে?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674557" y="3897284"/>
            <a:ext cx="10837889" cy="1815882"/>
          </a:xfrm>
          <a:prstGeom prst="rect">
            <a:avLst/>
          </a:prstGeom>
          <a:noFill/>
        </p:spPr>
        <p:txBody>
          <a:bodyPr wrap="square" rtlCol="0">
            <a:spAutoFit/>
          </a:bodyPr>
          <a:lstStyle/>
          <a:p>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মহান আল্লাহ আমাদের কত সুন্দর করে সৃষ্টি করেছেন।আমাদের হাত-পা,চোখ-মুখ,নাক-কান সবকিছুই তিনি সৃষ্টি করেছন। হাত না থাকলে আমরা কোনো কিছু ধরতে পারতাম না।পা না থাকলে হাঁটতে পারতাম না।চোখ না থাকলে এই সুন্দর পৃথিবী দেখতে পারতাম না। যারা শারীরিক প্রতিবন্ধি তাদের দুঃখ আমরা বুঝি না। আমরা তাদের প্রতি ভাল ব্যবহার করব। </a:t>
            </a:r>
            <a:endPar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874215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07" y="1364105"/>
            <a:ext cx="2753741" cy="2398426"/>
          </a:xfrm>
          <a:prstGeom prst="rect">
            <a:avLst/>
          </a:prstGeom>
          <a:ln w="88900" cap="sq" cmpd="thickThin">
            <a:solidFill>
              <a:schemeClr val="accent4"/>
            </a:solidFill>
            <a:prstDash val="solid"/>
            <a:miter lim="800000"/>
          </a:ln>
          <a:effectLst>
            <a:glow rad="101600">
              <a:schemeClr val="accent6">
                <a:satMod val="175000"/>
                <a:alpha val="40000"/>
              </a:schemeClr>
            </a:glow>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280" y="1364105"/>
            <a:ext cx="2466975" cy="2398426"/>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456" y="1364105"/>
            <a:ext cx="2273509" cy="239842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9167" y="1259174"/>
            <a:ext cx="2593300" cy="2503357"/>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3359162" y="284813"/>
            <a:ext cx="5200221" cy="646331"/>
          </a:xfrm>
          <a:prstGeom prst="rect">
            <a:avLst/>
          </a:prstGeom>
          <a:noFill/>
          <a:ln w="57150">
            <a:solidFill>
              <a:schemeClr val="accent6">
                <a:lumMod val="75000"/>
              </a:schemeClr>
            </a:solidFill>
          </a:ln>
          <a:effectLst>
            <a:glow rad="101600">
              <a:schemeClr val="accent2">
                <a:satMod val="175000"/>
                <a:alpha val="40000"/>
              </a:schemeClr>
            </a:glow>
          </a:effectLst>
        </p:spPr>
        <p:txBody>
          <a:bodyPr wrap="square" rtlCol="0">
            <a:spAutoFit/>
          </a:bodyPr>
          <a:lstStyle/>
          <a:p>
            <a:pPr algn="ct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দেখছো ? </a:t>
            </a:r>
          </a:p>
        </p:txBody>
      </p:sp>
      <p:sp>
        <p:nvSpPr>
          <p:cNvPr id="10" name="TextBox 9"/>
          <p:cNvSpPr txBox="1"/>
          <p:nvPr/>
        </p:nvSpPr>
        <p:spPr>
          <a:xfrm>
            <a:off x="915766" y="4549196"/>
            <a:ext cx="10298242" cy="1384995"/>
          </a:xfrm>
          <a:prstGeom prst="rect">
            <a:avLst/>
          </a:prstGeom>
          <a:noFill/>
        </p:spPr>
        <p:txBody>
          <a:bodyPr wrap="square" rtlCol="0">
            <a:spAutoFit/>
          </a:bodyPr>
          <a:lstStyle/>
          <a:p>
            <a:pPr algn="ct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আল্লাহ আমাদের জন্য পৃথিবী সৃষ্টি করেছেন।এতে আছে নানা রকম গাছ। গাছে ধরে নানা রকম সুমিষ্ট ফল। যেমন-আম ,জাম,কাঠাঁল,আনারস,লিচু,পেয়ারা ইত্যাদি। এসব ফল আমাদের সবার প্রিয়। </a:t>
            </a:r>
            <a:endPar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915766" y="3988818"/>
            <a:ext cx="2443396" cy="523220"/>
          </a:xfrm>
          <a:prstGeom prst="rect">
            <a:avLst/>
          </a:prstGeom>
          <a:noFill/>
        </p:spPr>
        <p:txBody>
          <a:bodyPr wrap="squar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নানা রকম গাছ </a:t>
            </a:r>
            <a:endPar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3359162" y="3933882"/>
            <a:ext cx="2443396" cy="523220"/>
          </a:xfrm>
          <a:prstGeom prst="rect">
            <a:avLst/>
          </a:prstGeom>
          <a:noFill/>
        </p:spPr>
        <p:txBody>
          <a:bodyPr wrap="squar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 গাছ </a:t>
            </a:r>
            <a:endPar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6421157" y="3896089"/>
            <a:ext cx="2443396" cy="523220"/>
          </a:xfrm>
          <a:prstGeom prst="rect">
            <a:avLst/>
          </a:prstGeom>
          <a:noFill/>
        </p:spPr>
        <p:txBody>
          <a:bodyPr wrap="squar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কাঠাঁল গাছ </a:t>
            </a:r>
            <a:endPar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8889167" y="3854625"/>
            <a:ext cx="2443396" cy="523220"/>
          </a:xfrm>
          <a:prstGeom prst="rect">
            <a:avLst/>
          </a:prstGeom>
          <a:noFill/>
        </p:spPr>
        <p:txBody>
          <a:bodyPr wrap="squar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নানা রকম ফল  </a:t>
            </a:r>
            <a:endPar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1317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1)">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80">
                                          <p:stCondLst>
                                            <p:cond delay="0"/>
                                          </p:stCondLst>
                                        </p:cTn>
                                        <p:tgtEl>
                                          <p:spTgt spid="14"/>
                                        </p:tgtEl>
                                      </p:cBhvr>
                                    </p:animEffect>
                                    <p:anim calcmode="lin" valueType="num">
                                      <p:cBhvr>
                                        <p:cTn id="2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3" dur="26">
                                          <p:stCondLst>
                                            <p:cond delay="650"/>
                                          </p:stCondLst>
                                        </p:cTn>
                                        <p:tgtEl>
                                          <p:spTgt spid="14"/>
                                        </p:tgtEl>
                                      </p:cBhvr>
                                      <p:to x="100000" y="60000"/>
                                    </p:animScale>
                                    <p:animScale>
                                      <p:cBhvr>
                                        <p:cTn id="34" dur="166" decel="50000">
                                          <p:stCondLst>
                                            <p:cond delay="676"/>
                                          </p:stCondLst>
                                        </p:cTn>
                                        <p:tgtEl>
                                          <p:spTgt spid="14"/>
                                        </p:tgtEl>
                                      </p:cBhvr>
                                      <p:to x="100000" y="100000"/>
                                    </p:animScale>
                                    <p:animScale>
                                      <p:cBhvr>
                                        <p:cTn id="35" dur="26">
                                          <p:stCondLst>
                                            <p:cond delay="1312"/>
                                          </p:stCondLst>
                                        </p:cTn>
                                        <p:tgtEl>
                                          <p:spTgt spid="14"/>
                                        </p:tgtEl>
                                      </p:cBhvr>
                                      <p:to x="100000" y="80000"/>
                                    </p:animScale>
                                    <p:animScale>
                                      <p:cBhvr>
                                        <p:cTn id="36" dur="166" decel="50000">
                                          <p:stCondLst>
                                            <p:cond delay="1338"/>
                                          </p:stCondLst>
                                        </p:cTn>
                                        <p:tgtEl>
                                          <p:spTgt spid="14"/>
                                        </p:tgtEl>
                                      </p:cBhvr>
                                      <p:to x="100000" y="100000"/>
                                    </p:animScale>
                                    <p:animScale>
                                      <p:cBhvr>
                                        <p:cTn id="37" dur="26">
                                          <p:stCondLst>
                                            <p:cond delay="1642"/>
                                          </p:stCondLst>
                                        </p:cTn>
                                        <p:tgtEl>
                                          <p:spTgt spid="14"/>
                                        </p:tgtEl>
                                      </p:cBhvr>
                                      <p:to x="100000" y="90000"/>
                                    </p:animScale>
                                    <p:animScale>
                                      <p:cBhvr>
                                        <p:cTn id="38" dur="166" decel="50000">
                                          <p:stCondLst>
                                            <p:cond delay="1668"/>
                                          </p:stCondLst>
                                        </p:cTn>
                                        <p:tgtEl>
                                          <p:spTgt spid="14"/>
                                        </p:tgtEl>
                                      </p:cBhvr>
                                      <p:to x="100000" y="100000"/>
                                    </p:animScale>
                                    <p:animScale>
                                      <p:cBhvr>
                                        <p:cTn id="39" dur="26">
                                          <p:stCondLst>
                                            <p:cond delay="1808"/>
                                          </p:stCondLst>
                                        </p:cTn>
                                        <p:tgtEl>
                                          <p:spTgt spid="14"/>
                                        </p:tgtEl>
                                      </p:cBhvr>
                                      <p:to x="100000" y="95000"/>
                                    </p:animScale>
                                    <p:animScale>
                                      <p:cBhvr>
                                        <p:cTn id="40" dur="166" decel="50000">
                                          <p:stCondLst>
                                            <p:cond delay="1834"/>
                                          </p:stCondLst>
                                        </p:cTn>
                                        <p:tgtEl>
                                          <p:spTgt spid="1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 calcmode="lin" valueType="num">
                                      <p:cBhvr>
                                        <p:cTn id="47" dur="1000" fill="hold"/>
                                        <p:tgtEl>
                                          <p:spTgt spid="10"/>
                                        </p:tgtEl>
                                        <p:attrNameLst>
                                          <p:attrName>style.rotation</p:attrName>
                                        </p:attrNameLst>
                                      </p:cBhvr>
                                      <p:tavLst>
                                        <p:tav tm="0">
                                          <p:val>
                                            <p:fltVal val="90"/>
                                          </p:val>
                                        </p:tav>
                                        <p:tav tm="100000">
                                          <p:val>
                                            <p:fltVal val="0"/>
                                          </p:val>
                                        </p:tav>
                                      </p:tavLst>
                                    </p:anim>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289" y="1326978"/>
            <a:ext cx="2456846" cy="2809017"/>
          </a:xfrm>
          <a:prstGeom prst="rect">
            <a:avLst/>
          </a:prstGeom>
          <a:ln w="88900" cap="sq" cmpd="thickThin">
            <a:solidFill>
              <a:schemeClr val="accent2"/>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977" y="1353386"/>
            <a:ext cx="2428406" cy="2809017"/>
          </a:xfrm>
          <a:prstGeom prst="rect">
            <a:avLst/>
          </a:prstGeom>
          <a:ln w="88900" cap="sq" cmpd="thickThin">
            <a:solidFill>
              <a:srgbClr val="00B05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225" y="1347825"/>
            <a:ext cx="2602041" cy="2788170"/>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5" name="TextBox 4"/>
          <p:cNvSpPr txBox="1"/>
          <p:nvPr/>
        </p:nvSpPr>
        <p:spPr>
          <a:xfrm>
            <a:off x="3359162" y="284813"/>
            <a:ext cx="5200221" cy="646331"/>
          </a:xfrm>
          <a:prstGeom prst="rect">
            <a:avLst/>
          </a:prstGeom>
          <a:noFill/>
          <a:ln w="57150">
            <a:solidFill>
              <a:schemeClr val="accent6">
                <a:lumMod val="75000"/>
              </a:schemeClr>
            </a:solidFill>
          </a:ln>
          <a:effectLst>
            <a:glow rad="101600">
              <a:schemeClr val="accent2">
                <a:satMod val="175000"/>
                <a:alpha val="40000"/>
              </a:schemeClr>
            </a:glow>
          </a:effectLst>
        </p:spPr>
        <p:txBody>
          <a:bodyPr wrap="square" rtlCol="0">
            <a:spAutoFit/>
          </a:bodyPr>
          <a:lstStyle/>
          <a:p>
            <a:pPr algn="ct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দেখছো ? </a:t>
            </a:r>
          </a:p>
        </p:txBody>
      </p:sp>
      <p:sp>
        <p:nvSpPr>
          <p:cNvPr id="6" name="TextBox 5"/>
          <p:cNvSpPr txBox="1"/>
          <p:nvPr/>
        </p:nvSpPr>
        <p:spPr>
          <a:xfrm>
            <a:off x="3785105" y="4290993"/>
            <a:ext cx="1755214" cy="646331"/>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a:t>
            </a:r>
            <a:r>
              <a:rPr lang="en-US" dirty="0" smtClean="0">
                <a:latin typeface="NikoshBAN" panose="02000000000000000000" pitchFamily="2" charset="0"/>
                <a:cs typeface="NikoshBAN" panose="02000000000000000000" pitchFamily="2" charset="0"/>
              </a:rPr>
              <a:t> </a:t>
            </a:r>
          </a:p>
        </p:txBody>
      </p:sp>
      <p:sp>
        <p:nvSpPr>
          <p:cNvPr id="7" name="TextBox 6"/>
          <p:cNvSpPr txBox="1"/>
          <p:nvPr/>
        </p:nvSpPr>
        <p:spPr>
          <a:xfrm>
            <a:off x="6394702" y="4261479"/>
            <a:ext cx="1781331" cy="646331"/>
          </a:xfrm>
          <a:prstGeom prst="rect">
            <a:avLst/>
          </a:prstGeom>
          <a:noFill/>
        </p:spPr>
        <p:txBody>
          <a:bodyPr wrap="square" rtlCol="0">
            <a:spAutoFit/>
          </a:bodyPr>
          <a:lstStyle/>
          <a:p>
            <a:pPr algn="ctr"/>
            <a:r>
              <a:rPr lang="bn-BD"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গম </a:t>
            </a:r>
            <a:r>
              <a:rPr lang="en-US" dirty="0" smtClean="0">
                <a:latin typeface="NikoshBAN" panose="02000000000000000000" pitchFamily="2" charset="0"/>
                <a:cs typeface="NikoshBAN" panose="02000000000000000000" pitchFamily="2" charset="0"/>
              </a:rPr>
              <a:t> </a:t>
            </a:r>
          </a:p>
        </p:txBody>
      </p:sp>
      <p:sp>
        <p:nvSpPr>
          <p:cNvPr id="8" name="TextBox 7"/>
          <p:cNvSpPr txBox="1"/>
          <p:nvPr/>
        </p:nvSpPr>
        <p:spPr>
          <a:xfrm>
            <a:off x="9209579" y="4290993"/>
            <a:ext cx="1781331" cy="646331"/>
          </a:xfrm>
          <a:prstGeom prst="rect">
            <a:avLst/>
          </a:prstGeom>
          <a:noFill/>
        </p:spPr>
        <p:txBody>
          <a:bodyPr wrap="square" rtlCol="0">
            <a:spAutoFit/>
          </a:bodyPr>
          <a:lstStyle/>
          <a:p>
            <a:pPr algn="ctr"/>
            <a:r>
              <a:rPr lang="bn-BD"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 </a:t>
            </a:r>
            <a:r>
              <a:rPr lang="en-US" dirty="0" smtClean="0">
                <a:latin typeface="NikoshBAN" panose="02000000000000000000" pitchFamily="2" charset="0"/>
                <a:cs typeface="NikoshBAN" panose="02000000000000000000" pitchFamily="2"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939" y="1326978"/>
            <a:ext cx="2560508" cy="280901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633939" y="4261478"/>
            <a:ext cx="2560508" cy="646331"/>
          </a:xfrm>
          <a:prstGeom prst="rect">
            <a:avLst/>
          </a:prstGeom>
          <a:noFill/>
        </p:spPr>
        <p:txBody>
          <a:bodyPr wrap="square" rtlCol="0">
            <a:spAutoFit/>
          </a:bodyPr>
          <a:lstStyle/>
          <a:p>
            <a:pPr algn="ctr"/>
            <a:r>
              <a:rPr lang="bn-BD"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ফসলের মাঠ </a:t>
            </a:r>
            <a:r>
              <a:rPr lang="en-US" dirty="0" smtClean="0">
                <a:latin typeface="NikoshBAN" panose="02000000000000000000" pitchFamily="2" charset="0"/>
                <a:cs typeface="NikoshBAN" panose="02000000000000000000" pitchFamily="2" charset="0"/>
              </a:rPr>
              <a:t> </a:t>
            </a:r>
          </a:p>
        </p:txBody>
      </p:sp>
      <p:sp>
        <p:nvSpPr>
          <p:cNvPr id="11" name="TextBox 10"/>
          <p:cNvSpPr txBox="1"/>
          <p:nvPr/>
        </p:nvSpPr>
        <p:spPr>
          <a:xfrm>
            <a:off x="1370040" y="4907809"/>
            <a:ext cx="9521874" cy="1077218"/>
          </a:xfrm>
          <a:prstGeom prst="rect">
            <a:avLst/>
          </a:prstGeom>
          <a:noFill/>
        </p:spPr>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 আমাদের দিয়েছেন ফসলের মাঠ। মাঠ ভরা ধান ,গম।আরও কত ফসল ও শাকসবজি। এসব খেয়ে আমরা বেঁচে থাকি।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3946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467</Words>
  <Application>Microsoft Office PowerPoint</Application>
  <PresentationFormat>Widescreen</PresentationFormat>
  <Paragraphs>75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36</cp:revision>
  <dcterms:created xsi:type="dcterms:W3CDTF">2019-12-28T14:34:01Z</dcterms:created>
  <dcterms:modified xsi:type="dcterms:W3CDTF">2020-01-01T03:12:11Z</dcterms:modified>
</cp:coreProperties>
</file>