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55" autoAdjust="0"/>
  </p:normalViewPr>
  <p:slideViewPr>
    <p:cSldViewPr>
      <p:cViewPr varScale="1">
        <p:scale>
          <a:sx n="60" d="100"/>
          <a:sy n="60" d="100"/>
        </p:scale>
        <p:origin x="-7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23DAE-16AF-4541-BB2F-A933CC92F494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B2311-823D-4E09-953F-22D472F0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33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444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586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B2311-823D-4E09-953F-22D472F046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528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0" y="381000"/>
            <a:ext cx="1371600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cho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19200"/>
            <a:ext cx="52578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541" y="1143000"/>
            <a:ext cx="1752600" cy="7078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9541" y="1907842"/>
            <a:ext cx="7848600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ঘন বস্তু ও ঘনক  কী?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ঘনকের ধার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সে,মি, হলে এর সমগ্র তলের ক্ষেত্র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 ও কর্ণের  দৈর্ঘ্য   কত?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ঘন বস্তুর দৈর্ঘ্য , প্রস্থ  ও উচ্চতা  যথাক্রমে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 সমগ্র  তলের ক্ষেত্র ফল ও আয়তন কত?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45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47800"/>
            <a:ext cx="2204450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61175"/>
            <a:ext cx="8458200" cy="206210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আয়তাকার ঘন বস্তুর দৈর্ঘ্য ও প্রস্থের অনুপাত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4:3</a:t>
            </a:r>
            <a:r>
              <a:rPr lang="bn-B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আয়তন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2304</a:t>
            </a:r>
            <a:r>
              <a:rPr lang="bn-B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 সে,মি,। প্রতি বর্গ সে,মি,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bn-B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টাকা হিসেবে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ঐ বস্তুর তলায় সিসার প্রলেপ দিতে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1920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টাকা খরচ হয়। ঐ  বস্তুর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মাত্রা গুলো নির্ণয়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46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438400" y="1378803"/>
            <a:ext cx="16764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0500" y="1143000"/>
            <a:ext cx="6934200" cy="46143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2209800" y="194101"/>
            <a:ext cx="1676400" cy="8309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35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solidFill>
            <a:schemeClr val="accent6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আবুল হাসেম মিয়া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সিনিয়র শিক্ষক, শ্যামপুর বহুমুখী হাইস্কুল অ্যান্ড কলেজ, ঢাকা-১২০৪।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নং ০১৯৪৪২৯৯১৪৭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দশম শ্রেণি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বিষয়ঃউচ্চতর গণিত(অধ্যায় -১৩)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বিশেষ পাঠঃপরিমিতি</a:t>
            </a:r>
          </a:p>
          <a:p>
            <a:r>
              <a:rPr lang="bn-BD" smtClean="0"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পাঠঃ ঘনক ও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ঘন বস্তুর আয়তন ও তলের ক্ষেত্রফল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সংক্রান্ত সমস্যাবলির সমাধান।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তাং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ownload (2).jpgmd.abul hashem m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971800"/>
            <a:ext cx="4526276" cy="3505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228600"/>
            <a:ext cx="2286000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 descr="is.jpgh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228600"/>
            <a:ext cx="2743200" cy="1838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 descr="downloa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2133600"/>
            <a:ext cx="3156857" cy="4419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0" name="TextBox 59"/>
          <p:cNvSpPr txBox="1"/>
          <p:nvPr/>
        </p:nvSpPr>
        <p:spPr>
          <a:xfrm>
            <a:off x="3952874" y="1295400"/>
            <a:ext cx="31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715000" y="190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943600" y="838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562600" y="0"/>
            <a:ext cx="31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H="1">
            <a:off x="4114800" y="152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572000" y="1981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228600"/>
            <a:ext cx="2286000" cy="83099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লক্ষ্য করঃ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219200"/>
            <a:ext cx="2909771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 চিত্র গুলো  কী রূপ?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2514600"/>
            <a:ext cx="3200400" cy="2800767"/>
          </a:xfrm>
          <a:custGeom>
            <a:avLst/>
            <a:gdLst>
              <a:gd name="connsiteX0" fmla="*/ 0 w 1447799"/>
              <a:gd name="connsiteY0" fmla="*/ 0 h 1200329"/>
              <a:gd name="connsiteX1" fmla="*/ 1447799 w 1447799"/>
              <a:gd name="connsiteY1" fmla="*/ 0 h 1200329"/>
              <a:gd name="connsiteX2" fmla="*/ 1447799 w 1447799"/>
              <a:gd name="connsiteY2" fmla="*/ 1200329 h 1200329"/>
              <a:gd name="connsiteX3" fmla="*/ 0 w 1447799"/>
              <a:gd name="connsiteY3" fmla="*/ 1200329 h 1200329"/>
              <a:gd name="connsiteX4" fmla="*/ 0 w 1447799"/>
              <a:gd name="connsiteY4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7799" h="1200329">
                <a:moveTo>
                  <a:pt x="0" y="0"/>
                </a:moveTo>
                <a:lnTo>
                  <a:pt x="1447799" y="0"/>
                </a:lnTo>
                <a:lnTo>
                  <a:pt x="1447799" y="1200329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ঘন বস্তু ও ঘনক সংক্রান্ত সূত্র ও সমস্যাবলির সমাধান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1524000"/>
            <a:ext cx="4572000" cy="441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0"/>
            <a:ext cx="1905000" cy="6463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246531"/>
            <a:ext cx="7086600" cy="310854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ঘন বস্তু ও ঘনকের পার্থক্য নির্ণয় করতে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খ)ঘন বস্তু ও ঘনকের আয়তন ও পৃষ্ঠতলের  ক্ষেত্রফল এবং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কর্ণের দৈর্ঘ্য নির্ণয়ের সূত্রের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ধারণা লাভ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ঘনকের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এবং কর্ণের দৈর্ঘ্য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-61195" y="-56987"/>
                <a:ext cx="8722057" cy="5446106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 বস্তুঃ 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 বস্তুর দৈর্ঘ্য, প্রস্থ ও উচ্চতা আছে তাকে ঘন বস্তু  বলে।</a:t>
                </a:r>
              </a:p>
              <a:p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 বস্তুর দৈর্ঘ্য </a:t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প্রস্থ </a:t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উচ্চতা </a:t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হলে ,</a:t>
                </a:r>
              </a:p>
              <a:p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 বস্তুর আয়তন=</a:t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ঘন একক</a:t>
                </a:r>
              </a:p>
              <a:p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 বস্তুর সমগ্র তলের ক্ষেত্রফল=</a:t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2(a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+b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+c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 একক।</a:t>
                </a:r>
              </a:p>
              <a:p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 বস্তুর কর্ণের দৈর্ঘ্য=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BD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bn-BD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BD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একক।</m:t>
                    </m:r>
                  </m:oMath>
                </a14:m>
                <a:endParaRPr lang="bn-BD" b="0" dirty="0" smtClean="0">
                  <a:solidFill>
                    <a:srgbClr val="00206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BD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ঘনকঃ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যে বস্তুর দৈর্ঘ্য, প্রস্থ ও উচ্চতা সমান তাকে ঘনক  বলে।</a:t>
                </a:r>
              </a:p>
              <a:p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ঘনকের দৈর্ঘ্য= প্রস্থ=উচ্চতা=</a:t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একক হলে,</a:t>
                </a:r>
              </a:p>
              <a:p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আয়তন=</a:t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a²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ঘন একক।</a:t>
                </a:r>
              </a:p>
              <a:p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ঘনকের সমগ্র পৃষ্ঠের  ক্ষেত্রফল=</a:t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6a±</a:t>
                </a:r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 একক।</a:t>
                </a:r>
              </a:p>
              <a:p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ঘনকের কর্ণের দৈর্ঘ্য =</a:t>
                </a:r>
                <a:r>
                  <a:rPr lang="en-US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e>
                    </m:rad>
                    <m:r>
                      <a:rPr lang="bn-BD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BD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একক।</a:t>
                </a:r>
                <a:endParaRPr lang="en-US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195" y="-56987"/>
                <a:ext cx="8722057" cy="5446106"/>
              </a:xfrm>
              <a:prstGeom prst="rect">
                <a:avLst/>
              </a:prstGeom>
              <a:blipFill rotWithShape="0">
                <a:blip r:embed="rId2"/>
                <a:stretch>
                  <a:fillRect l="-1324" t="-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H="1">
            <a:off x="5764618" y="599685"/>
            <a:ext cx="20418" cy="1410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297562" y="1020811"/>
            <a:ext cx="14313" cy="1417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11875" y="2438400"/>
            <a:ext cx="1288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00700" y="1020811"/>
            <a:ext cx="24627" cy="1456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11875" y="1028127"/>
            <a:ext cx="1313452" cy="5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743763" y="615436"/>
            <a:ext cx="1312318" cy="24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64618" y="2014824"/>
            <a:ext cx="1312318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88531" y="627626"/>
            <a:ext cx="42557" cy="1448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625327" y="2033342"/>
            <a:ext cx="493575" cy="417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608630" y="627626"/>
            <a:ext cx="464887" cy="393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712086" y="3435494"/>
            <a:ext cx="32200" cy="1057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5754472" y="630975"/>
            <a:ext cx="870855" cy="1807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292320" y="627890"/>
            <a:ext cx="505761" cy="421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291268" y="2003897"/>
            <a:ext cx="510369" cy="434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17567" y="2364202"/>
            <a:ext cx="44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892862" y="2190411"/>
            <a:ext cx="35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246769" y="1143000"/>
            <a:ext cx="35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324847" y="3890897"/>
            <a:ext cx="54699" cy="1217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516047" y="3917926"/>
            <a:ext cx="47260" cy="1176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79546" y="3879665"/>
            <a:ext cx="1212491" cy="11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336439" y="5094108"/>
            <a:ext cx="1179608" cy="3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44286" y="3435494"/>
            <a:ext cx="1327084" cy="47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036505" y="3435494"/>
            <a:ext cx="6174" cy="1042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80926" y="4493401"/>
            <a:ext cx="1390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379547" y="3459352"/>
            <a:ext cx="364739" cy="425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547207" y="4474004"/>
            <a:ext cx="496782" cy="620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24847" y="4502748"/>
            <a:ext cx="403339" cy="591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544066" y="3483211"/>
            <a:ext cx="492439" cy="434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953000" y="4628701"/>
            <a:ext cx="35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 flipH="1">
            <a:off x="3867466" y="4719976"/>
            <a:ext cx="311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a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036505" y="3635603"/>
            <a:ext cx="21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945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2" grpId="0"/>
      <p:bldP spid="43" grpId="0"/>
      <p:bldP spid="44" grpId="0"/>
      <p:bldP spid="72" grpId="0"/>
      <p:bldP spid="73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19812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81400" y="2121658"/>
            <a:ext cx="1948707" cy="88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530107" y="2209800"/>
            <a:ext cx="0" cy="133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06107" y="1676400"/>
            <a:ext cx="32493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29666" y="1664458"/>
            <a:ext cx="2142534" cy="11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581399" y="1664458"/>
            <a:ext cx="440954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05200" y="2133600"/>
            <a:ext cx="76200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07214" y="1676400"/>
            <a:ext cx="32493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05200" y="3505200"/>
            <a:ext cx="2024907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22353" y="3086100"/>
            <a:ext cx="2117354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562223" y="1685498"/>
            <a:ext cx="440954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549284" y="1714500"/>
            <a:ext cx="549807" cy="484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524536" y="3086100"/>
            <a:ext cx="53031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481364" y="3124200"/>
            <a:ext cx="658343" cy="482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517653" y="35495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131567" y="23812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75544" y="33205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85800" y="4572001"/>
            <a:ext cx="7391400" cy="9541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ঘন বস্তুটির  আয়তন , সমগ্র তলের ক্ষেত্রফল ও এর কর্ণের  দৈর্ঘ্য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75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/>
      <p:bldP spid="48" grpId="0"/>
      <p:bldP spid="49" grpId="0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18288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615957" y="3111646"/>
            <a:ext cx="16440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25892" y="2013466"/>
            <a:ext cx="117308" cy="111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078707" y="1480894"/>
            <a:ext cx="38670" cy="1070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926768" y="1565543"/>
            <a:ext cx="64259" cy="102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54397" y="2522838"/>
            <a:ext cx="1904500" cy="51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625892" y="2546149"/>
            <a:ext cx="469875" cy="578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96762" y="1578126"/>
            <a:ext cx="662135" cy="436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706238" y="1509646"/>
            <a:ext cx="407442" cy="543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32734" y="1516548"/>
            <a:ext cx="1098658" cy="1623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743200" y="2022743"/>
            <a:ext cx="1596706" cy="10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267200" y="2513016"/>
            <a:ext cx="663835" cy="598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227456" y="1982377"/>
            <a:ext cx="92122" cy="111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35372" y="1528653"/>
            <a:ext cx="1823525" cy="36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102941" y="3061252"/>
            <a:ext cx="366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595144" y="2691920"/>
            <a:ext cx="20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4994170" y="1841521"/>
            <a:ext cx="19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811438" y="3352800"/>
            <a:ext cx="1528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5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 smtClean="0">
                <a:latin typeface="Myanmar Text" panose="020B0502040204020203" pitchFamily="34" charset="0"/>
                <a:ea typeface="Arial Unicode MS"/>
                <a:cs typeface="NikoshBAN" pitchFamily="2" charset="0"/>
              </a:rPr>
              <a:t>.</a:t>
            </a:r>
            <a:r>
              <a:rPr lang="bn-BD" dirty="0" smtClean="0">
                <a:latin typeface="Myanmar Text" panose="020B0502040204020203" pitchFamily="34" charset="0"/>
                <a:ea typeface="Arial Unicode MS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 flipH="1">
            <a:off x="5003922" y="2819400"/>
            <a:ext cx="939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4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54472" y="1958777"/>
            <a:ext cx="1274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3</a:t>
            </a:r>
            <a:r>
              <a:rPr lang="bn-BD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bn-BD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219200" y="4145281"/>
            <a:ext cx="5334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ঘন বস্তুটির কর্ণের সমান ধার বিশিষ্ট ঘনকের  সমগ্র তলের ক্ষেত্রফল ও কর্ণের দৈর্ঘ্য নির্ণয় 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89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3" grpId="0"/>
      <p:bldP spid="54" grpId="0"/>
      <p:bldP spid="55" grpId="0"/>
      <p:bldP spid="56" grpId="0"/>
      <p:bldP spid="57" grpId="0"/>
      <p:bldP spid="60" grpId="0"/>
      <p:bldP spid="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4" y="762000"/>
            <a:ext cx="2592856" cy="76944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4478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কোনো ঘনকের পৃষ্ঠতলের কর্ণের দৈর্ঘ্য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62600" y="1752600"/>
          <a:ext cx="932329" cy="533400"/>
        </p:xfrm>
        <a:graphic>
          <a:graphicData uri="http://schemas.openxmlformats.org/presentationml/2006/ole">
            <p:oleObj spid="_x0000_s1027" name="Equation" r:id="rId3" imgW="304560" imgH="215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53200" y="1828801"/>
            <a:ext cx="2209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সে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হলে , এর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6670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পৃষ্ঠতলের ক্ষেত্রফল  ,কর্ণের  দৈর্ঘ্য ও আয়তন নির্ণয়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26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326</Words>
  <Application>Microsoft Office PowerPoint</Application>
  <PresentationFormat>On-screen Show (4:3)</PresentationFormat>
  <Paragraphs>70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Equation 3.0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himu</dc:creator>
  <cp:lastModifiedBy>USER</cp:lastModifiedBy>
  <cp:revision>121</cp:revision>
  <dcterms:created xsi:type="dcterms:W3CDTF">2006-08-16T00:00:00Z</dcterms:created>
  <dcterms:modified xsi:type="dcterms:W3CDTF">2020-01-01T14:39:44Z</dcterms:modified>
</cp:coreProperties>
</file>