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7E776-32B9-4C14-8A11-B3BB2BD04FC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B36B-8103-490E-8846-841AEC4AF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6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Rabby.cua@gmail.com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B36B-8103-490E-8846-841AEC4AF8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62B-7F3C-4700-9A23-D3871423AC75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jpeg"/><Relationship Id="rId4" Type="http://schemas.openxmlformats.org/officeDocument/2006/relationships/slide" Target="slide4.xml"/><Relationship Id="rId9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স্বাগতম বার্তা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8572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0" y="171450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0" y="25717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0" y="342900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0" y="42862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0" y="514350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দলগত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0" y="60007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6400800"/>
            <a:ext cx="6477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0"/>
            <a:ext cx="6477000" cy="121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মাল্টিমিডিয়া কনটেন্ট পরিচিতি</a:t>
            </a:r>
            <a:endParaRPr lang="en-US" sz="4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2667000" y="5410200"/>
            <a:ext cx="1905000" cy="838200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পিছনে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4953000" y="5410200"/>
            <a:ext cx="1905000" cy="8382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সামনে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Action Button: Return 18">
            <a:hlinkClick r:id="" action="ppaction://hlinkshowjump?jump=endshow" highlightClick="1"/>
          </p:cNvPr>
          <p:cNvSpPr/>
          <p:nvPr/>
        </p:nvSpPr>
        <p:spPr>
          <a:xfrm>
            <a:off x="7239000" y="5410200"/>
            <a:ext cx="1905000" cy="838200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বন্ধ করুন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 descr="C:\Users\Dumuria High School\Desktop\Untitled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97903" y="2057400"/>
            <a:ext cx="5815195" cy="32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67275" y="1295400"/>
            <a:ext cx="2076450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বিজ্ঞান</a:t>
            </a:r>
          </a:p>
          <a:p>
            <a:pPr algn="ctr"/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(অষ্টম শ্রেণী)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পর্ব-৪। নেমাটোডা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এই পর্বের অনেক প্রাণী অন্তুঃপরজীবি হিসাবে প্রাণির অন্ত্র ও রক্তে বসবাস করে। আবার এ পর্বের অনেক প্রাণীই মুক্তজীবি। এরা পানি ও মাটিতে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দেহ নলাকার ও পুরু ত্বক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পৌষ্টিক নালি সম্পূর্ণ, মুখ ও পায়ু ছিদ্র উপস্থিত।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শ্বসনতন্ত্র ও সংবহনতন্ত্র অনুপস্থিত।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সাধারণত একনালিঙ্গ।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দেহ অনাবৃত  ও প্রকৃত সিলোম নেই।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গোলকৃমি ও ফাইলেরিয়া কৃমি। 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276600"/>
            <a:ext cx="2895600" cy="2381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346" y="571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গোলকৃমি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পর্ব-৫। অন্যানেলিডা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পৃথিবীর প্রায় সকল নাতিশীতোষ্ণ ও উষ্ণমণ্ডলীয় অঞ্চলে এ পর্বের প্রাণীদের পাওয়া যায়। এদের বহু প্রজাতি স্বাদু পানিতে এবং কিছু প্রজাতি অগভীর সমুদ্রে বাস করে। কিছু প্রজাতি পাথর ও মাটিতে গর্ত খুঁড়ে বসবাস করে। অনেক প্রাণী স্যাঁতসেঁতে মাটিতেও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 নলাকার ও খন্ডায়িত।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নেফ্রেডিয়া নামক রেচন অঙ্গ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প্রতিটি খন্ডে সিটা থাকে(জোঁকে থাকে না)। সিটা চলাচলে সহায়তা করে।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কেঁচো ও জোঁক।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261412"/>
            <a:ext cx="3048000" cy="2297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2600" y="571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কেঁচো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পর্ব-৬। আর্থোপোডা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এই পর্ব প্রাণীজগতের সবচেয়ে বৃহৎ পর্ব। এরা পৃথিবীর প্রায় সর্বত্র সকল পরিবেশে বাস করতে সক্ষম। এদের বহু প্রজাতি অন্তঃ ও বহিঃ পরজীবি হিসাবে বাস করে। বহু প্রাণী স্থলে, স্বাদু পানিতে ও সমুদ্রে বাস করে। এ পর্বের অনেক প্রাণী ডানার সাহায্যে উড়তে পারে।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মাথায় একজোড়া পুঞ্জাক্ষি ও অ্যান্টেনা বিদ্যমান।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নরম দেহ কাইটিন সম্মৃদ্ধ শক্ত আবরণী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দেহের রক্তপূর্ণ গহ্বর হিমোসিল নামে পরিচিত।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প্রজাপতি, আরশোলা, চিংড়ি।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7105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প্রজাপতি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4" name="Picture 13" descr="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18" y="3352800"/>
            <a:ext cx="2420782" cy="2181225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78426"/>
            <a:ext cx="4876800" cy="1536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পর্ব-৭। মলাস্কা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 পর্বের প্রাণীদের গঠন, বাসস্থান ও স্বভাব বৈচিত্রপূর্ণ। এরা পৃথিবীর প্রায় সকল পরিবেশে বাস করে। প্রায় সবাই সামুদ্রিক এবং সাগরের স্তরে বাস করে। কিছু প্রাজাতি পাহাড় অঞ্চলে, বনে-জঙ্গলে ও স্বাদু পানিতেও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শামুক, ঝিনুক।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541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শামুক।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4" name="Picture 13" descr="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4256534"/>
            <a:ext cx="4398618" cy="26014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পর্ব-৮। একাইনোডারমাটা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 পর্বের সকল প্রাণী সামুদ্রিক। পৃথিবীর সকল মহাসাগরে এবং সকল গভীরতায় এদের বসবাস করতে দেখা যায়। এদের স্থলে বা মিঠা পানিতে পাওয়া যায় না। এরা অধিকাংশ মুক্তজীবি।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উদাহরণঃ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তাঁরামাছ, সমুদ্র শশা।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541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তাঁরামাছ।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75407"/>
            <a:ext cx="3581400" cy="26825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পর্ব-৯। কর্ডাটা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এরা পৃথবীর সকল পরিবেশে বাস করে। এদের বহু প্রজাতি ডাঙ্গায় বাস করে। জলচর কর্ডাটাদের মধ্যে বহু প্রজাতি স্বাদু পানিতে অথবা সমুদ্রে বাস করে। বহু প্রজাতি বৃক্ষবাসি, মরুবাসী, মেরুবাসী, গুহাবাসী ও খেঁচর। কর্ডাটা পর্বের বহু প্রাণী বহিঃপরজীবি হিসাবে অন্য প্রানীর দেহে সংলগ্ন হয়ে জীবনযাপন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14008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এই পর্বের প্রাণীর সারা জীবন অথবা ভ্রূণ অবস্থায় পৃষ্টীয়দেশ বরাবর নটোকর্ড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পৃষ্ঠদেশে একক, ফাঁপা স্নায়ুরজ্জু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সারা জীবন অথবা জীবনের কোন এক পর্যায়ে পাশ্বীয় গলবিলীয় ফুলকা ছিদ্র থাকে।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উদাহরণঃ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মানুষ, কুনোব্যাঙ, রুই মাছ।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6091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ব্যাঙ।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157835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কর্ডাটার শ্রেণীবিভাগ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কর্ডাটা পর্বকে তিনটি উপপর্বে ভাগ করা হয়েছে। </a:t>
            </a:r>
          </a:p>
          <a:p>
            <a:pPr algn="just"/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যথাঃ ক) ইউরোকর্ডাটা, খ) সেফালোকর্ডাটা, এবং গ) ভার্টিব্রাটা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67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প্রাথমিক অবস্থায় ফুলকা রন্ধ, পৃষ্ঠীয় ফাঁপা স্নায়ুরজ্জু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শুধুমাত্র লার্ভা দশায় এদের লেজে নটোকর্ড থাকে।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উদাহরণঃ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অ্যাসিডিয়া।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17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অ্যাসিডিয়া।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ক) ইউরোকর্ডাটা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 descr="Asi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কর্ডাটার শ্রেণীবিভাগ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সারাজীবনই এদের দেহে নটোকর্ডের উপস্থিতি কক্ষ করা যায়।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দেখতে কিছুটা মাছের মত।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উদাহরণঃ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ব্রাঙ্কিওস্টোমা।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ব্রাঙ্কিওস্টোমা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খ) সেফালোকর্ডাটা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Brankios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" y="3352800"/>
            <a:ext cx="6461312" cy="2362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মেরুদণ্ডী প্রাণীর শ্রেণিবিভাগ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676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গ) ভার্টিব্রাটাঃ এই উপপর্বের প্রাণীরাই মেরুদন্ডী প্রাণী হিসাবে পরিচিত। গঠন ও বৈশিষ্ট্যের ভিত্তিতে মেরুদন্ডী প্রাণীদের ৭টি শ্রেণীতে ভাগ করা হয়েছে।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>
            <a:hlinkClick r:id="rId2" action="ppaction://hlinksldjump"/>
          </p:cNvPr>
          <p:cNvSpPr/>
          <p:nvPr/>
        </p:nvSpPr>
        <p:spPr>
          <a:xfrm>
            <a:off x="381000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১। সাইক্লোস্টোমাটা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Round Diagonal Corner Rectangle 15">
            <a:hlinkClick r:id="rId3" action="ppaction://hlinksldjump"/>
          </p:cNvPr>
          <p:cNvSpPr/>
          <p:nvPr/>
        </p:nvSpPr>
        <p:spPr>
          <a:xfrm>
            <a:off x="381000" y="54102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৩। অসটিকথিস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Round Diagonal Corner Rectangle 16">
            <a:hlinkClick r:id="rId4" action="ppaction://hlinksldjump"/>
          </p:cNvPr>
          <p:cNvSpPr/>
          <p:nvPr/>
        </p:nvSpPr>
        <p:spPr>
          <a:xfrm>
            <a:off x="381000" y="45720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২। কনডিকথিস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Round Diagonal Corner Rectangle 22">
            <a:hlinkClick r:id="rId5" action="ppaction://hlinksldjump"/>
          </p:cNvPr>
          <p:cNvSpPr/>
          <p:nvPr/>
        </p:nvSpPr>
        <p:spPr>
          <a:xfrm>
            <a:off x="3238500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৪। উপচর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Round Diagonal Corner Rectangle 23">
            <a:hlinkClick r:id="rId6" action="ppaction://hlinksldjump"/>
          </p:cNvPr>
          <p:cNvSpPr/>
          <p:nvPr/>
        </p:nvSpPr>
        <p:spPr>
          <a:xfrm>
            <a:off x="3238500" y="54102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৬। পক্ষীকূল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Round Diagonal Corner Rectangle 24">
            <a:hlinkClick r:id="rId7" action="ppaction://hlinksldjump"/>
          </p:cNvPr>
          <p:cNvSpPr/>
          <p:nvPr/>
        </p:nvSpPr>
        <p:spPr>
          <a:xfrm>
            <a:off x="3238500" y="45720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৫। সরীসৃপ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 Diagonal Corner Rectangle 26">
            <a:hlinkClick r:id="rId8" action="ppaction://hlinksldjump"/>
          </p:cNvPr>
          <p:cNvSpPr/>
          <p:nvPr/>
        </p:nvSpPr>
        <p:spPr>
          <a:xfrm>
            <a:off x="6096000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৭। স্তন্যপায়ী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1" name="Round Diagonal Corner Rectangle 30">
            <a:hlinkClick r:id="rId9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29605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লম্বাটে দেহ।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মুখছিদ্র চোয়ালবিহীন।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এদের দেহে  আঁইশ বা যুগ্ম পাখনা অনুপস্থিত। </a:t>
            </a:r>
          </a:p>
          <a:p>
            <a:pPr algn="just"/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উদাহরণঃ পেট্রোমাইজন। 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১। সাইক্লোস্টোমাটা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Petromyz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8184396" cy="2272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172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পেট্রোমাইজন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228600"/>
            <a:ext cx="6553200" cy="1981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3500" y="6400800"/>
            <a:ext cx="6477000" cy="457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29605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এরা সমুদ্রে বাস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কঙ্কাল তরুণাস্থিময়।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দেহ প্লাকয়েড আঁইশে আবৃত,  মাথার দুই পাশে ৫-৭ জোড়া ফুলকা ছিদ্র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এদের কানকো থাকে না। </a:t>
            </a:r>
          </a:p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	উদাহরণঃ হাঙ্গর, করাত মাছ, হাতুড়ি মাছ।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২। কনড্রিকথিস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4953000" cy="3368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হাতুড়ি মাছ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129605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অধিকাংশ স্বাদু পানির মাছ।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দেহ সাইক্লোয়েড, গ্যানায়েড বা টিনায়েড আঁইশ দ্বারা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মাথার দুই পাশে চার জোড়া ফুলকা থাকে। </a:t>
            </a:r>
          </a:p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	উদাহরণঃ ইলিশ, সি-হর্স।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৩। অসটিকথিস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2" y="3048000"/>
            <a:ext cx="7926956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ইলিশ মাছ।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29605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এদের দেহত্বক আঁইশবিহীন।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ত্বক নরম, পাতলা, ভেজা ও গ্রন্থিযুক্ত।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ডিম পাড়ে। </a:t>
            </a:r>
          </a:p>
          <a:p>
            <a:pPr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 জীবনচক্রে সাধারণত ব্যাঙাচি দশা দেখা যায়। </a:t>
            </a:r>
          </a:p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	উদাহরণঃ সোনাব্যাঙ, কুনোব্যাঙ।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৩। উভচর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9946" y="2209800"/>
            <a:ext cx="3284054" cy="3284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5562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ব্যাঙ।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9624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এরা বুকে ভর করে চলে।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ত্বক শুষ্ক ও আঁইশযুক্ত।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চারপাশে পাঁচটি করে নখরযুক্ত আঙ্গুল আছে। </a:t>
            </a:r>
          </a:p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	উদাহরণঃ টিকটিকি, কুমির, সাপ।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৩। সরীসৃপ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41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সাপ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86486"/>
            <a:ext cx="4876800" cy="40379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066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পাখির দেহ পালকে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এদের সামনের পা ডানায় ও চোয়াল তঞ্চুতে পরিণত হয়েছে।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ফুসফুসের সাথে বায়ুথলি থাকায় এরা সহজে উড়তে পারে।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এরা উষ্ণ রক্তের প্রাণী। এদের হাঁড় শক্ত, হালকা ও ফাঁপা। </a:t>
            </a:r>
          </a:p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	উদাহরণঃ কাঁক, দোয়েল, মাছরাঙা।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৬। পক্ষীকুল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41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মাছরাঙা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412"/>
            <a:ext cx="4572000" cy="342458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066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এদের দেহ লোমে আবৃত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ব্যতিক্রম স্তন্যপায়ী ছাড়া সবাই সন্তান প্রসব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উষ্ণ রক্তের প্রাণী। চোয়ালে দাঁত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হৃদপিন্ড চার প্রকোষ্ঠ বিশিষ্ট। শিশুরা মাতৃদুগ্ধ পান করে।</a:t>
            </a:r>
          </a:p>
          <a:p>
            <a:pPr algn="just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	উদাহরণঃ মানুষ, উট, বাঘ।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৭। স্তন্যপায়ী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41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বাঘ।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412"/>
            <a:ext cx="4572000" cy="342458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কেঁচো, চিংড়ি, ঘাস ফড়িং, শামুক, ঝিনুক, দোয়েল, রুই মাছ কোন পর্বের প্রাণী? এদের শনাক্তকারী বৈশিষ্ট্যগুলো লিপিবদ্ধ কর।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" name="Picture 9" descr="static1.squarespace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605"/>
            <a:ext cx="6400800" cy="3695395"/>
          </a:xfrm>
          <a:prstGeom prst="rect">
            <a:avLst/>
          </a:prstGeom>
        </p:spPr>
      </p:pic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দলগত কাজ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তোমরা তোমাদের পরিবেশ থেকে কয়েকটি মেরুদণ্ডী প্রাণী সংগ্রহ কর এবং এদের বৈশিষ্ট্যগুলো লিপিবদ্ধ কর। </a:t>
            </a:r>
            <a:endParaRPr lang="en-US" sz="36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gro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4199"/>
            <a:ext cx="7467600" cy="3121289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Action Button: Return 5">
            <a:hlinkClick r:id="" action="ppaction://hlinkshowjump?jump=endshow" highlightClick="1"/>
          </p:cNvPr>
          <p:cNvSpPr/>
          <p:nvPr/>
        </p:nvSpPr>
        <p:spPr>
          <a:xfrm>
            <a:off x="6172200" y="6400800"/>
            <a:ext cx="2209800" cy="457200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বন্ধ করুন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BDGIF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3790950" cy="5353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3400" y="2590800"/>
            <a:ext cx="3962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48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ফজলে রাব্বী </a:t>
            </a:r>
          </a:p>
          <a:p>
            <a:pPr>
              <a:buNone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সহকারি শিক্ষক (বিজ্ঞান)</a:t>
            </a:r>
          </a:p>
          <a:p>
            <a:pPr>
              <a:buNone/>
            </a:pPr>
            <a:r>
              <a:rPr lang="bn-IN" sz="39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আন্দুলবাড়ীয়া  বালিকা </a:t>
            </a:r>
            <a:r>
              <a:rPr lang="bn-IN" sz="39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বিদ্যালয়  </a:t>
            </a:r>
            <a:endParaRPr lang="bn-IN" sz="3900" b="1" dirty="0" smtClean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জীবননগর, চুয়াডাঙ্গা </a:t>
            </a:r>
            <a:r>
              <a:rPr lang="bn-IN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400300" cy="2286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1485900" y="0"/>
            <a:ext cx="6172200" cy="838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57263" y="4953000"/>
            <a:ext cx="6429474" cy="1905000"/>
            <a:chOff x="-1" y="4953000"/>
            <a:chExt cx="6429474" cy="1905000"/>
          </a:xfrm>
        </p:grpSpPr>
        <p:pic>
          <p:nvPicPr>
            <p:cNvPr id="11" name="Picture 10" descr="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4953000"/>
              <a:ext cx="3762375" cy="1905000"/>
            </a:xfrm>
            <a:prstGeom prst="rect">
              <a:avLst/>
            </a:prstGeom>
          </p:spPr>
        </p:pic>
        <p:pic>
          <p:nvPicPr>
            <p:cNvPr id="12" name="Picture 11" descr="indexo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4953000"/>
              <a:ext cx="2543273" cy="1905000"/>
            </a:xfrm>
            <a:prstGeom prst="rect">
              <a:avLst/>
            </a:prstGeom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82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শ্রেণী	: অষ্টম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বিষয়	: বিজ্ঞান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অধ্যায়	: প্রথম (প্রাণীজগতের শ্রেণিবিন্যাস)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সময়	: ৪০ মিনিট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তারিখ	: </a:t>
            </a: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১০/০১/২০২০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1485900" y="0"/>
            <a:ext cx="6172200" cy="838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977205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পৃথিবীতে অসংখ্য বিচিত্র ছোট বড় প্রাণী বাস করে। ভিন্ন ভিন্ন পরিবেশ ও বাসস্থানে প্রাণিবৈচিত্র ভিন্ন রকমের। বিশাল এই প্রাণিজগৎ সম্পর্কে জানার জন্য এদেরকে সু-শৃঙ্খলভাবে শ্রেণিবিন্যাস করা হয়েছে। 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323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এই অধ্যায় পাঠ শেষে আমরাঃ-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অমেরুদন্ডী প্রাণির শ্রেণিবিন্যাস করতে পারব।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মেরুদন্ডী প্রাণীর শ্রেণিবিন্যাস করতে পারব।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জীবজগতের শ্রেণীবিন্যাসের প্রয়োজনীয়তা ব্যাখ্যা করতে পারব।  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 descr="t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4623518"/>
            <a:ext cx="3581400" cy="22344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083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প্রাণিজগৎকে কিংডম বলা হয়। আধুনিক শ্রেণিবিন্যাসে প্রোটোজোয়া আলাদা উপজগৎ এ ভাগ করা হয়। অন্যান্য প্রাণীদেরকে অ্যানিম্যালিয়া জগতের অন্তর্ভুক্ত করা হয়। অ্যানিম্যালিয়া জগতকে নয়টি পর্বে ভাগ করা হয়েছে। 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76200"/>
            <a:ext cx="36576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200400"/>
            <a:ext cx="8839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চলো এবার আমরা প্রাণিজৎ এর নয়টি পর্বকে এক পলকে দেখে নেই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3048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০১। পরিফেরা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Flowchart: Alternate Process 23">
            <a:hlinkClick r:id="rId3" action="ppaction://hlinksldjump"/>
          </p:cNvPr>
          <p:cNvSpPr/>
          <p:nvPr/>
        </p:nvSpPr>
        <p:spPr>
          <a:xfrm>
            <a:off x="3048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০২। নিডারিয়া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Flowchart: Alternate Process 24">
            <a:hlinkClick r:id="rId4" action="ppaction://hlinksldjump"/>
          </p:cNvPr>
          <p:cNvSpPr/>
          <p:nvPr/>
        </p:nvSpPr>
        <p:spPr>
          <a:xfrm>
            <a:off x="3048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০৩। প্লাটিহেলমিনথিস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Flowchart: Alternate Process 27">
            <a:hlinkClick r:id="rId5" action="ppaction://hlinksldjump"/>
          </p:cNvPr>
          <p:cNvSpPr/>
          <p:nvPr/>
        </p:nvSpPr>
        <p:spPr>
          <a:xfrm>
            <a:off x="32385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০৪। নেমাটোডা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Flowchart: Alternate Process 28">
            <a:hlinkClick r:id="rId6" action="ppaction://hlinksldjump"/>
          </p:cNvPr>
          <p:cNvSpPr/>
          <p:nvPr/>
        </p:nvSpPr>
        <p:spPr>
          <a:xfrm>
            <a:off x="32385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০৫। অ্যানেলিডা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Flowchart: Alternate Process 29">
            <a:hlinkClick r:id="rId7" action="ppaction://hlinksldjump"/>
          </p:cNvPr>
          <p:cNvSpPr/>
          <p:nvPr/>
        </p:nvSpPr>
        <p:spPr>
          <a:xfrm>
            <a:off x="32385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০৬। আর্থোপোডা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2" name="Flowchart: Alternate Process 31">
            <a:hlinkClick r:id="rId8" action="ppaction://hlinksldjump"/>
          </p:cNvPr>
          <p:cNvSpPr/>
          <p:nvPr/>
        </p:nvSpPr>
        <p:spPr>
          <a:xfrm>
            <a:off x="61722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০৭। মলাস্কা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3" name="Flowchart: Alternate Process 32">
            <a:hlinkClick r:id="rId9" action="ppaction://hlinksldjump"/>
          </p:cNvPr>
          <p:cNvSpPr/>
          <p:nvPr/>
        </p:nvSpPr>
        <p:spPr>
          <a:xfrm>
            <a:off x="61722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০৮। একাইনোডার্মাটা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4" name="Flowchart: Alternate Process 33">
            <a:hlinkClick r:id="rId10" action="ppaction://hlinksldjump"/>
          </p:cNvPr>
          <p:cNvSpPr/>
          <p:nvPr/>
        </p:nvSpPr>
        <p:spPr>
          <a:xfrm>
            <a:off x="61722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০৯। কর্ডাটা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5" name="Action Button: Home 34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পর্ব-১। পরিফেরা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পরিফেরা পর্বের প্রাণীরা সাধারণত স্পঞ্জ নামে পরিচিত। পৃথিবীর সর্বত্রই এদের পাওয়া যায়। এদের অধিকাংশ প্রজাতি সামুদ্রিক। তবে কিছু কিছু প্রাণী স্বাধু পানিতে দলবদ্ধভাবে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এরা সরলতম বহুকোষী প্রাণী।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কোনো পৃথক সুগঠিত কলা, অঙ্গ ও তন্ত্র থাকে না।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স্পঞ্জিলা, স্কাইফা।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93" y="3200400"/>
            <a:ext cx="3585107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346" y="571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স্পনজিলা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পর্ব-২। নিডারিয়া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পৃথিবীর প্রায় সর্বত্র এদের পাওয়া যায়। অধিকাংশ সামুদ্রিক তবে অনেক প্রজাতি খাল, বিল, নদী, ঝর্ণা ইত্যাদিতে পাওয়া যায়। এরা বিচিত্র বর্ণ ও আকার আকৃতির হয়। কিছু প্রাণী এককভাবে আবার কিছু দলবদ্ধভাবে কলনী তৈরি করে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 এক্টোডার্ম ও এন্ডোডার্ম নামক দুটি ভ্রূণীয় কোষস্তর দিয়ে গঠিত।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 গহ্বরকে সিলেন্টরন বলে।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এক্টোডার্মে নিডোব্লাস্ট নামে এক ধরনের কোষ থাকে যা শিকার ধরা ও আত্মরক্ষার কাজে ব্যবহৃত হয়।</a:t>
            </a:r>
          </a:p>
          <a:p>
            <a:pPr marL="514350" indent="-514350" algn="just"/>
            <a:r>
              <a:rPr lang="bn-IN" sz="28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হাইড্রা, ওবেলিয়া।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40" y="3200400"/>
            <a:ext cx="3148613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346" y="571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হাইড্রা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পর্ব-৩। প্লাটিহেলমিনথিস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এ পর্বের প্রাণীদের জীবনযাত্রা বেশ বৈচিত্রপূর্ণ। এদের কিছু বহিঃপরজীবি এবং কিছু অন্তঃপরজীবি হিসাবে অন্য প্রাণীর দেহের অভ্যান্তরে বাস করে। কিছু স্বাদু পানিতে আবার কিছু লবণাক্ত পানিতে এবং কিছু ভেজা ও স্যাঁসসেঁতে জায়গায়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5410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এদের দেহ চ্যাপ্টা, এরা উভলিঙ্গ ও অন্তঃপরজীবি।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দেহ পুরু কিউটিকেল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দেহে চোষক ও আংটা থাকে। </a:t>
            </a:r>
          </a:p>
          <a:p>
            <a:pPr marL="514350" indent="-514350" algn="just"/>
            <a:r>
              <a:rPr lang="bn-IN" sz="2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উদাহরণঃ হাইড্রা, ওবেলিয়া।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44" y="3753372"/>
            <a:ext cx="4635356" cy="1961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579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চিত্রঃ যকৃত কৃমি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1356</Words>
  <Application>Microsoft Office PowerPoint</Application>
  <PresentationFormat>On-screen Show (4:3)</PresentationFormat>
  <Paragraphs>229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Kalpurush</vt:lpstr>
      <vt:lpstr>Wingdings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Dumuria High School</dc:creator>
  <cp:lastModifiedBy>Orhan</cp:lastModifiedBy>
  <cp:revision>231</cp:revision>
  <dcterms:created xsi:type="dcterms:W3CDTF">2015-03-19T07:28:26Z</dcterms:created>
  <dcterms:modified xsi:type="dcterms:W3CDTF">2020-01-10T14:52:51Z</dcterms:modified>
</cp:coreProperties>
</file>