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3" r:id="rId18"/>
    <p:sldId id="275" r:id="rId19"/>
    <p:sldId id="270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90D5-6DDE-4F32-B0E1-FABB11EE6C08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4630-8A1F-4A78-83D7-DFE2F2A5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6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90D5-6DDE-4F32-B0E1-FABB11EE6C08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4630-8A1F-4A78-83D7-DFE2F2A5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4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90D5-6DDE-4F32-B0E1-FABB11EE6C08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4630-8A1F-4A78-83D7-DFE2F2A5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18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90D5-6DDE-4F32-B0E1-FABB11EE6C08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4630-8A1F-4A78-83D7-DFE2F2A5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27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90D5-6DDE-4F32-B0E1-FABB11EE6C08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4630-8A1F-4A78-83D7-DFE2F2A5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73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90D5-6DDE-4F32-B0E1-FABB11EE6C08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4630-8A1F-4A78-83D7-DFE2F2A5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1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90D5-6DDE-4F32-B0E1-FABB11EE6C08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4630-8A1F-4A78-83D7-DFE2F2A5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1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90D5-6DDE-4F32-B0E1-FABB11EE6C08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4630-8A1F-4A78-83D7-DFE2F2A5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5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90D5-6DDE-4F32-B0E1-FABB11EE6C08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4630-8A1F-4A78-83D7-DFE2F2A5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70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90D5-6DDE-4F32-B0E1-FABB11EE6C08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4630-8A1F-4A78-83D7-DFE2F2A5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07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90D5-6DDE-4F32-B0E1-FABB11EE6C08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4630-8A1F-4A78-83D7-DFE2F2A5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69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290D5-6DDE-4F32-B0E1-FABB11EE6C08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64630-8A1F-4A78-83D7-DFE2F2A5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0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</a:rPr>
              <a:t>ক্লাসের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শুভেচ্ছা</a:t>
            </a:r>
            <a:r>
              <a:rPr lang="en-US" sz="5400" dirty="0" smtClean="0">
                <a:solidFill>
                  <a:srgbClr val="FF0000"/>
                </a:solidFill>
              </a:rPr>
              <a:t>  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211"/>
            <a:ext cx="12191999" cy="575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02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274" y="858387"/>
            <a:ext cx="6731726" cy="42100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18909" y="4092231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মা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"/>
            <a:ext cx="12192000" cy="8490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পাঠ-বিশ্লেষণ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503" y="5094514"/>
            <a:ext cx="7014754" cy="16459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রেখো</a:t>
            </a:r>
            <a:r>
              <a:rPr lang="en-US" sz="2800" dirty="0" smtClean="0"/>
              <a:t>, </a:t>
            </a:r>
            <a:r>
              <a:rPr lang="en-US" sz="2800" dirty="0" err="1" smtClean="0"/>
              <a:t>মা</a:t>
            </a:r>
            <a:r>
              <a:rPr lang="en-US" sz="2800" dirty="0" smtClean="0"/>
              <a:t>, </a:t>
            </a:r>
            <a:r>
              <a:rPr lang="en-US" sz="2800" dirty="0" err="1" smtClean="0"/>
              <a:t>দাসেরে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মনে</a:t>
            </a:r>
            <a:r>
              <a:rPr lang="en-US" sz="2800" dirty="0" smtClean="0"/>
              <a:t>, এ </a:t>
            </a:r>
            <a:r>
              <a:rPr lang="en-US" sz="2800" dirty="0" err="1" smtClean="0"/>
              <a:t>মিনতি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পদে</a:t>
            </a:r>
            <a:r>
              <a:rPr lang="en-US" sz="2800" dirty="0" smtClean="0"/>
              <a:t>।</a:t>
            </a:r>
          </a:p>
          <a:p>
            <a:pPr algn="ctr"/>
            <a:r>
              <a:rPr lang="en-US" sz="2800" dirty="0" err="1" smtClean="0"/>
              <a:t>সাধিতে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মনের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সাধ</a:t>
            </a:r>
            <a:endParaRPr lang="en-US" sz="2800" dirty="0" smtClean="0"/>
          </a:p>
          <a:p>
            <a:pPr algn="ctr"/>
            <a:r>
              <a:rPr lang="en-US" sz="2800" dirty="0" err="1" smtClean="0"/>
              <a:t>ঘটে</a:t>
            </a:r>
            <a:r>
              <a:rPr lang="en-US" sz="2800" dirty="0" smtClean="0"/>
              <a:t> </a:t>
            </a:r>
            <a:r>
              <a:rPr lang="en-US" sz="2800" dirty="0" err="1" smtClean="0"/>
              <a:t>যদি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পরমাদ</a:t>
            </a:r>
            <a:r>
              <a:rPr lang="en-US" sz="2800" dirty="0" smtClean="0"/>
              <a:t>,        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22959"/>
            <a:ext cx="5460275" cy="421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1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" y="352698"/>
            <a:ext cx="2860768" cy="34877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3670663"/>
            <a:ext cx="220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মধু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291841" y="5055326"/>
            <a:ext cx="8543108" cy="13846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মধুহীন করো না গো তব মনঃকোকনদে।</a:t>
            </a:r>
          </a:p>
          <a:p>
            <a:pPr algn="ctr"/>
            <a:r>
              <a:rPr lang="bn-IN" sz="2400" dirty="0" smtClean="0"/>
              <a:t>প্রবাসে, দৈবের বশে,</a:t>
            </a:r>
          </a:p>
          <a:p>
            <a:pPr algn="ctr"/>
            <a:r>
              <a:rPr lang="bn-IN" sz="2400" dirty="0" smtClean="0"/>
              <a:t>জীব-তারা যদি খসে           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206" y="-1"/>
            <a:ext cx="4667794" cy="49769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566" y="118769"/>
            <a:ext cx="5094514" cy="4858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3570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95" y="0"/>
            <a:ext cx="2752702" cy="3513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663" y="1"/>
            <a:ext cx="3055943" cy="3579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291" y="0"/>
            <a:ext cx="3818709" cy="35269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73731" y="342585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আকাশ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58247" y="3477957"/>
            <a:ext cx="1587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জন্ম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89258" y="3477957"/>
            <a:ext cx="1803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মৃত্যু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511"/>
            <a:ext cx="2782389" cy="31778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00336" y="3477957"/>
            <a:ext cx="93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দেহ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377440" y="3662623"/>
            <a:ext cx="9393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434150" y="4441370"/>
            <a:ext cx="6757850" cy="21161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এ </a:t>
            </a:r>
            <a:r>
              <a:rPr lang="en-US" sz="2400" dirty="0" err="1" smtClean="0"/>
              <a:t>দেহ-আকাশ</a:t>
            </a:r>
            <a:r>
              <a:rPr lang="en-US" sz="2400" dirty="0" smtClean="0"/>
              <a:t> </a:t>
            </a:r>
            <a:r>
              <a:rPr lang="en-US" sz="2400" dirty="0" err="1" smtClean="0"/>
              <a:t>হতে</a:t>
            </a:r>
            <a:r>
              <a:rPr lang="en-US" sz="2400" dirty="0" smtClean="0"/>
              <a:t>, </a:t>
            </a:r>
            <a:r>
              <a:rPr lang="en-US" sz="2400" dirty="0" err="1" smtClean="0"/>
              <a:t>নাহি</a:t>
            </a:r>
            <a:r>
              <a:rPr lang="en-US" sz="2400" dirty="0" smtClean="0"/>
              <a:t> </a:t>
            </a:r>
            <a:r>
              <a:rPr lang="en-US" sz="2400" dirty="0" err="1" smtClean="0"/>
              <a:t>খেদ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তাহে</a:t>
            </a:r>
            <a:r>
              <a:rPr lang="en-US" sz="2400" dirty="0" smtClean="0"/>
              <a:t>।</a:t>
            </a:r>
          </a:p>
          <a:p>
            <a:pPr algn="ctr"/>
            <a:r>
              <a:rPr lang="en-US" sz="2400" dirty="0" err="1" smtClean="0"/>
              <a:t>জন্মিলে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মরিতে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হবে</a:t>
            </a:r>
            <a:r>
              <a:rPr lang="en-US" sz="2400" dirty="0" smtClean="0"/>
              <a:t>,</a:t>
            </a:r>
          </a:p>
          <a:p>
            <a:pPr algn="ctr"/>
            <a:r>
              <a:rPr lang="en-US" sz="2400" dirty="0" err="1" smtClean="0"/>
              <a:t>অমর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কোথা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কবে</a:t>
            </a:r>
            <a:r>
              <a:rPr lang="en-US" dirty="0" smtClean="0"/>
              <a:t>,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523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91840" cy="32687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902" y="-156755"/>
            <a:ext cx="3426822" cy="35530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913017" y="4937760"/>
            <a:ext cx="9278983" cy="1920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চিরস্থির করে নীর, হায় রে, জীবন-নদে?</a:t>
            </a:r>
          </a:p>
          <a:p>
            <a:pPr algn="ctr"/>
            <a:r>
              <a:rPr lang="bn-IN" sz="2000" dirty="0" smtClean="0"/>
              <a:t>কিন্তু যদি রাখ মনে,</a:t>
            </a:r>
          </a:p>
          <a:p>
            <a:pPr algn="ctr"/>
            <a:r>
              <a:rPr lang="bn-IN" sz="2000" dirty="0" smtClean="0"/>
              <a:t>নাহি, মা, ডরি শমনে;</a:t>
            </a:r>
          </a:p>
          <a:p>
            <a:pPr algn="ctr"/>
            <a:r>
              <a:rPr lang="bn-IN" sz="2000" dirty="0" smtClean="0"/>
              <a:t>মক্ষিকাও গলে না গো পড়িলে অমৃত-হ্রদে।</a:t>
            </a:r>
          </a:p>
          <a:p>
            <a:pPr algn="ctr"/>
            <a:r>
              <a:rPr lang="bn-IN" sz="2000" dirty="0" smtClean="0"/>
              <a:t>সেই ধন্য নরকুলে,</a:t>
            </a:r>
          </a:p>
          <a:p>
            <a:pPr algn="ctr"/>
            <a:r>
              <a:rPr lang="bn-IN" sz="2000" dirty="0" smtClean="0"/>
              <a:t>লোকে যারে নাহি ভুলে,                 </a:t>
            </a:r>
            <a:endParaRPr lang="en-US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525" y="-263434"/>
            <a:ext cx="2867025" cy="36597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406" y="3370217"/>
            <a:ext cx="2686594" cy="14499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28852"/>
            <a:ext cx="3187337" cy="2514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949" y="-1"/>
            <a:ext cx="2643051" cy="3344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012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95"/>
            <a:ext cx="5969726" cy="42938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454434"/>
            <a:ext cx="11952514" cy="22729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মনের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মন্দিরে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সদা</a:t>
            </a:r>
            <a:r>
              <a:rPr lang="en-US" sz="2400" dirty="0" smtClean="0"/>
              <a:t> </a:t>
            </a:r>
            <a:r>
              <a:rPr lang="en-US" sz="2400" dirty="0" err="1" smtClean="0"/>
              <a:t>সেবে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সর্বজন</a:t>
            </a:r>
            <a:r>
              <a:rPr lang="en-US" sz="2400" dirty="0" smtClean="0"/>
              <a:t>;</a:t>
            </a:r>
          </a:p>
          <a:p>
            <a:pPr algn="ctr"/>
            <a:r>
              <a:rPr lang="en-US" sz="2400" dirty="0" err="1" smtClean="0"/>
              <a:t>কিন্তু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কোন</a:t>
            </a:r>
            <a:r>
              <a:rPr lang="en-US" sz="2400" dirty="0" smtClean="0"/>
              <a:t> </a:t>
            </a:r>
            <a:r>
              <a:rPr lang="en-US" sz="2400" dirty="0" err="1" smtClean="0"/>
              <a:t>গুন</a:t>
            </a:r>
            <a:r>
              <a:rPr lang="en-US" sz="2400" dirty="0" smtClean="0"/>
              <a:t> </a:t>
            </a:r>
            <a:r>
              <a:rPr lang="en-US" sz="2400" dirty="0" err="1" smtClean="0"/>
              <a:t>আছে</a:t>
            </a:r>
            <a:r>
              <a:rPr lang="en-US" sz="2400" dirty="0" smtClean="0"/>
              <a:t>,</a:t>
            </a:r>
          </a:p>
          <a:p>
            <a:pPr algn="ctr"/>
            <a:r>
              <a:rPr lang="en-US" sz="2400" dirty="0" err="1" smtClean="0"/>
              <a:t>যাচিব</a:t>
            </a:r>
            <a:r>
              <a:rPr lang="en-US" sz="2400" dirty="0" smtClean="0"/>
              <a:t> </a:t>
            </a:r>
            <a:r>
              <a:rPr lang="en-US" sz="2400" dirty="0" err="1" smtClean="0"/>
              <a:t>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তব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কাছে</a:t>
            </a:r>
            <a:r>
              <a:rPr lang="en-US" sz="2400" dirty="0" smtClean="0"/>
              <a:t>, </a:t>
            </a:r>
          </a:p>
          <a:p>
            <a:pPr algn="ctr"/>
            <a:r>
              <a:rPr lang="en-US" sz="2400" dirty="0" err="1" smtClean="0"/>
              <a:t>হেন</a:t>
            </a:r>
            <a:r>
              <a:rPr lang="en-US" sz="2400" dirty="0" smtClean="0"/>
              <a:t> </a:t>
            </a:r>
            <a:r>
              <a:rPr lang="en-US" sz="2400" dirty="0" err="1" smtClean="0"/>
              <a:t>অমরতা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আমি</a:t>
            </a:r>
            <a:r>
              <a:rPr lang="en-US" sz="2400" dirty="0" smtClean="0"/>
              <a:t>, </a:t>
            </a:r>
            <a:r>
              <a:rPr lang="en-US" sz="2400" dirty="0" err="1" smtClean="0"/>
              <a:t>কহ</a:t>
            </a:r>
            <a:r>
              <a:rPr lang="en-US" sz="2400" dirty="0" smtClean="0"/>
              <a:t>, </a:t>
            </a:r>
            <a:r>
              <a:rPr lang="en-US" sz="2400" dirty="0" err="1" smtClean="0"/>
              <a:t>গো</a:t>
            </a:r>
            <a:r>
              <a:rPr lang="en-US" sz="2400" dirty="0" smtClean="0"/>
              <a:t>। </a:t>
            </a:r>
            <a:r>
              <a:rPr lang="en-US" sz="2400" dirty="0" err="1" smtClean="0"/>
              <a:t>শ্যামা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জন্মদে</a:t>
            </a:r>
            <a:r>
              <a:rPr lang="en-US" sz="2400" dirty="0" smtClean="0"/>
              <a:t>।</a:t>
            </a:r>
          </a:p>
          <a:p>
            <a:pPr algn="ctr"/>
            <a:r>
              <a:rPr lang="en-US" sz="2400" dirty="0" err="1" smtClean="0"/>
              <a:t>তবে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যদি</a:t>
            </a:r>
            <a:r>
              <a:rPr lang="en-US" sz="2400" dirty="0" smtClean="0"/>
              <a:t> </a:t>
            </a:r>
            <a:r>
              <a:rPr lang="en-US" sz="2400" dirty="0" err="1" smtClean="0"/>
              <a:t>দয়া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</a:t>
            </a:r>
            <a:r>
              <a:rPr lang="en-US" sz="2400" dirty="0" smtClean="0"/>
              <a:t>, </a:t>
            </a:r>
          </a:p>
          <a:p>
            <a:pPr algn="ctr"/>
            <a:r>
              <a:rPr lang="en-US" sz="2400" dirty="0" err="1" smtClean="0"/>
              <a:t>ভুল</a:t>
            </a:r>
            <a:r>
              <a:rPr lang="en-US" sz="2400" dirty="0" smtClean="0"/>
              <a:t> </a:t>
            </a:r>
            <a:r>
              <a:rPr lang="en-US" sz="2400" dirty="0" err="1" smtClean="0"/>
              <a:t>দোষ</a:t>
            </a:r>
            <a:r>
              <a:rPr lang="en-US" sz="2400" dirty="0" smtClean="0"/>
              <a:t>, </a:t>
            </a:r>
            <a:r>
              <a:rPr lang="en-US" sz="2400" dirty="0" err="1" smtClean="0"/>
              <a:t>গুন</a:t>
            </a:r>
            <a:r>
              <a:rPr lang="en-US" sz="2400" dirty="0" smtClean="0"/>
              <a:t> </a:t>
            </a:r>
            <a:r>
              <a:rPr lang="en-US" sz="2400" dirty="0" err="1" smtClean="0"/>
              <a:t>ধর</a:t>
            </a:r>
            <a:r>
              <a:rPr lang="en-US" sz="2400" dirty="0" smtClean="0"/>
              <a:t>               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727" y="0"/>
            <a:ext cx="6222274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76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091518" cy="5238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150" y="-1"/>
            <a:ext cx="3440959" cy="522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137" y="-1"/>
            <a:ext cx="3654863" cy="346165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" y="5264330"/>
            <a:ext cx="8072847" cy="15936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অমর করিসা বর দেহ দাসে, সুবরদে !</a:t>
            </a:r>
          </a:p>
          <a:p>
            <a:pPr algn="ctr"/>
            <a:r>
              <a:rPr lang="bn-IN" sz="2400" dirty="0" smtClean="0"/>
              <a:t>ফুটি যেন স্মৃতি জলে,</a:t>
            </a:r>
          </a:p>
          <a:p>
            <a:pPr algn="ctr"/>
            <a:r>
              <a:rPr lang="bn-IN" sz="2400" dirty="0" smtClean="0"/>
              <a:t>মানসে, মা, যথা ফলে</a:t>
            </a:r>
          </a:p>
          <a:p>
            <a:pPr algn="ctr"/>
            <a:r>
              <a:rPr lang="bn-IN" sz="2400" dirty="0" smtClean="0"/>
              <a:t>মধুময় তামরস কী বসন্ত, কী শরদে !                  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09" y="3487783"/>
            <a:ext cx="4066891" cy="337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71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75" y="731520"/>
            <a:ext cx="6274526" cy="61264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74458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জোড়ায় কাজ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753292"/>
            <a:ext cx="5904411" cy="3962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400" dirty="0" smtClean="0"/>
              <a:t>নিচের  উদ্দীপকটি পড়ো এবং ১ ও ২ নং প্রশের উত্তর দাও : সময় ২ মিঃ        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0" y="1227910"/>
            <a:ext cx="5917474" cy="6792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বহু দেশে দেখিয়াছি বহু নদ-দলে,</a:t>
            </a:r>
          </a:p>
          <a:p>
            <a:pPr algn="ctr"/>
            <a:r>
              <a:rPr lang="bn-IN" dirty="0" smtClean="0"/>
              <a:t>কিন্তু র স্নেহের তৃষ্ণা মিটে কার জলে ?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852159"/>
            <a:ext cx="5917474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উত্তর =১, ক। ২, গ।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1" y="1963781"/>
            <a:ext cx="5891349" cy="35226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১, উদ্দীপকের ভাবের সাথে তোমার পঠিত কোন কবিতার মিল পাওয়া যায় ?</a:t>
            </a:r>
          </a:p>
          <a:p>
            <a:pPr algn="ctr"/>
            <a:endParaRPr lang="bn-IN" dirty="0" smtClean="0"/>
          </a:p>
          <a:p>
            <a:pPr algn="ctr"/>
            <a:r>
              <a:rPr lang="bn-IN" dirty="0" smtClean="0"/>
              <a:t>ক) বঙ্গাভূমির প্রতি  খ) দুই বিঘা জমি</a:t>
            </a:r>
          </a:p>
          <a:p>
            <a:pPr algn="ctr"/>
            <a:r>
              <a:rPr lang="bn-IN" dirty="0" smtClean="0"/>
              <a:t>গ) নদীর স্বপ্ন  ঘ) আবার আসিব ফিরে</a:t>
            </a:r>
          </a:p>
          <a:p>
            <a:pPr algn="ctr"/>
            <a:endParaRPr lang="bn-IN" dirty="0" smtClean="0"/>
          </a:p>
          <a:p>
            <a:pPr algn="ctr"/>
            <a:r>
              <a:rPr lang="bn-IN" dirty="0" smtClean="0"/>
              <a:t>২, উল্লিখিত দিকটি নিচের কোন চরণে ফুটে উঠেছে ?</a:t>
            </a:r>
          </a:p>
          <a:p>
            <a:pPr algn="ctr"/>
            <a:endParaRPr lang="bn-IN" dirty="0" smtClean="0"/>
          </a:p>
          <a:p>
            <a:pPr algn="ctr"/>
            <a:r>
              <a:rPr lang="bn-IN" dirty="0" smtClean="0"/>
              <a:t>ক) আমি তোর লাগি ফিরেছি বিবাগি</a:t>
            </a:r>
          </a:p>
          <a:p>
            <a:pPr algn="ctr"/>
            <a:r>
              <a:rPr lang="bn-IN" dirty="0" smtClean="0"/>
              <a:t>খ) পায়ে পড়ি মাঝি সাথে নিয়ে চলো</a:t>
            </a:r>
          </a:p>
          <a:p>
            <a:pPr algn="ctr"/>
            <a:r>
              <a:rPr lang="bn-IN" dirty="0" smtClean="0"/>
              <a:t>গ) মধুহীন করো না গো তব মনঃকোকনদে</a:t>
            </a:r>
          </a:p>
          <a:p>
            <a:pPr algn="ctr"/>
            <a:r>
              <a:rPr lang="bn-IN" dirty="0" smtClean="0"/>
              <a:t>ঘ) আবার আসিব ফিরে ধানসিড়িটির তীরে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91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09" y="5376317"/>
            <a:ext cx="5020491" cy="14816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দলিয়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4167051" y="883920"/>
            <a:ext cx="3683726" cy="3439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অনুধাবনমুলক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dirty="0" smtClean="0"/>
              <a:t> ,</a:t>
            </a:r>
            <a:r>
              <a:rPr lang="en-US" dirty="0" err="1" smtClean="0"/>
              <a:t>সময়</a:t>
            </a:r>
            <a:r>
              <a:rPr lang="en-US" dirty="0" smtClean="0"/>
              <a:t> =৫মিঃ 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063" y="3788229"/>
            <a:ext cx="4075611" cy="13324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গ =</a:t>
            </a:r>
            <a:r>
              <a:rPr lang="en-US" dirty="0" err="1" smtClean="0"/>
              <a:t>দল</a:t>
            </a:r>
            <a:endParaRPr lang="en-US" dirty="0" smtClean="0"/>
          </a:p>
          <a:p>
            <a:pPr algn="ctr"/>
            <a:r>
              <a:rPr lang="en-US" dirty="0" smtClean="0"/>
              <a:t>১ , ‘</a:t>
            </a:r>
            <a:r>
              <a:rPr lang="en-US" dirty="0" err="1" smtClean="0"/>
              <a:t>মক্ষিকাও</a:t>
            </a:r>
            <a:r>
              <a:rPr lang="en-US" dirty="0" smtClean="0"/>
              <a:t> </a:t>
            </a:r>
            <a:r>
              <a:rPr lang="en-US" dirty="0" err="1" smtClean="0"/>
              <a:t>গলে</a:t>
            </a:r>
            <a:r>
              <a:rPr lang="en-US" dirty="0" smtClean="0"/>
              <a:t> </a:t>
            </a:r>
            <a:r>
              <a:rPr lang="en-US" dirty="0" err="1" smtClean="0"/>
              <a:t>না</a:t>
            </a:r>
            <a:r>
              <a:rPr lang="en-US" dirty="0" smtClean="0"/>
              <a:t> </a:t>
            </a:r>
            <a:r>
              <a:rPr lang="en-US" dirty="0" err="1" smtClean="0"/>
              <a:t>গো</a:t>
            </a:r>
            <a:r>
              <a:rPr lang="en-US" dirty="0" smtClean="0"/>
              <a:t> </a:t>
            </a:r>
            <a:r>
              <a:rPr lang="en-US" dirty="0" err="1" smtClean="0"/>
              <a:t>পড়িলে</a:t>
            </a:r>
            <a:r>
              <a:rPr lang="en-US" dirty="0" smtClean="0"/>
              <a:t> </a:t>
            </a:r>
            <a:r>
              <a:rPr lang="en-US" dirty="0" err="1" smtClean="0"/>
              <a:t>অমৃত</a:t>
            </a:r>
            <a:r>
              <a:rPr lang="en-US" dirty="0" smtClean="0"/>
              <a:t> </a:t>
            </a:r>
            <a:r>
              <a:rPr lang="en-US" dirty="0" err="1" smtClean="0"/>
              <a:t>হ্রদে</a:t>
            </a:r>
            <a:r>
              <a:rPr lang="en-US" dirty="0" smtClean="0"/>
              <a:t>’- </a:t>
            </a:r>
            <a:r>
              <a:rPr lang="en-US" dirty="0" err="1" smtClean="0"/>
              <a:t>চরণটি</a:t>
            </a:r>
            <a:r>
              <a:rPr lang="en-US" dirty="0" smtClean="0"/>
              <a:t> </a:t>
            </a:r>
            <a:r>
              <a:rPr lang="en-US" dirty="0" err="1" smtClean="0"/>
              <a:t>দ্বারা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বোঝানো</a:t>
            </a:r>
            <a:r>
              <a:rPr lang="en-US" dirty="0" smtClean="0"/>
              <a:t> </a:t>
            </a:r>
            <a:r>
              <a:rPr lang="en-US" dirty="0" err="1" smtClean="0"/>
              <a:t>হয়েছে</a:t>
            </a:r>
            <a:r>
              <a:rPr lang="en-US" dirty="0" smtClean="0"/>
              <a:t> ?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19257" y="3971109"/>
            <a:ext cx="5072743" cy="14369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ঘ = </a:t>
            </a:r>
            <a:r>
              <a:rPr lang="en-US" dirty="0" err="1" smtClean="0"/>
              <a:t>দল</a:t>
            </a:r>
            <a:endParaRPr lang="en-US" dirty="0" smtClean="0"/>
          </a:p>
          <a:p>
            <a:pPr algn="ctr"/>
            <a:r>
              <a:rPr lang="en-US" dirty="0" smtClean="0"/>
              <a:t>১, </a:t>
            </a:r>
            <a:r>
              <a:rPr lang="en-US" dirty="0" err="1" smtClean="0"/>
              <a:t>জীবন-নদের</a:t>
            </a:r>
            <a:r>
              <a:rPr lang="en-US" dirty="0" smtClean="0"/>
              <a:t> </a:t>
            </a:r>
            <a:r>
              <a:rPr lang="en-US" dirty="0" err="1" smtClean="0"/>
              <a:t>নীর</a:t>
            </a:r>
            <a:r>
              <a:rPr lang="en-US" dirty="0" smtClean="0"/>
              <a:t> </a:t>
            </a:r>
            <a:r>
              <a:rPr lang="en-US" dirty="0" err="1" smtClean="0"/>
              <a:t>স্থির</a:t>
            </a:r>
            <a:r>
              <a:rPr lang="en-US" dirty="0" smtClean="0"/>
              <a:t> </a:t>
            </a:r>
            <a:r>
              <a:rPr lang="en-US" dirty="0" err="1" smtClean="0"/>
              <a:t>নয়</a:t>
            </a:r>
            <a:r>
              <a:rPr lang="en-US" dirty="0" smtClean="0"/>
              <a:t> </a:t>
            </a:r>
            <a:r>
              <a:rPr lang="en-US" dirty="0" err="1" smtClean="0"/>
              <a:t>কেন</a:t>
            </a:r>
            <a:r>
              <a:rPr lang="en-US" dirty="0" smtClean="0"/>
              <a:t> ?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836023"/>
            <a:ext cx="4114800" cy="13672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ক =</a:t>
            </a:r>
            <a:r>
              <a:rPr lang="en-US" dirty="0" err="1" smtClean="0"/>
              <a:t>দল</a:t>
            </a:r>
            <a:endParaRPr lang="en-US" dirty="0" smtClean="0"/>
          </a:p>
          <a:p>
            <a:pPr algn="ctr"/>
            <a:r>
              <a:rPr lang="en-US" dirty="0" smtClean="0"/>
              <a:t>১, </a:t>
            </a:r>
            <a:r>
              <a:rPr lang="en-US" dirty="0" err="1" smtClean="0"/>
              <a:t>দেশমাতৃকার</a:t>
            </a:r>
            <a:r>
              <a:rPr lang="en-US" dirty="0" smtClean="0"/>
              <a:t> </a:t>
            </a:r>
            <a:r>
              <a:rPr lang="en-US" dirty="0" err="1" smtClean="0"/>
              <a:t>প্রতি</a:t>
            </a:r>
            <a:r>
              <a:rPr lang="en-US" dirty="0" smtClean="0"/>
              <a:t> </a:t>
            </a:r>
            <a:r>
              <a:rPr lang="en-US" dirty="0" err="1" smtClean="0"/>
              <a:t>কবি</a:t>
            </a:r>
            <a:r>
              <a:rPr lang="en-US" dirty="0" smtClean="0"/>
              <a:t> </a:t>
            </a:r>
            <a:r>
              <a:rPr lang="en-US" dirty="0" err="1" smtClean="0"/>
              <a:t>কীরকম</a:t>
            </a:r>
            <a:r>
              <a:rPr lang="en-US" dirty="0" smtClean="0"/>
              <a:t> </a:t>
            </a:r>
            <a:r>
              <a:rPr lang="en-US" dirty="0" err="1" smtClean="0"/>
              <a:t>মিনতি</a:t>
            </a:r>
            <a:r>
              <a:rPr lang="en-US" dirty="0" smtClean="0"/>
              <a:t> </a:t>
            </a:r>
            <a:r>
              <a:rPr lang="en-US" dirty="0" err="1" smtClean="0"/>
              <a:t>করেছেন</a:t>
            </a:r>
            <a:r>
              <a:rPr lang="en-US" dirty="0" smtClean="0"/>
              <a:t> ?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93132" y="1227909"/>
            <a:ext cx="4998720" cy="13106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খ = </a:t>
            </a:r>
            <a:r>
              <a:rPr lang="en-US" dirty="0" err="1" smtClean="0"/>
              <a:t>দল</a:t>
            </a:r>
            <a:endParaRPr lang="en-US" dirty="0" smtClean="0"/>
          </a:p>
          <a:p>
            <a:pPr algn="ctr"/>
            <a:r>
              <a:rPr lang="en-US" dirty="0" smtClean="0"/>
              <a:t>১, ‘</a:t>
            </a:r>
            <a:r>
              <a:rPr lang="en-US" dirty="0" err="1" smtClean="0"/>
              <a:t>চিরস্থির</a:t>
            </a:r>
            <a:r>
              <a:rPr lang="en-US" dirty="0" smtClean="0"/>
              <a:t> </a:t>
            </a:r>
            <a:r>
              <a:rPr lang="en-US" dirty="0" err="1" smtClean="0"/>
              <a:t>কবে</a:t>
            </a:r>
            <a:r>
              <a:rPr lang="en-US" dirty="0" smtClean="0"/>
              <a:t> </a:t>
            </a:r>
            <a:r>
              <a:rPr lang="en-US" dirty="0" err="1" smtClean="0"/>
              <a:t>নীর</a:t>
            </a:r>
            <a:r>
              <a:rPr lang="en-US" dirty="0" smtClean="0"/>
              <a:t>, </a:t>
            </a:r>
            <a:r>
              <a:rPr lang="en-US" dirty="0" err="1" smtClean="0"/>
              <a:t>হায়</a:t>
            </a:r>
            <a:r>
              <a:rPr lang="en-US" dirty="0" smtClean="0"/>
              <a:t> </a:t>
            </a:r>
            <a:r>
              <a:rPr lang="en-US" dirty="0" err="1" smtClean="0"/>
              <a:t>রে</a:t>
            </a:r>
            <a:r>
              <a:rPr lang="en-US" dirty="0" smtClean="0"/>
              <a:t>, </a:t>
            </a:r>
            <a:r>
              <a:rPr lang="en-US" dirty="0" err="1" smtClean="0"/>
              <a:t>জীবন</a:t>
            </a:r>
            <a:r>
              <a:rPr lang="en-US" dirty="0" smtClean="0"/>
              <a:t> </a:t>
            </a:r>
            <a:r>
              <a:rPr lang="en-US" dirty="0" err="1" smtClean="0"/>
              <a:t>নদে</a:t>
            </a:r>
            <a:r>
              <a:rPr lang="en-US" dirty="0" smtClean="0"/>
              <a:t> ? – </a:t>
            </a:r>
            <a:r>
              <a:rPr lang="en-US" dirty="0" err="1" smtClean="0"/>
              <a:t>কথাটি</a:t>
            </a:r>
            <a:r>
              <a:rPr lang="en-US" dirty="0" smtClean="0"/>
              <a:t> </a:t>
            </a:r>
            <a:r>
              <a:rPr lang="en-US" dirty="0" err="1" smtClean="0"/>
              <a:t>দ্বারা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বোঝানো</a:t>
            </a:r>
            <a:r>
              <a:rPr lang="en-US" dirty="0" smtClean="0"/>
              <a:t> </a:t>
            </a:r>
            <a:r>
              <a:rPr lang="en-US" dirty="0" err="1" smtClean="0"/>
              <a:t>হয়েছে</a:t>
            </a:r>
            <a:r>
              <a:rPr lang="en-US" dirty="0" smtClean="0"/>
              <a:t> ?      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94" y="2524261"/>
            <a:ext cx="5085806" cy="14599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59829"/>
            <a:ext cx="4271554" cy="16981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02043"/>
            <a:ext cx="4062548" cy="157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86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35976"/>
            <a:ext cx="121920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৪, ‘যাচিব যে তব কাছে, হেন অমরতা আমি’- এখানে ‘অমরতা’ শব্দটিতে কী প্রকাশ পেয়েছে ?      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778033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৩, নরকুলে কে ধন্য ?  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833154"/>
            <a:ext cx="121920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২, ‘পরমাদ’ শব্দের অর্থ কী ? 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27462"/>
            <a:ext cx="121920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১, মাইকেল মধুসূদন দত্ত কোথায় জন্মগ্রহণ করেন ?       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</a:rPr>
              <a:t>মূল্যায়ণ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817325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উত্তর = ১, যশোরের সাগরদাঁড়ি গ্রামে। ২, প্রার্থনা। ৩, লোকে যারে ভোলে না ৪, মৃত্যুহীন প্রাণ।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348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2937"/>
            <a:ext cx="6100354" cy="47026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587" y="-1"/>
            <a:ext cx="2581413" cy="21814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"/>
            <a:ext cx="9627326" cy="7315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বাড়ির কাজ</a:t>
            </a:r>
            <a:endParaRPr lang="en-US" sz="4400" dirty="0"/>
          </a:p>
        </p:txBody>
      </p:sp>
      <p:sp>
        <p:nvSpPr>
          <p:cNvPr id="9" name="Rectangle 8"/>
          <p:cNvSpPr/>
          <p:nvPr/>
        </p:nvSpPr>
        <p:spPr>
          <a:xfrm>
            <a:off x="-1" y="718457"/>
            <a:ext cx="9496697" cy="15675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১, বিদেশের ঐশ্বর্য, জৌলুস সত্বে নিজের দেশের প্রতি মমত্ব বোধ সৃষ্টি বলতে কবি কী বুঝাতে চেয়েছেন?          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291" y="2230754"/>
            <a:ext cx="6104709" cy="474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33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07" y="43027"/>
            <a:ext cx="11508016" cy="421078"/>
          </a:xfrm>
          <a:prstGeom prst="rect">
            <a:avLst/>
          </a:prstGeom>
        </p:spPr>
      </p:pic>
      <p:pic>
        <p:nvPicPr>
          <p:cNvPr id="3" name="Picture 2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19" y="6441710"/>
            <a:ext cx="11560204" cy="376401"/>
          </a:xfrm>
          <a:prstGeom prst="rect">
            <a:avLst/>
          </a:prstGeom>
        </p:spPr>
      </p:pic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536233" y="3318237"/>
            <a:ext cx="6856089" cy="403196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200324" y="3136568"/>
            <a:ext cx="6856089" cy="403196"/>
          </a:xfrm>
          <a:prstGeom prst="rect">
            <a:avLst/>
          </a:prstGeom>
        </p:spPr>
      </p:pic>
      <p:sp>
        <p:nvSpPr>
          <p:cNvPr id="7" name="TextBox 21"/>
          <p:cNvSpPr txBox="1"/>
          <p:nvPr/>
        </p:nvSpPr>
        <p:spPr>
          <a:xfrm>
            <a:off x="3912323" y="471031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6000" b="1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95" y="274320"/>
            <a:ext cx="3840480" cy="2585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1"/>
          <p:cNvSpPr txBox="1"/>
          <p:nvPr/>
        </p:nvSpPr>
        <p:spPr>
          <a:xfrm>
            <a:off x="335395" y="2157927"/>
            <a:ext cx="65965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/>
              <a:t>নিমাই</a:t>
            </a:r>
            <a:r>
              <a:rPr lang="en-US" sz="3200" dirty="0"/>
              <a:t> </a:t>
            </a:r>
            <a:r>
              <a:rPr lang="en-US" sz="3200" dirty="0" err="1"/>
              <a:t>চন্দ্র</a:t>
            </a:r>
            <a:r>
              <a:rPr lang="en-US" sz="3200" dirty="0"/>
              <a:t> </a:t>
            </a:r>
            <a:r>
              <a:rPr lang="en-US" sz="3200" dirty="0" err="1"/>
              <a:t>মন্ডল</a:t>
            </a:r>
            <a:endParaRPr lang="en-US" sz="3200" dirty="0"/>
          </a:p>
          <a:p>
            <a:r>
              <a:rPr lang="en-US" sz="3200" dirty="0" err="1"/>
              <a:t>সহকারী</a:t>
            </a:r>
            <a:r>
              <a:rPr lang="en-US" sz="3200" dirty="0"/>
              <a:t> </a:t>
            </a:r>
            <a:r>
              <a:rPr lang="en-US" sz="3200" dirty="0" err="1"/>
              <a:t>শিক্ষক</a:t>
            </a:r>
            <a:endParaRPr lang="en-US" sz="3200" dirty="0"/>
          </a:p>
          <a:p>
            <a:r>
              <a:rPr lang="en-US" sz="3200" dirty="0" err="1"/>
              <a:t>পলাশী</a:t>
            </a:r>
            <a:r>
              <a:rPr lang="en-US" sz="3200" dirty="0"/>
              <a:t> </a:t>
            </a:r>
            <a:r>
              <a:rPr lang="en-US" sz="3200" dirty="0" err="1"/>
              <a:t>মাধ্যমিক</a:t>
            </a:r>
            <a:r>
              <a:rPr lang="en-US" sz="3200" dirty="0"/>
              <a:t> </a:t>
            </a:r>
            <a:r>
              <a:rPr lang="en-US" sz="3200" dirty="0" err="1"/>
              <a:t>বিদ্যালয়</a:t>
            </a:r>
            <a:endParaRPr lang="en-US" sz="3200" dirty="0"/>
          </a:p>
          <a:p>
            <a:r>
              <a:rPr lang="en-US" sz="3200" dirty="0" err="1"/>
              <a:t>রোহিতা,মনিরামপুর,যশোর</a:t>
            </a:r>
            <a:r>
              <a:rPr lang="en-US" sz="3200" dirty="0"/>
              <a:t>       </a:t>
            </a:r>
            <a:r>
              <a:rPr lang="en-US" dirty="0"/>
              <a:t> </a:t>
            </a:r>
          </a:p>
        </p:txBody>
      </p:sp>
      <p:sp>
        <p:nvSpPr>
          <p:cNvPr id="10" name="TextBox 2"/>
          <p:cNvSpPr txBox="1"/>
          <p:nvPr/>
        </p:nvSpPr>
        <p:spPr>
          <a:xfrm>
            <a:off x="7369204" y="2882616"/>
            <a:ext cx="36575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/>
              <a:t>শ্রেণি</a:t>
            </a:r>
            <a:r>
              <a:rPr lang="en-US" sz="3200" dirty="0"/>
              <a:t> : ৮ম</a:t>
            </a:r>
          </a:p>
          <a:p>
            <a:r>
              <a:rPr lang="en-US" sz="3200" dirty="0" err="1"/>
              <a:t>বিষয</a:t>
            </a:r>
            <a:r>
              <a:rPr lang="en-US" sz="3200" dirty="0"/>
              <a:t> ঃ </a:t>
            </a:r>
            <a:r>
              <a:rPr lang="en-US" sz="3200" dirty="0" err="1"/>
              <a:t>বাংলা</a:t>
            </a:r>
            <a:r>
              <a:rPr lang="en-US" sz="3200" dirty="0"/>
              <a:t> ১ম </a:t>
            </a:r>
            <a:r>
              <a:rPr lang="en-US" sz="3200" dirty="0" err="1"/>
              <a:t>পত্র</a:t>
            </a:r>
            <a:endParaRPr lang="en-US" sz="3200" dirty="0"/>
          </a:p>
          <a:p>
            <a:r>
              <a:rPr lang="en-US" sz="3200" dirty="0" err="1"/>
              <a:t>সময়</a:t>
            </a:r>
            <a:r>
              <a:rPr lang="en-US" sz="3200" dirty="0"/>
              <a:t> : </a:t>
            </a:r>
            <a:r>
              <a:rPr lang="en-US" sz="3200" dirty="0" smtClean="0"/>
              <a:t>৪৫ </a:t>
            </a:r>
            <a:r>
              <a:rPr lang="en-US" sz="3200" dirty="0" err="1"/>
              <a:t>মিনিট</a:t>
            </a:r>
            <a:r>
              <a:rPr lang="en-US" sz="3200" dirty="0"/>
              <a:t>    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7430959" y="5102719"/>
            <a:ext cx="3145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তারিখ</a:t>
            </a:r>
            <a:r>
              <a:rPr lang="en-US" sz="2400" dirty="0"/>
              <a:t> : ৭– </a:t>
            </a:r>
            <a:r>
              <a:rPr lang="en-US" sz="2400" dirty="0" smtClean="0"/>
              <a:t>১-  ২০২০ </a:t>
            </a:r>
            <a:r>
              <a:rPr lang="en-US" sz="2400" dirty="0" err="1"/>
              <a:t>ইঃ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9301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9755"/>
            <a:ext cx="12192000" cy="15382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330" y="849086"/>
            <a:ext cx="3862253" cy="44314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463"/>
            <a:ext cx="3866606" cy="440218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ধন্যবাদ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bn-IN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709" y="947057"/>
            <a:ext cx="4563292" cy="43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29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4"/>
          <p:cNvSpPr txBox="1"/>
          <p:nvPr/>
        </p:nvSpPr>
        <p:spPr>
          <a:xfrm>
            <a:off x="300447" y="397949"/>
            <a:ext cx="11665130" cy="707886"/>
          </a:xfrm>
          <a:prstGeom prst="rect">
            <a:avLst/>
          </a:prstGeom>
          <a:noFill/>
          <a:ln>
            <a:solidFill>
              <a:srgbClr val="4C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 কী দেখতে পাচ্ছ?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548639" y="4799405"/>
            <a:ext cx="11416937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জন্মভূমি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মুক্তিযুদ্ধকালীন ও পরবর্তী </a:t>
            </a:r>
            <a:endParaRPr lang="bn-IN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সময়ের</a:t>
            </a: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 পতাকা।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4218"/>
            <a:ext cx="4917289" cy="36706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0" y="1087148"/>
            <a:ext cx="6916360" cy="362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79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/>
        </p:nvSpPr>
        <p:spPr>
          <a:xfrm>
            <a:off x="614362" y="17541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0" y="1"/>
            <a:ext cx="12192000" cy="10319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>
                <a:solidFill>
                  <a:schemeClr val="tx1"/>
                </a:solidFill>
              </a:rPr>
              <a:t>পাঠ-পরিচিতি</a:t>
            </a:r>
            <a:r>
              <a:rPr lang="bn-IN" dirty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799" y="2063931"/>
            <a:ext cx="2835810" cy="32438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39989" y="2076993"/>
            <a:ext cx="5752011" cy="12540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“</a:t>
            </a:r>
            <a:r>
              <a:rPr lang="en-US" sz="4000" dirty="0" err="1" smtClean="0">
                <a:solidFill>
                  <a:schemeClr val="tx1"/>
                </a:solidFill>
              </a:rPr>
              <a:t>বঙ্গভূমির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প্রতি</a:t>
            </a:r>
            <a:r>
              <a:rPr lang="en-US" sz="4000" dirty="0" smtClean="0">
                <a:solidFill>
                  <a:schemeClr val="tx1"/>
                </a:solidFill>
              </a:rPr>
              <a:t>”  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19258" y="4245429"/>
            <a:ext cx="4519748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মাইকেল মধুসূদন দত্ত 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2607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609600" y="156755"/>
            <a:ext cx="10972800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/>
              <a:t>শিখন</a:t>
            </a:r>
            <a:r>
              <a:rPr lang="en-US" sz="6000" dirty="0"/>
              <a:t> </a:t>
            </a:r>
            <a:r>
              <a:rPr lang="en-US" sz="6000" dirty="0" err="1"/>
              <a:t>ফল</a:t>
            </a:r>
            <a:r>
              <a:rPr lang="en-US" sz="6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2272937" y="1397727"/>
            <a:ext cx="7707086" cy="37098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এই </a:t>
            </a:r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শেষে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শিক্ষার্থীরা</a:t>
            </a:r>
            <a:r>
              <a:rPr lang="en-US" dirty="0" smtClean="0"/>
              <a:t>-------</a:t>
            </a:r>
          </a:p>
          <a:p>
            <a:pPr marL="0" indent="0">
              <a:buNone/>
            </a:pPr>
            <a:r>
              <a:rPr lang="en-US" dirty="0" smtClean="0"/>
              <a:t>১) </a:t>
            </a:r>
            <a:r>
              <a:rPr lang="en-US" dirty="0" err="1" smtClean="0"/>
              <a:t>কবি</a:t>
            </a:r>
            <a:r>
              <a:rPr lang="en-US" dirty="0" smtClean="0"/>
              <a:t>  </a:t>
            </a:r>
            <a:r>
              <a:rPr lang="en-US" dirty="0" err="1" smtClean="0"/>
              <a:t>সম্পর্কে</a:t>
            </a:r>
            <a:r>
              <a:rPr lang="en-US" dirty="0" smtClean="0"/>
              <a:t> </a:t>
            </a:r>
            <a:r>
              <a:rPr lang="en-US" dirty="0" err="1" smtClean="0"/>
              <a:t>লিখতেও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</a:p>
          <a:p>
            <a:pPr marL="0" indent="0">
              <a:buNone/>
            </a:pPr>
            <a:r>
              <a:rPr lang="en-US" dirty="0" smtClean="0"/>
              <a:t>২)</a:t>
            </a:r>
            <a:r>
              <a:rPr lang="en-US" dirty="0" err="1" smtClean="0"/>
              <a:t>নতুন</a:t>
            </a:r>
            <a:r>
              <a:rPr lang="en-US" dirty="0" smtClean="0"/>
              <a:t> </a:t>
            </a:r>
            <a:r>
              <a:rPr lang="en-US" dirty="0" err="1" smtClean="0"/>
              <a:t>শব্দের</a:t>
            </a:r>
            <a:r>
              <a:rPr lang="en-US" dirty="0" smtClean="0"/>
              <a:t> </a:t>
            </a:r>
            <a:r>
              <a:rPr lang="en-US" dirty="0" err="1" smtClean="0"/>
              <a:t>অর্থ</a:t>
            </a:r>
            <a:r>
              <a:rPr lang="en-US" dirty="0" smtClean="0"/>
              <a:t> </a:t>
            </a:r>
            <a:r>
              <a:rPr lang="en-US" dirty="0" err="1" smtClean="0"/>
              <a:t>লিখতে</a:t>
            </a:r>
            <a:r>
              <a:rPr lang="en-US" dirty="0" smtClean="0"/>
              <a:t> ও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</a:p>
          <a:p>
            <a:pPr marL="0" indent="0">
              <a:buNone/>
            </a:pPr>
            <a:r>
              <a:rPr lang="en-US" dirty="0" smtClean="0"/>
              <a:t>৩) </a:t>
            </a:r>
            <a:r>
              <a:rPr lang="en-US" dirty="0" err="1" smtClean="0"/>
              <a:t>স্বদেশের</a:t>
            </a:r>
            <a:r>
              <a:rPr lang="en-US" dirty="0" smtClean="0"/>
              <a:t> </a:t>
            </a:r>
            <a:r>
              <a:rPr lang="en-US" dirty="0" err="1" smtClean="0"/>
              <a:t>প্রতি</a:t>
            </a:r>
            <a:r>
              <a:rPr lang="en-US" dirty="0" smtClean="0"/>
              <a:t> </a:t>
            </a:r>
            <a:r>
              <a:rPr lang="en-US" dirty="0" err="1" smtClean="0"/>
              <a:t>গভীর</a:t>
            </a:r>
            <a:r>
              <a:rPr lang="en-US" dirty="0" smtClean="0"/>
              <a:t> </a:t>
            </a:r>
            <a:r>
              <a:rPr lang="en-US" dirty="0" err="1" smtClean="0"/>
              <a:t>ভালোবাসার</a:t>
            </a:r>
            <a:r>
              <a:rPr lang="en-US" dirty="0" smtClean="0"/>
              <a:t> </a:t>
            </a:r>
            <a:r>
              <a:rPr lang="en-US" dirty="0" err="1" smtClean="0"/>
              <a:t>টান</a:t>
            </a:r>
            <a:r>
              <a:rPr lang="en-US" dirty="0" smtClean="0"/>
              <a:t>  </a:t>
            </a:r>
            <a:r>
              <a:rPr lang="en-US" dirty="0" err="1" smtClean="0"/>
              <a:t>অনুভব</a:t>
            </a:r>
            <a:r>
              <a:rPr lang="en-US" dirty="0" smtClean="0"/>
              <a:t> </a:t>
            </a:r>
            <a:r>
              <a:rPr lang="en-US" dirty="0" err="1" smtClean="0"/>
              <a:t>করবে</a:t>
            </a:r>
            <a:r>
              <a:rPr lang="en-US" dirty="0" smtClean="0"/>
              <a:t>।   </a:t>
            </a:r>
          </a:p>
          <a:p>
            <a:pPr marL="0" indent="0">
              <a:buNone/>
            </a:pPr>
            <a:r>
              <a:rPr lang="en-US" dirty="0" smtClean="0"/>
              <a:t>৪) </a:t>
            </a:r>
            <a:r>
              <a:rPr lang="en-US" dirty="0" err="1" smtClean="0"/>
              <a:t>কবিতাটি</a:t>
            </a:r>
            <a:r>
              <a:rPr lang="en-US" dirty="0" smtClean="0"/>
              <a:t> </a:t>
            </a:r>
            <a:r>
              <a:rPr lang="en-US" dirty="0" err="1" smtClean="0"/>
              <a:t>শুদ্ধ</a:t>
            </a:r>
            <a:r>
              <a:rPr lang="en-US" dirty="0" smtClean="0"/>
              <a:t> </a:t>
            </a:r>
            <a:r>
              <a:rPr lang="en-US" dirty="0" err="1" smtClean="0"/>
              <a:t>উচ্চারণে</a:t>
            </a:r>
            <a:r>
              <a:rPr lang="en-US" dirty="0" smtClean="0"/>
              <a:t> </a:t>
            </a:r>
            <a:r>
              <a:rPr lang="en-US" dirty="0" err="1" smtClean="0"/>
              <a:t>আবৃত্তি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93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0" y="86894"/>
            <a:ext cx="12192000" cy="8928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কবি</a:t>
            </a:r>
            <a:r>
              <a:rPr lang="en-US" dirty="0" smtClean="0"/>
              <a:t> </a:t>
            </a:r>
            <a:r>
              <a:rPr lang="bn-IN" dirty="0" smtClean="0"/>
              <a:t>-</a:t>
            </a:r>
            <a:r>
              <a:rPr lang="en-US" dirty="0" err="1" smtClean="0"/>
              <a:t>পরিচিতি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43" y="2058705"/>
            <a:ext cx="3018064" cy="3581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8150" y="1318794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/>
              <a:t>মাইকেল</a:t>
            </a:r>
            <a:r>
              <a:rPr lang="en-US" sz="3200" dirty="0" smtClean="0"/>
              <a:t> </a:t>
            </a:r>
            <a:r>
              <a:rPr lang="en-US" sz="3200" dirty="0" err="1" smtClean="0"/>
              <a:t>মধুসূদন</a:t>
            </a:r>
            <a:r>
              <a:rPr lang="en-US" sz="3200" dirty="0" smtClean="0"/>
              <a:t> </a:t>
            </a:r>
            <a:r>
              <a:rPr lang="en-US" sz="3200" dirty="0" err="1" smtClean="0"/>
              <a:t>দত্ত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215188" y="1358481"/>
            <a:ext cx="4698138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/>
              <a:t>জন্ম</a:t>
            </a:r>
            <a:r>
              <a:rPr lang="en-US" sz="2000" dirty="0" smtClean="0"/>
              <a:t> : ২৫ জানুয়ারী,১৮২৪খ্রিষ্টাব্দ,যশোর </a:t>
            </a:r>
            <a:r>
              <a:rPr lang="en-US" sz="2000" dirty="0" err="1" smtClean="0"/>
              <a:t>জেলার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কেশবপুর</a:t>
            </a:r>
            <a:r>
              <a:rPr lang="en-US" sz="2000" dirty="0" smtClean="0"/>
              <a:t> </a:t>
            </a:r>
            <a:r>
              <a:rPr lang="en-US" sz="2000" dirty="0" err="1" smtClean="0"/>
              <a:t>থানার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সাগরদাঁড়ি</a:t>
            </a:r>
            <a:r>
              <a:rPr lang="en-US" sz="2000" dirty="0" smtClean="0"/>
              <a:t> </a:t>
            </a:r>
            <a:r>
              <a:rPr lang="en-US" sz="2400" dirty="0" err="1" smtClean="0"/>
              <a:t>গ্রামে</a:t>
            </a:r>
            <a:r>
              <a:rPr lang="en-US" sz="2400" dirty="0" smtClean="0"/>
              <a:t> </a:t>
            </a:r>
            <a:r>
              <a:rPr lang="en-US" dirty="0" smtClean="0"/>
              <a:t>,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19950" y="2461794"/>
            <a:ext cx="4724400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/>
              <a:t>পিতার</a:t>
            </a:r>
            <a:r>
              <a:rPr lang="en-US" sz="2400" dirty="0" smtClean="0"/>
              <a:t> </a:t>
            </a:r>
            <a:r>
              <a:rPr lang="en-US" sz="2400" dirty="0" err="1"/>
              <a:t>নাম</a:t>
            </a:r>
            <a:r>
              <a:rPr lang="en-US" sz="2400" dirty="0"/>
              <a:t> :</a:t>
            </a:r>
            <a:r>
              <a:rPr lang="en-US" sz="2400" dirty="0" err="1"/>
              <a:t>রাজনারায়ণ</a:t>
            </a:r>
            <a:r>
              <a:rPr lang="en-US" sz="2400" dirty="0"/>
              <a:t> </a:t>
            </a:r>
            <a:r>
              <a:rPr lang="en-US" sz="2400" dirty="0" err="1" smtClean="0"/>
              <a:t>দত্ত</a:t>
            </a:r>
            <a:r>
              <a:rPr lang="en-US" sz="2400" dirty="0" smtClean="0"/>
              <a:t> ,</a:t>
            </a:r>
            <a:r>
              <a:rPr lang="en-US" sz="2400" dirty="0" err="1" smtClean="0"/>
              <a:t>মাতার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নাম</a:t>
            </a:r>
            <a:r>
              <a:rPr lang="en-US" sz="2400" dirty="0" smtClean="0"/>
              <a:t> :</a:t>
            </a:r>
            <a:r>
              <a:rPr lang="en-US" sz="2400" dirty="0" err="1" smtClean="0"/>
              <a:t>জাহুবী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দেবী</a:t>
            </a:r>
            <a:r>
              <a:rPr lang="en-US" sz="2400" dirty="0" smtClean="0"/>
              <a:t> , </a:t>
            </a:r>
            <a:endParaRPr lang="en-US" sz="2400" dirty="0"/>
          </a:p>
        </p:txBody>
      </p:sp>
      <p:sp>
        <p:nvSpPr>
          <p:cNvPr id="7" name="TextBox 7"/>
          <p:cNvSpPr txBox="1"/>
          <p:nvPr/>
        </p:nvSpPr>
        <p:spPr>
          <a:xfrm>
            <a:off x="7219950" y="3787356"/>
            <a:ext cx="49530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/>
              <a:t>শিক্ষাজীবন</a:t>
            </a:r>
            <a:r>
              <a:rPr lang="en-US" sz="2000" dirty="0" smtClean="0"/>
              <a:t> :</a:t>
            </a:r>
            <a:r>
              <a:rPr lang="en-US" sz="2000" dirty="0" err="1" smtClean="0"/>
              <a:t>কলকাতার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হিন্দু</a:t>
            </a:r>
            <a:r>
              <a:rPr lang="en-US" sz="2000" dirty="0" smtClean="0"/>
              <a:t> </a:t>
            </a:r>
            <a:r>
              <a:rPr lang="en-US" sz="2000" dirty="0" err="1" smtClean="0"/>
              <a:t>কলেজ</a:t>
            </a:r>
            <a:r>
              <a:rPr lang="en-US" sz="2000" dirty="0" smtClean="0"/>
              <a:t> </a:t>
            </a:r>
            <a:r>
              <a:rPr lang="en-US" sz="2000" dirty="0" err="1" smtClean="0"/>
              <a:t>এবং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পরবতীতে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ব্যারিস্টারি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পড়ার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জন্য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বিলেতে</a:t>
            </a:r>
            <a:r>
              <a:rPr lang="en-US" sz="2000" dirty="0" smtClean="0"/>
              <a:t>,       </a:t>
            </a:r>
            <a:endParaRPr lang="en-US" sz="2000" dirty="0"/>
          </a:p>
        </p:txBody>
      </p:sp>
      <p:sp>
        <p:nvSpPr>
          <p:cNvPr id="8" name="TextBox 8"/>
          <p:cNvSpPr txBox="1"/>
          <p:nvPr/>
        </p:nvSpPr>
        <p:spPr>
          <a:xfrm>
            <a:off x="7219950" y="4666641"/>
            <a:ext cx="480060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পেশা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dirty="0" err="1"/>
              <a:t>আইন</a:t>
            </a:r>
            <a:r>
              <a:rPr lang="en-US" dirty="0"/>
              <a:t> </a:t>
            </a:r>
            <a:r>
              <a:rPr lang="en-US" dirty="0" err="1"/>
              <a:t>পেশায়</a:t>
            </a:r>
            <a:r>
              <a:rPr lang="en-US" dirty="0"/>
              <a:t> </a:t>
            </a:r>
            <a:r>
              <a:rPr lang="en-US" dirty="0" err="1"/>
              <a:t>জড়িত</a:t>
            </a:r>
            <a:r>
              <a:rPr lang="en-US" dirty="0"/>
              <a:t> </a:t>
            </a:r>
            <a:r>
              <a:rPr lang="en-US" dirty="0" err="1"/>
              <a:t>হলেও</a:t>
            </a:r>
            <a:r>
              <a:rPr lang="en-US" dirty="0"/>
              <a:t> </a:t>
            </a:r>
            <a:r>
              <a:rPr lang="en-US" dirty="0" err="1"/>
              <a:t>পরবতীতে</a:t>
            </a:r>
            <a:r>
              <a:rPr lang="en-US" dirty="0"/>
              <a:t> </a:t>
            </a:r>
            <a:r>
              <a:rPr lang="en-US" dirty="0" err="1" smtClean="0"/>
              <a:t>লেখালেখি</a:t>
            </a:r>
            <a:r>
              <a:rPr lang="en-US" dirty="0" smtClean="0"/>
              <a:t> </a:t>
            </a:r>
            <a:r>
              <a:rPr lang="en-US" dirty="0" err="1" smtClean="0"/>
              <a:t>করেই</a:t>
            </a:r>
            <a:r>
              <a:rPr lang="en-US" dirty="0" smtClean="0"/>
              <a:t> </a:t>
            </a:r>
            <a:r>
              <a:rPr lang="en-US" dirty="0" err="1" smtClean="0"/>
              <a:t>জীবিকা</a:t>
            </a:r>
            <a:r>
              <a:rPr lang="en-US" dirty="0" smtClean="0"/>
              <a:t> </a:t>
            </a:r>
            <a:r>
              <a:rPr lang="en-US" dirty="0" err="1" smtClean="0"/>
              <a:t>নির্বাহ</a:t>
            </a:r>
            <a:r>
              <a:rPr lang="en-US" dirty="0" smtClean="0"/>
              <a:t> </a:t>
            </a:r>
            <a:r>
              <a:rPr lang="en-US" dirty="0" err="1" smtClean="0"/>
              <a:t>করেন</a:t>
            </a:r>
            <a:r>
              <a:rPr lang="en-US" dirty="0" smtClean="0"/>
              <a:t>,     </a:t>
            </a:r>
            <a:endParaRPr lang="en-US" dirty="0"/>
          </a:p>
        </p:txBody>
      </p:sp>
      <p:sp>
        <p:nvSpPr>
          <p:cNvPr id="9" name="TextBox 9"/>
          <p:cNvSpPr txBox="1"/>
          <p:nvPr/>
        </p:nvSpPr>
        <p:spPr>
          <a:xfrm>
            <a:off x="133350" y="2622995"/>
            <a:ext cx="3458936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/>
              <a:t>সাহিত্যকর্ম</a:t>
            </a:r>
            <a:r>
              <a:rPr lang="en-US" sz="2000" dirty="0" smtClean="0"/>
              <a:t> : </a:t>
            </a:r>
            <a:r>
              <a:rPr lang="en-US" sz="2000" dirty="0" err="1" smtClean="0"/>
              <a:t>মেঘনাদবধ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কাব্য</a:t>
            </a:r>
            <a:r>
              <a:rPr lang="en-US" sz="2000" dirty="0" smtClean="0"/>
              <a:t>, </a:t>
            </a:r>
            <a:r>
              <a:rPr lang="en-US" sz="2000" dirty="0" err="1" smtClean="0"/>
              <a:t>তিলোত্তমাসম্ভব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কাব্য,চতুর্দশপদী</a:t>
            </a:r>
            <a:r>
              <a:rPr lang="en-US" sz="2000" dirty="0" smtClean="0"/>
              <a:t> </a:t>
            </a:r>
            <a:r>
              <a:rPr lang="en-US" dirty="0" err="1" smtClean="0"/>
              <a:t>কবিতাবলি</a:t>
            </a:r>
            <a:r>
              <a:rPr lang="en-US" dirty="0" smtClean="0"/>
              <a:t>, </a:t>
            </a:r>
            <a:r>
              <a:rPr lang="en-US" sz="2000" dirty="0" smtClean="0"/>
              <a:t>The Captive </a:t>
            </a:r>
            <a:r>
              <a:rPr lang="en-US" sz="2000" dirty="0" err="1" smtClean="0"/>
              <a:t>Ladie</a:t>
            </a:r>
            <a:r>
              <a:rPr lang="en-US" sz="2000" dirty="0" smtClean="0"/>
              <a:t> ,Visions of The Past </a:t>
            </a:r>
            <a:r>
              <a:rPr lang="en-US" sz="2000" dirty="0" err="1" smtClean="0"/>
              <a:t>ইংরেজি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কাব্যগ্রন্থ</a:t>
            </a:r>
            <a:r>
              <a:rPr lang="en-US" sz="2000" dirty="0" smtClean="0"/>
              <a:t>, </a:t>
            </a:r>
            <a:r>
              <a:rPr lang="en-US" sz="2000" dirty="0" err="1" smtClean="0"/>
              <a:t>শমিষ্ঠা,পদ্মাবতি</a:t>
            </a:r>
            <a:r>
              <a:rPr lang="en-US" sz="2000" dirty="0" smtClean="0"/>
              <a:t>, </a:t>
            </a:r>
            <a:r>
              <a:rPr lang="en-US" sz="2000" dirty="0" err="1" smtClean="0"/>
              <a:t>মায়াকানন</a:t>
            </a:r>
            <a:r>
              <a:rPr lang="en-US" sz="2000" dirty="0" smtClean="0"/>
              <a:t> </a:t>
            </a:r>
            <a:r>
              <a:rPr lang="en-US" sz="2000" dirty="0" err="1" smtClean="0"/>
              <a:t>নাটক</a:t>
            </a:r>
            <a:r>
              <a:rPr lang="en-US" sz="2000" dirty="0" smtClean="0"/>
              <a:t>, </a:t>
            </a:r>
            <a:r>
              <a:rPr lang="en-US" sz="2000" dirty="0" err="1" smtClean="0"/>
              <a:t>বুড়</a:t>
            </a:r>
            <a:r>
              <a:rPr lang="en-US" sz="2000" dirty="0" smtClean="0"/>
              <a:t> </a:t>
            </a:r>
            <a:r>
              <a:rPr lang="en-US" sz="2000" dirty="0" err="1" smtClean="0"/>
              <a:t>সালিকের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ঘাড়ে</a:t>
            </a:r>
            <a:r>
              <a:rPr lang="en-US" sz="2000" dirty="0" smtClean="0"/>
              <a:t> </a:t>
            </a:r>
            <a:r>
              <a:rPr lang="en-US" sz="2000" dirty="0" err="1" smtClean="0"/>
              <a:t>রোঁ</a:t>
            </a:r>
            <a:r>
              <a:rPr lang="en-US" sz="2000" dirty="0" smtClean="0"/>
              <a:t> ,</a:t>
            </a:r>
            <a:r>
              <a:rPr lang="en-US" sz="2000" dirty="0" err="1" smtClean="0"/>
              <a:t>প্রহসন</a:t>
            </a:r>
            <a:r>
              <a:rPr lang="en-US" sz="2000" dirty="0" smtClean="0"/>
              <a:t>,  </a:t>
            </a:r>
            <a:r>
              <a:rPr lang="en-US" sz="2000" dirty="0" err="1" smtClean="0"/>
              <a:t>ইত্যাদি</a:t>
            </a:r>
            <a:r>
              <a:rPr lang="en-US" sz="2000" dirty="0" smtClean="0"/>
              <a:t>। </a:t>
            </a:r>
            <a:r>
              <a:rPr lang="en-US" sz="2000" dirty="0" err="1" smtClean="0"/>
              <a:t>গদ্য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অনুবাদ</a:t>
            </a:r>
            <a:r>
              <a:rPr lang="en-US" sz="2000" dirty="0" smtClean="0"/>
              <a:t>; </a:t>
            </a:r>
            <a:r>
              <a:rPr lang="en-US" sz="2000" dirty="0" err="1" smtClean="0"/>
              <a:t>হেক্ট্র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বধ</a:t>
            </a:r>
            <a:r>
              <a:rPr lang="en-US" sz="2000" dirty="0" smtClean="0"/>
              <a:t>।                      </a:t>
            </a:r>
            <a:endParaRPr lang="en-US" sz="2000" dirty="0"/>
          </a:p>
        </p:txBody>
      </p:sp>
      <p:sp>
        <p:nvSpPr>
          <p:cNvPr id="10" name="TextBox 11"/>
          <p:cNvSpPr txBox="1"/>
          <p:nvPr/>
        </p:nvSpPr>
        <p:spPr>
          <a:xfrm>
            <a:off x="133350" y="6035872"/>
            <a:ext cx="11936730" cy="8309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solidFill>
                  <a:srgbClr val="FF0000"/>
                </a:solidFill>
              </a:rPr>
              <a:t>জীবনাবসান</a:t>
            </a:r>
            <a:r>
              <a:rPr lang="en-US" sz="2400" dirty="0" smtClean="0">
                <a:solidFill>
                  <a:srgbClr val="FF0000"/>
                </a:solidFill>
              </a:rPr>
              <a:t> : ২৯ জুন,১৮৭৩ </a:t>
            </a:r>
            <a:r>
              <a:rPr lang="en-US" sz="2400" dirty="0" err="1" smtClean="0">
                <a:solidFill>
                  <a:srgbClr val="FF0000"/>
                </a:solidFill>
              </a:rPr>
              <a:t>খ্রিষ্টাব্দ</a:t>
            </a:r>
            <a:r>
              <a:rPr lang="en-US" sz="2400" dirty="0" smtClean="0">
                <a:solidFill>
                  <a:srgbClr val="FF0000"/>
                </a:solidFill>
              </a:rPr>
              <a:t> , </a:t>
            </a:r>
            <a:r>
              <a:rPr lang="en-US" sz="2400" dirty="0" err="1" smtClean="0">
                <a:solidFill>
                  <a:srgbClr val="FF0000"/>
                </a:solidFill>
              </a:rPr>
              <a:t>কলকাতার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লেয়ার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সার্কুলার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রোডে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তাঁকে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সমাধিস্থ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করা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074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008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</a:rPr>
              <a:t>একক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কাজ</a:t>
            </a:r>
            <a:r>
              <a:rPr lang="en-US" sz="4400" dirty="0" smtClean="0">
                <a:solidFill>
                  <a:schemeClr val="tx1"/>
                </a:solidFill>
              </a:rPr>
              <a:t>  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69" y="656272"/>
            <a:ext cx="7397931" cy="63192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4766"/>
            <a:ext cx="4833257" cy="32438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" y="4349931"/>
            <a:ext cx="4767943" cy="13454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১, উপরের ছবি দেখে ৪টি বাক্য তৈরী কর।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1616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0" y="0"/>
            <a:ext cx="4153989" cy="612648"/>
          </a:xfrm>
          <a:prstGeom prst="wedgeRoundRectCallout">
            <a:avLst>
              <a:gd name="adj1" fmla="val -9683"/>
              <a:gd name="adj2" fmla="val 24800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আদর্শ পাঠ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7694023" y="0"/>
            <a:ext cx="4497977" cy="612648"/>
          </a:xfrm>
          <a:prstGeom prst="wedgeRoundRectCallout">
            <a:avLst>
              <a:gd name="adj1" fmla="val -20833"/>
              <a:gd name="adj2" fmla="val 30983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সরব পাঠ 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" y="1793693"/>
            <a:ext cx="6844938" cy="51688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1802674"/>
            <a:ext cx="5242560" cy="505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06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366" y="600681"/>
            <a:ext cx="3252651" cy="10789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863" y="1669596"/>
            <a:ext cx="3448594" cy="12202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0" y="2933120"/>
            <a:ext cx="3435531" cy="12322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161" y="3864949"/>
            <a:ext cx="1799707" cy="11649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937" y="4990012"/>
            <a:ext cx="3122549" cy="144333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0" y="0"/>
            <a:ext cx="12192000" cy="561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</a:rPr>
              <a:t>নতুন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শব্দের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অর্থ</a:t>
            </a:r>
            <a:r>
              <a:rPr lang="en-US" sz="4400" dirty="0" smtClean="0">
                <a:solidFill>
                  <a:schemeClr val="tx1"/>
                </a:solidFill>
              </a:rPr>
              <a:t> 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1" y="522513"/>
            <a:ext cx="4167051" cy="12932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১, ‘মিনত’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2782389"/>
            <a:ext cx="4637314" cy="10972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৩, ‘মক্ষিকা’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3892730"/>
            <a:ext cx="4598127" cy="12279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৪, ‘মানস’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41771" y="3827417"/>
            <a:ext cx="4550230" cy="10058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৪, মন।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02584" y="2704011"/>
            <a:ext cx="4589416" cy="10580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৩, মাছি।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576457" y="1467393"/>
            <a:ext cx="4615543" cy="13280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২, পানি ; জল।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511143" y="574766"/>
            <a:ext cx="4680857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১, প্রর্থনা।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698172"/>
            <a:ext cx="4153989" cy="10189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২, ‘নীর’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-1" y="5120639"/>
            <a:ext cx="4585064" cy="12932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৫, ’শ্যামা জন্মদে’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667897" y="4859383"/>
            <a:ext cx="4524102" cy="16067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৫, শ্যামল জন্মভূমি অর্থ।  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1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710</Words>
  <Application>Microsoft Office PowerPoint</Application>
  <PresentationFormat>Widescreen</PresentationFormat>
  <Paragraphs>112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58</cp:revision>
  <dcterms:created xsi:type="dcterms:W3CDTF">2020-01-07T17:35:15Z</dcterms:created>
  <dcterms:modified xsi:type="dcterms:W3CDTF">2020-01-10T16:55:37Z</dcterms:modified>
</cp:coreProperties>
</file>