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330" r:id="rId3"/>
    <p:sldId id="319" r:id="rId4"/>
    <p:sldId id="329" r:id="rId5"/>
    <p:sldId id="286" r:id="rId6"/>
    <p:sldId id="316" r:id="rId7"/>
    <p:sldId id="317" r:id="rId8"/>
    <p:sldId id="305" r:id="rId9"/>
    <p:sldId id="324" r:id="rId10"/>
    <p:sldId id="308" r:id="rId11"/>
    <p:sldId id="309" r:id="rId12"/>
    <p:sldId id="327" r:id="rId13"/>
    <p:sldId id="332" r:id="rId14"/>
    <p:sldId id="310" r:id="rId15"/>
    <p:sldId id="311" r:id="rId16"/>
    <p:sldId id="315" r:id="rId17"/>
    <p:sldId id="331" r:id="rId18"/>
    <p:sldId id="318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CC99"/>
    <a:srgbClr val="008000"/>
    <a:srgbClr val="33CC33"/>
    <a:srgbClr val="0066FF"/>
    <a:srgbClr val="FF00FF"/>
    <a:srgbClr val="FFFF66"/>
    <a:srgbClr val="996600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28" autoAdjust="0"/>
    <p:restoredTop sz="96154" autoAdjust="0"/>
  </p:normalViewPr>
  <p:slideViewPr>
    <p:cSldViewPr snapToGrid="0">
      <p:cViewPr>
        <p:scale>
          <a:sx n="55" d="100"/>
          <a:sy n="55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10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17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92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32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963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67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80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28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52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99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69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প্রদর্শনের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পর  শিক্ষক প্রশ্ন করতে পারেন: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কাজ করতে সময় কার কম লেগেছে?  কার বেশি সময়  লেগেছে?  চিত্র হতে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কী প্রকাশ পায়?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29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82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0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0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25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0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0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7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1128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8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0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/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1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544" y="482283"/>
            <a:ext cx="685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940" y="1648727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OEL\Desktop\m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25" y="3533595"/>
            <a:ext cx="3947766" cy="2675226"/>
          </a:xfrm>
          <a:prstGeom prst="round2DiagRect">
            <a:avLst>
              <a:gd name="adj1" fmla="val 16667"/>
              <a:gd name="adj2" fmla="val 1519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943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3849" y="2908420"/>
            <a:ext cx="7591245" cy="1371616"/>
            <a:chOff x="706581" y="1899053"/>
            <a:chExt cx="7910946" cy="2429379"/>
          </a:xfrm>
          <a:noFill/>
        </p:grpSpPr>
        <p:sp>
          <p:nvSpPr>
            <p:cNvPr id="22" name="Plaque 21"/>
            <p:cNvSpPr/>
            <p:nvPr/>
          </p:nvSpPr>
          <p:spPr>
            <a:xfrm>
              <a:off x="706581" y="1899053"/>
              <a:ext cx="7910946" cy="2429379"/>
            </a:xfrm>
            <a:prstGeom prst="plaqu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1281" y="2252563"/>
              <a:ext cx="7624485" cy="19079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 </a:t>
              </a:r>
              <a:r>
                <a:rPr lang="en-US" sz="3200" dirty="0" smtClean="0">
                  <a:latin typeface="Mongolian Baiti" pitchFamily="66" charset="0"/>
                  <a:cs typeface="Mongolian Baiti" pitchFamily="66" charset="0"/>
                </a:rPr>
                <a:t>500 </a:t>
              </a:r>
              <a:r>
                <a:rPr lang="en-US" sz="3200" dirty="0">
                  <a:latin typeface="Mongolian Baiti" pitchFamily="66" charset="0"/>
                  <a:cs typeface="Mongolian Baiti" pitchFamily="66" charset="0"/>
                </a:rPr>
                <a:t>N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বল প্রয়োগে কোনো বস্তুর বলের দিকে সরণ </a:t>
              </a:r>
              <a:r>
                <a:rPr lang="en-US" sz="3200" dirty="0">
                  <a:latin typeface="Mongolian Baiti" pitchFamily="66" charset="0"/>
                  <a:cs typeface="Mongolian Baiti" pitchFamily="66" charset="0"/>
                </a:rPr>
                <a:t>50 m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হলে,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কৃত কাজের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পরিমাণ নির্ণয় কর। </a:t>
              </a:r>
            </a:p>
          </p:txBody>
        </p:sp>
      </p:grpSp>
      <p:sp>
        <p:nvSpPr>
          <p:cNvPr id="25" name="Pentagon 24"/>
          <p:cNvSpPr/>
          <p:nvPr/>
        </p:nvSpPr>
        <p:spPr>
          <a:xfrm>
            <a:off x="31891" y="45483"/>
            <a:ext cx="290109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6731" y="235007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68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3703" y="1055381"/>
            <a:ext cx="1579424" cy="646331"/>
            <a:chOff x="3796139" y="5641249"/>
            <a:chExt cx="1579424" cy="646331"/>
          </a:xfrm>
        </p:grpSpPr>
        <p:sp>
          <p:nvSpPr>
            <p:cNvPr id="14" name="Rectangular Callout 13"/>
            <p:cNvSpPr/>
            <p:nvPr/>
          </p:nvSpPr>
          <p:spPr>
            <a:xfrm flipH="1">
              <a:off x="3796139" y="5652750"/>
              <a:ext cx="1579424" cy="540328"/>
            </a:xfrm>
            <a:prstGeom prst="wedgeRectCallout">
              <a:avLst>
                <a:gd name="adj1" fmla="val 81124"/>
                <a:gd name="adj2" fmla="val -266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10000" y="5641249"/>
              <a:ext cx="1532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১ম ব্যক্তি</a:t>
              </a:r>
              <a:endParaRPr lang="en-US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13703" y="2568938"/>
            <a:ext cx="1579424" cy="646331"/>
            <a:chOff x="3796139" y="5641249"/>
            <a:chExt cx="1579424" cy="646331"/>
          </a:xfrm>
        </p:grpSpPr>
        <p:sp>
          <p:nvSpPr>
            <p:cNvPr id="19" name="Rectangular Callout 18"/>
            <p:cNvSpPr/>
            <p:nvPr/>
          </p:nvSpPr>
          <p:spPr>
            <a:xfrm flipH="1">
              <a:off x="3796139" y="5652750"/>
              <a:ext cx="1579424" cy="540328"/>
            </a:xfrm>
            <a:prstGeom prst="wedgeRectCallout">
              <a:avLst>
                <a:gd name="adj1" fmla="val 81124"/>
                <a:gd name="adj2" fmla="val -266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0" y="5641249"/>
              <a:ext cx="1532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২য় ব্যক্তি</a:t>
              </a:r>
              <a:endParaRPr lang="en-US" sz="3600" dirty="0"/>
            </a:p>
          </p:txBody>
        </p:sp>
      </p:grpSp>
      <p:pic>
        <p:nvPicPr>
          <p:cNvPr id="21" name="Picture 5" descr="C:\Users\DOEL\Desktop\GIF=25-9-14\man-riding-bicycle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844" y="714485"/>
            <a:ext cx="1382376" cy="1192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DOEL\Desktop\GIF=25-9-14\boy-riding-bik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" y="2335982"/>
            <a:ext cx="1431472" cy="145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03" y="402207"/>
            <a:ext cx="144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250506"/>
            <a:ext cx="1590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0200" y="4204624"/>
            <a:ext cx="779219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মনেকরি, দুইজন লোক একই স্থান থেকে একই সময়ে সাইকেল চালিয়ে অন্য একই স্থানে যেতে ১ম জনের সময় লেগেছে ২০ মিনিট এবং ২য় জনের সময় লেগেছে ৩০ মিনিট।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1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4509E-6 L 0.82951 -0.01133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6" y="-5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6069E-6 L 0.81945 0.0018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9344" y="1288649"/>
                <a:ext cx="8039819" cy="193309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কে কত তাড়াতাড়ি কাজ করেছে তা হলো তার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ক্ষমতা।</a:t>
                </a:r>
              </a:p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মোট কাজকে মোট সময় দিয়ে ভাগ করলে ক্ষমতা পাওয়া যায়। </a:t>
                </a:r>
              </a:p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অর্থাৎ  ক্ষমতা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4" y="1288649"/>
                <a:ext cx="8039819" cy="1933093"/>
              </a:xfrm>
              <a:prstGeom prst="rect">
                <a:avLst/>
              </a:prstGeom>
              <a:blipFill rotWithShape="1">
                <a:blip r:embed="rId3"/>
                <a:stretch>
                  <a:fillRect l="-378" t="-3416" r="-1586" b="-27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7492" y="4001777"/>
            <a:ext cx="760548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সুতরাং কোনো ব্যক্তি বা বস্তুর কাজ করার হারকে </a:t>
            </a: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বলে।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ক্ষমতার একক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ওয়াট।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0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1328" y="517585"/>
            <a:ext cx="3709359" cy="110418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193" y="2915728"/>
            <a:ext cx="56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কাজ</a:t>
            </a:r>
            <a:r>
              <a:rPr lang="en-US" sz="3600" dirty="0" smtClean="0"/>
              <a:t> ও </a:t>
            </a:r>
            <a:r>
              <a:rPr lang="en-US" sz="3600" dirty="0" err="1" smtClean="0"/>
              <a:t>ক্ষমতার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পার্থক্য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4482" y="817422"/>
            <a:ext cx="3787115" cy="3136648"/>
            <a:chOff x="764597" y="651164"/>
            <a:chExt cx="3787115" cy="2701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97" y="651164"/>
              <a:ext cx="3787115" cy="270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19064" y="2718864"/>
              <a:ext cx="1008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১ম চিত্র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4153" y="1934160"/>
            <a:ext cx="3947766" cy="3138172"/>
            <a:chOff x="4673308" y="691429"/>
            <a:chExt cx="3947766" cy="2675226"/>
          </a:xfrm>
        </p:grpSpPr>
        <p:pic>
          <p:nvPicPr>
            <p:cNvPr id="9" name="Picture 3" descr="C:\Users\DOEL\Desktop\m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308" y="691429"/>
              <a:ext cx="3947766" cy="26752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536883" y="2705009"/>
              <a:ext cx="1011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২য় চিত্র</a:t>
              </a:r>
              <a:endParaRPr lang="en-US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0333" y="5141343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এখানে, ১ম চিত্রের বালক অপেক্ষা দ্বিতীয় চিত্রের ব্যক্তির শক্তি বেশি।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660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2587" y="689591"/>
            <a:ext cx="8037234" cy="2468702"/>
            <a:chOff x="552587" y="775856"/>
            <a:chExt cx="8037234" cy="2468702"/>
          </a:xfrm>
        </p:grpSpPr>
        <p:pic>
          <p:nvPicPr>
            <p:cNvPr id="2" name="Picture 2" descr="C:\Users\DOEL\Desktop\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130" y="775856"/>
              <a:ext cx="3934691" cy="2466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7" y="791298"/>
              <a:ext cx="3950143" cy="2453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366657" y="1240325"/>
            <a:ext cx="845128" cy="837839"/>
            <a:chOff x="3283527" y="1884218"/>
            <a:chExt cx="845128" cy="734291"/>
          </a:xfrm>
          <a:solidFill>
            <a:schemeClr val="bg1"/>
          </a:solidFill>
        </p:grpSpPr>
        <p:sp>
          <p:nvSpPr>
            <p:cNvPr id="5" name="Oval 4"/>
            <p:cNvSpPr/>
            <p:nvPr/>
          </p:nvSpPr>
          <p:spPr>
            <a:xfrm>
              <a:off x="3283527" y="1884218"/>
              <a:ext cx="845128" cy="7342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8202" y="1989753"/>
              <a:ext cx="583488" cy="52322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36872" y="1245629"/>
            <a:ext cx="845128" cy="837839"/>
            <a:chOff x="3283527" y="1884218"/>
            <a:chExt cx="845128" cy="734291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3283527" y="1884218"/>
              <a:ext cx="845128" cy="7342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8202" y="1989753"/>
              <a:ext cx="583488" cy="52322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২য়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0657" y="3613605"/>
            <a:ext cx="7970624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অতএব আমরা বলতে পারি, কোনো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যন্ত্রের বা ব্যক্তির কাজ করার সামর্থকে শক্তি বলে।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কাজের একক ও শক্তির একক একই।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শক্তির একক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জুল।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218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696" y="304019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83650" y="79989"/>
            <a:ext cx="272934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5827" y="1876142"/>
            <a:ext cx="8240589" cy="1953986"/>
            <a:chOff x="858981" y="2479968"/>
            <a:chExt cx="7706562" cy="1343873"/>
          </a:xfrm>
          <a:noFill/>
        </p:grpSpPr>
        <p:grpSp>
          <p:nvGrpSpPr>
            <p:cNvPr id="19" name="Group 18"/>
            <p:cNvGrpSpPr/>
            <p:nvPr/>
          </p:nvGrpSpPr>
          <p:grpSpPr>
            <a:xfrm>
              <a:off x="2299853" y="2479968"/>
              <a:ext cx="6265690" cy="1343873"/>
              <a:chOff x="706581" y="1280042"/>
              <a:chExt cx="7910946" cy="2380241"/>
            </a:xfrm>
            <a:grpFill/>
          </p:grpSpPr>
          <p:sp>
            <p:nvSpPr>
              <p:cNvPr id="23" name="Plaque 22"/>
              <p:cNvSpPr/>
              <p:nvPr/>
            </p:nvSpPr>
            <p:spPr>
              <a:xfrm>
                <a:off x="706581" y="1280042"/>
                <a:ext cx="7910946" cy="2380241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31281" y="1663611"/>
                <a:ext cx="7624485" cy="191207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একটি টেবিলের উপর একটি কলম রেখে তাতে টোকা দিয়ে এর সরণ মেপে কাজ পরিমাণ কর।</a:t>
                </a:r>
                <a:endParaRPr lang="en-US" sz="3200" dirty="0" smtClean="0"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r>
                  <a:rPr lang="en-US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(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ধরে নাও, বল ২ নিউটন)।</a:t>
                </a:r>
                <a:endParaRPr lang="en-US" sz="3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58981" y="2507679"/>
              <a:ext cx="1524003" cy="1286928"/>
              <a:chOff x="706581" y="1280044"/>
              <a:chExt cx="8455294" cy="2380242"/>
            </a:xfrm>
            <a:grpFill/>
          </p:grpSpPr>
          <p:sp>
            <p:nvSpPr>
              <p:cNvPr id="21" name="Plaque 20"/>
              <p:cNvSpPr/>
              <p:nvPr/>
            </p:nvSpPr>
            <p:spPr>
              <a:xfrm>
                <a:off x="706581" y="1280044"/>
                <a:ext cx="7910944" cy="2380242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2492" y="1854500"/>
                <a:ext cx="7869383" cy="65919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ক-দল: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65828" y="4308790"/>
            <a:ext cx="8178653" cy="1867723"/>
            <a:chOff x="858981" y="2479968"/>
            <a:chExt cx="7706562" cy="1343873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2299853" y="2479968"/>
              <a:ext cx="6265690" cy="1343873"/>
              <a:chOff x="706581" y="1280042"/>
              <a:chExt cx="7910946" cy="2380241"/>
            </a:xfrm>
            <a:grpFill/>
          </p:grpSpPr>
          <p:sp>
            <p:nvSpPr>
              <p:cNvPr id="38" name="Plaque 37"/>
              <p:cNvSpPr/>
              <p:nvPr/>
            </p:nvSpPr>
            <p:spPr>
              <a:xfrm>
                <a:off x="706581" y="1280042"/>
                <a:ext cx="7910946" cy="2380241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31281" y="1663611"/>
                <a:ext cx="7624485" cy="137281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একজন লোক ১৫ মিনিটে ৯০ জুল কাজ করল। তার ক্ষমতা কত?</a:t>
                </a:r>
                <a:endParaRPr lang="en-US" sz="3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58981" y="2507679"/>
              <a:ext cx="1524003" cy="1286928"/>
              <a:chOff x="706581" y="1280044"/>
              <a:chExt cx="8455294" cy="2380242"/>
            </a:xfrm>
            <a:grpFill/>
          </p:grpSpPr>
          <p:sp>
            <p:nvSpPr>
              <p:cNvPr id="36" name="Plaque 35"/>
              <p:cNvSpPr/>
              <p:nvPr/>
            </p:nvSpPr>
            <p:spPr>
              <a:xfrm>
                <a:off x="706581" y="1280044"/>
                <a:ext cx="7910944" cy="2380242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2492" y="1854500"/>
                <a:ext cx="7869383" cy="119542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  <a:sym typeface="Wingdings"/>
                  </a:rPr>
                  <a:t>খ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-দল: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024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915" y="1291771"/>
            <a:ext cx="8027030" cy="5275284"/>
          </a:xfrm>
          <a:prstGeom prst="rect">
            <a:avLst/>
          </a:prstGeom>
          <a:noFill/>
          <a:ln w="38100" cmpd="thickThin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91743" y="-69275"/>
            <a:ext cx="228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493" y="1303370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কাজ বলতে কী বুঝায়?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49" y="1826857"/>
            <a:ext cx="343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ক্ষমতা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92" y="2419305"/>
            <a:ext cx="343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শক্তি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0915" y="3088632"/>
            <a:ext cx="8232182" cy="1653150"/>
            <a:chOff x="579317" y="3351218"/>
            <a:chExt cx="8232182" cy="1653150"/>
          </a:xfrm>
        </p:grpSpPr>
        <p:sp>
          <p:nvSpPr>
            <p:cNvPr id="46" name="Rectangle 45"/>
            <p:cNvSpPr/>
            <p:nvPr/>
          </p:nvSpPr>
          <p:spPr>
            <a:xfrm>
              <a:off x="579317" y="3351218"/>
              <a:ext cx="823218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প্রশ্ন: কাজের একক কী?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ওয়াট                              জুল/ওয়াট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জুল                                ওয়াট/জুল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39093" y="3865412"/>
              <a:ext cx="512618" cy="584775"/>
              <a:chOff x="875834" y="4091699"/>
              <a:chExt cx="623454" cy="71470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875834" y="4122596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31252" y="4091699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039091" y="4419593"/>
              <a:ext cx="512618" cy="584775"/>
              <a:chOff x="4862946" y="4060910"/>
              <a:chExt cx="623454" cy="71470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2946" y="4091810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8364" y="4060910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793675" y="4378030"/>
              <a:ext cx="512618" cy="584775"/>
              <a:chOff x="6109855" y="4111712"/>
              <a:chExt cx="623454" cy="71470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6109855" y="4142612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65273" y="4111712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779818" y="3823848"/>
              <a:ext cx="512618" cy="584775"/>
              <a:chOff x="3422074" y="4094778"/>
              <a:chExt cx="623454" cy="7147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422074" y="4125677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77492" y="4094778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96742" y="4840288"/>
            <a:ext cx="8232182" cy="1694667"/>
            <a:chOff x="551602" y="4972248"/>
            <a:chExt cx="8232182" cy="1694667"/>
          </a:xfrm>
        </p:grpSpPr>
        <p:sp>
          <p:nvSpPr>
            <p:cNvPr id="60" name="Rectangle 59"/>
            <p:cNvSpPr/>
            <p:nvPr/>
          </p:nvSpPr>
          <p:spPr>
            <a:xfrm>
              <a:off x="551602" y="4972248"/>
              <a:ext cx="823218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৫.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প্রশ্ন: ক্ষমতা = কী ?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শক্তি                                 মোট কাজ/মোট সময়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সময় /দূরত্ব                           সময় / কাজ।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807528" y="5541810"/>
              <a:ext cx="512618" cy="584775"/>
              <a:chOff x="3422074" y="4128646"/>
              <a:chExt cx="623454" cy="71470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80656" y="5527959"/>
              <a:ext cx="512618" cy="584775"/>
              <a:chOff x="858983" y="4142501"/>
              <a:chExt cx="623454" cy="71470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858983" y="4173398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14401" y="4142501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94508" y="6068287"/>
              <a:ext cx="512618" cy="584775"/>
              <a:chOff x="4862946" y="4128646"/>
              <a:chExt cx="623454" cy="714709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862946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18364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849093" y="6082140"/>
              <a:ext cx="512618" cy="584775"/>
              <a:chOff x="6109855" y="4128646"/>
              <a:chExt cx="623454" cy="71470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1139968" y="4189887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962503" y="5444716"/>
            <a:ext cx="484971" cy="481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49144" y="45483"/>
            <a:ext cx="2050471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6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31" y="3248451"/>
            <a:ext cx="6553195" cy="132343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ও ক্ষমতার মধ্যে সম্পর্ক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9144" y="45483"/>
            <a:ext cx="243526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7364" y="2092149"/>
            <a:ext cx="0" cy="376843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2" y="2897833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8" y="2897833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82154">
            <a:off x="5201262" y="2747879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অধ্যায়-৭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80" y="1636296"/>
            <a:ext cx="1756612" cy="1997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med">
    <p:strips dir="l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4600" y="4492563"/>
            <a:ext cx="3931685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054" y="1300349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57150" cmpd="sng">
                  <a:solidFill>
                    <a:srgbClr val="33CC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33CC33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458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038" y="697585"/>
            <a:ext cx="4571993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8580" y="2154682"/>
            <a:ext cx="538288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ধারণা ব্যাখ্যা করতে পারবে;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221" y="2787810"/>
            <a:ext cx="630838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 ও শক্তি কী তা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6397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0899" y="3318081"/>
            <a:ext cx="6448483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ও ক্ষমতা সম্পর্কিত সহজ গাণিতিক সমস্যার সমাধান করতে পারবে।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9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Image=25-5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38" y="1337235"/>
            <a:ext cx="3652107" cy="2248357"/>
          </a:xfrm>
          <a:prstGeom prst="round2DiagRect">
            <a:avLst>
              <a:gd name="adj1" fmla="val 2587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DOEL\Desktop\Image=25-5\0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4" y="1326354"/>
            <a:ext cx="3854253" cy="2272088"/>
          </a:xfrm>
          <a:prstGeom prst="round2DiagRect">
            <a:avLst>
              <a:gd name="adj1" fmla="val 0"/>
              <a:gd name="adj2" fmla="val 250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DOEL\Desktop\Image=25-5\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41" y="3902227"/>
            <a:ext cx="3761116" cy="2448283"/>
          </a:xfrm>
          <a:prstGeom prst="round2DiagRect">
            <a:avLst>
              <a:gd name="adj1" fmla="val 0"/>
              <a:gd name="adj2" fmla="val 347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0" y="3923103"/>
            <a:ext cx="3709360" cy="2408598"/>
          </a:xfrm>
          <a:prstGeom prst="round2DiagRect">
            <a:avLst>
              <a:gd name="adj1" fmla="val 3079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3413444" y="103518"/>
            <a:ext cx="2729344" cy="803564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41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783" y="1775728"/>
            <a:ext cx="7952509" cy="17838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কাজ, ক্ষমতা ও শক্তি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073" y="4449683"/>
            <a:ext cx="3762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197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4" y="180109"/>
            <a:ext cx="8728368" cy="65116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4844" y="1858885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2155" y="935205"/>
            <a:ext cx="2353263" cy="2514600"/>
            <a:chOff x="4953000" y="1524000"/>
            <a:chExt cx="2353263" cy="2514600"/>
          </a:xfrm>
        </p:grpSpPr>
        <p:sp>
          <p:nvSpPr>
            <p:cNvPr id="4" name="Freeform 3"/>
            <p:cNvSpPr/>
            <p:nvPr/>
          </p:nvSpPr>
          <p:spPr>
            <a:xfrm>
              <a:off x="6172200" y="2590800"/>
              <a:ext cx="230945" cy="608428"/>
            </a:xfrm>
            <a:custGeom>
              <a:avLst/>
              <a:gdLst>
                <a:gd name="connsiteX0" fmla="*/ 0 w 154745"/>
                <a:gd name="connsiteY0" fmla="*/ 0 h 379828"/>
                <a:gd name="connsiteX1" fmla="*/ 28136 w 154745"/>
                <a:gd name="connsiteY1" fmla="*/ 126610 h 379828"/>
                <a:gd name="connsiteX2" fmla="*/ 56271 w 154745"/>
                <a:gd name="connsiteY2" fmla="*/ 168813 h 379828"/>
                <a:gd name="connsiteX3" fmla="*/ 70339 w 154745"/>
                <a:gd name="connsiteY3" fmla="*/ 211016 h 379828"/>
                <a:gd name="connsiteX4" fmla="*/ 98474 w 154745"/>
                <a:gd name="connsiteY4" fmla="*/ 253219 h 379828"/>
                <a:gd name="connsiteX5" fmla="*/ 112542 w 154745"/>
                <a:gd name="connsiteY5" fmla="*/ 295422 h 379828"/>
                <a:gd name="connsiteX6" fmla="*/ 140677 w 154745"/>
                <a:gd name="connsiteY6" fmla="*/ 337625 h 379828"/>
                <a:gd name="connsiteX7" fmla="*/ 154745 w 154745"/>
                <a:gd name="connsiteY7" fmla="*/ 379828 h 379828"/>
                <a:gd name="connsiteX8" fmla="*/ 154745 w 154745"/>
                <a:gd name="connsiteY8" fmla="*/ 365760 h 3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45" h="379828">
                  <a:moveTo>
                    <a:pt x="0" y="0"/>
                  </a:moveTo>
                  <a:cubicBezTo>
                    <a:pt x="5403" y="32419"/>
                    <a:pt x="10820" y="91978"/>
                    <a:pt x="28136" y="126610"/>
                  </a:cubicBezTo>
                  <a:cubicBezTo>
                    <a:pt x="35697" y="141732"/>
                    <a:pt x="48710" y="153691"/>
                    <a:pt x="56271" y="168813"/>
                  </a:cubicBezTo>
                  <a:cubicBezTo>
                    <a:pt x="62903" y="182076"/>
                    <a:pt x="63707" y="197753"/>
                    <a:pt x="70339" y="211016"/>
                  </a:cubicBezTo>
                  <a:cubicBezTo>
                    <a:pt x="77900" y="226138"/>
                    <a:pt x="90913" y="238097"/>
                    <a:pt x="98474" y="253219"/>
                  </a:cubicBezTo>
                  <a:cubicBezTo>
                    <a:pt x="105106" y="266482"/>
                    <a:pt x="105910" y="282159"/>
                    <a:pt x="112542" y="295422"/>
                  </a:cubicBezTo>
                  <a:cubicBezTo>
                    <a:pt x="120103" y="310544"/>
                    <a:pt x="133116" y="322503"/>
                    <a:pt x="140677" y="337625"/>
                  </a:cubicBezTo>
                  <a:cubicBezTo>
                    <a:pt x="147309" y="350888"/>
                    <a:pt x="154745" y="379828"/>
                    <a:pt x="154745" y="379828"/>
                  </a:cubicBezTo>
                  <a:lnTo>
                    <a:pt x="154745" y="36576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Program Files\Microsoft Office\MEDIA\CAGCAT10\j0285698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524000"/>
              <a:ext cx="2353263" cy="2514600"/>
            </a:xfrm>
            <a:prstGeom prst="rect">
              <a:avLst/>
            </a:prstGeom>
            <a:noFill/>
          </p:spPr>
        </p:pic>
        <p:sp>
          <p:nvSpPr>
            <p:cNvPr id="6" name="Freeform 5"/>
            <p:cNvSpPr/>
            <p:nvPr/>
          </p:nvSpPr>
          <p:spPr>
            <a:xfrm>
              <a:off x="6485206" y="2644726"/>
              <a:ext cx="56271" cy="351692"/>
            </a:xfrm>
            <a:custGeom>
              <a:avLst/>
              <a:gdLst>
                <a:gd name="connsiteX0" fmla="*/ 0 w 56271"/>
                <a:gd name="connsiteY0" fmla="*/ 0 h 351692"/>
                <a:gd name="connsiteX1" fmla="*/ 14068 w 56271"/>
                <a:gd name="connsiteY1" fmla="*/ 239151 h 351692"/>
                <a:gd name="connsiteX2" fmla="*/ 56271 w 56271"/>
                <a:gd name="connsiteY2" fmla="*/ 351692 h 351692"/>
                <a:gd name="connsiteX3" fmla="*/ 56271 w 56271"/>
                <a:gd name="connsiteY3" fmla="*/ 351692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1" h="351692">
                  <a:moveTo>
                    <a:pt x="0" y="0"/>
                  </a:moveTo>
                  <a:cubicBezTo>
                    <a:pt x="4689" y="79717"/>
                    <a:pt x="3740" y="159967"/>
                    <a:pt x="14068" y="239151"/>
                  </a:cubicBezTo>
                  <a:cubicBezTo>
                    <a:pt x="19619" y="281706"/>
                    <a:pt x="38097" y="315344"/>
                    <a:pt x="56271" y="351692"/>
                  </a:cubicBezTo>
                  <a:lnTo>
                    <a:pt x="56271" y="351692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20447258">
              <a:off x="6079480" y="2698905"/>
              <a:ext cx="739605" cy="487887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65760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891140" y="306909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02425" y="3242270"/>
            <a:ext cx="4880264" cy="1759243"/>
            <a:chOff x="2102425" y="3242270"/>
            <a:chExt cx="4880264" cy="1759243"/>
          </a:xfrm>
        </p:grpSpPr>
        <p:sp>
          <p:nvSpPr>
            <p:cNvPr id="22" name="Rectangle 21"/>
            <p:cNvSpPr/>
            <p:nvPr/>
          </p:nvSpPr>
          <p:spPr>
            <a:xfrm>
              <a:off x="3527825" y="3992482"/>
              <a:ext cx="8194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সরণ</a:t>
              </a:r>
              <a:endParaRPr lang="bn-BD" sz="36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102425" y="3242270"/>
              <a:ext cx="4880264" cy="17592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012514" y="5515549"/>
            <a:ext cx="7547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 ‘কাজ’ হয়েছে কি?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929" y="4532136"/>
            <a:ext cx="7547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কেন কাজ হয়েছে?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-0.03885 L -3.33333E-6 8.51064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6319 0.281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916" y="682019"/>
            <a:ext cx="2902892" cy="2854812"/>
            <a:chOff x="461410" y="1277257"/>
            <a:chExt cx="2453986" cy="1996093"/>
          </a:xfrm>
        </p:grpSpPr>
        <p:pic>
          <p:nvPicPr>
            <p:cNvPr id="3" name="Picture 11" descr="C:\Users\DOEL\Desktop\Image=25-5\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10" y="1277257"/>
              <a:ext cx="2453986" cy="19015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89079" y="2565464"/>
              <a:ext cx="3898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2871" y="716527"/>
            <a:ext cx="2424630" cy="2734040"/>
            <a:chOff x="3041778" y="1277257"/>
            <a:chExt cx="1677744" cy="1954529"/>
          </a:xfrm>
        </p:grpSpPr>
        <p:pic>
          <p:nvPicPr>
            <p:cNvPr id="6" name="Picture 4" descr="C:\Users\DOEL\Desktop\Image=25-5\0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778" y="1277257"/>
              <a:ext cx="1675369" cy="18947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304024" y="2523900"/>
              <a:ext cx="4154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91744" y="4756424"/>
            <a:ext cx="75474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কোনো বস্তুর উপর বল প্রয়োগ করলে যদি তার সরণ ঘটে তাহলে কাজ হয়।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66295" y="684756"/>
            <a:ext cx="2311878" cy="2714052"/>
            <a:chOff x="6833320" y="1242951"/>
            <a:chExt cx="1859418" cy="1984417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320" y="1242951"/>
              <a:ext cx="1859418" cy="1953491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247335" y="2561009"/>
              <a:ext cx="406691" cy="666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347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8458" y="861158"/>
            <a:ext cx="1731804" cy="845059"/>
            <a:chOff x="817418" y="4152899"/>
            <a:chExt cx="2161309" cy="17248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Notched Right Arrow 2"/>
            <p:cNvSpPr/>
            <p:nvPr/>
          </p:nvSpPr>
          <p:spPr>
            <a:xfrm>
              <a:off x="817418" y="4152899"/>
              <a:ext cx="2161309" cy="1724891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1342" y="4614835"/>
              <a:ext cx="974101" cy="9423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 N</a:t>
              </a:r>
              <a:endParaRPr lang="en-US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59158" y="1650797"/>
            <a:ext cx="3646655" cy="507384"/>
            <a:chOff x="4694317" y="2240974"/>
            <a:chExt cx="3923219" cy="507384"/>
          </a:xfrm>
        </p:grpSpPr>
        <p:sp>
          <p:nvSpPr>
            <p:cNvPr id="6" name="Rectangle 5"/>
            <p:cNvSpPr/>
            <p:nvPr/>
          </p:nvSpPr>
          <p:spPr>
            <a:xfrm>
              <a:off x="4835218" y="2240974"/>
              <a:ext cx="3546783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4317" y="226383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2237" y="228669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6517" y="2281085"/>
              <a:ext cx="1707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সরণ হয়নি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14401" y="1675043"/>
            <a:ext cx="138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১ম বল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72119" y="742679"/>
            <a:ext cx="909481" cy="890801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87947" y="4357403"/>
            <a:ext cx="782811" cy="772322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2721" y="4357403"/>
            <a:ext cx="1731804" cy="845059"/>
            <a:chOff x="817418" y="4152899"/>
            <a:chExt cx="2161309" cy="17248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Notched Right Arrow 21"/>
            <p:cNvSpPr/>
            <p:nvPr/>
          </p:nvSpPr>
          <p:spPr>
            <a:xfrm>
              <a:off x="817418" y="4152899"/>
              <a:ext cx="2161309" cy="1724891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1342" y="4614835"/>
              <a:ext cx="974101" cy="9423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10 N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61131" y="5124759"/>
            <a:ext cx="3646655" cy="529667"/>
            <a:chOff x="4694317" y="2218691"/>
            <a:chExt cx="3923219" cy="529667"/>
          </a:xfrm>
        </p:grpSpPr>
        <p:sp>
          <p:nvSpPr>
            <p:cNvPr id="25" name="Rectangle 24"/>
            <p:cNvSpPr/>
            <p:nvPr/>
          </p:nvSpPr>
          <p:spPr>
            <a:xfrm>
              <a:off x="4835218" y="2240974"/>
              <a:ext cx="3546783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4394" y="2218691"/>
              <a:ext cx="1744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সরণ 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হয়েছে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317" y="226383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52237" y="228669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14402" y="5086945"/>
            <a:ext cx="137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২য় বল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6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3.7037E-6 L 0.20469 0.0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3.7037E-6 L 0.20469 0.001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33785 -0.0018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2118" y="4087240"/>
                <a:ext cx="7974268" cy="144655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400" b="1" dirty="0" smtClean="0">
                    <a:latin typeface="NikoshBAN" pitchFamily="2" charset="0"/>
                    <a:cs typeface="NikoshBAN" pitchFamily="2" charset="0"/>
                  </a:rPr>
                  <a:t>অর্থাৎ কাজ = বল </a:t>
                </a:r>
                <a14:m>
                  <m:oMath xmlns:m="http://schemas.openxmlformats.org/officeDocument/2006/math">
                    <m:r>
                      <a:rPr lang="bn-BD" sz="4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BD" sz="4400" b="1" dirty="0" smtClean="0">
                    <a:latin typeface="NikoshBAN" pitchFamily="2" charset="0"/>
                    <a:cs typeface="NikoshBAN" pitchFamily="2" charset="0"/>
                  </a:rPr>
                  <a:t>বলের দিকে বস্তুর সরণ।</a:t>
                </a:r>
              </a:p>
              <a:p>
                <a:pPr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কাজের একক </a:t>
                </a:r>
                <a:r>
                  <a:rPr lang="bn-BD" sz="4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জুল </a:t>
                </a:r>
                <a:r>
                  <a:rPr lang="bn-BD" sz="4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bn-BD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18" y="4087240"/>
                <a:ext cx="7974268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676" t="-6612" r="-1599" b="-18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5827" y="1463911"/>
            <a:ext cx="8298612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বিজ্ঞানের ভাষায়-  যদি বল প্রয়োগের ফলে বলের দিকে বস্তুর সরণ ঘটে তাহলে বল এবং সরণের গুণফল দ্বারা 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পরিমাপ করা  হয়।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1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453</Words>
  <Application>Microsoft Office PowerPoint</Application>
  <PresentationFormat>On-screen Show (4:3)</PresentationFormat>
  <Paragraphs>103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প্রশ্নোত্তর পর্ব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Ratan</cp:lastModifiedBy>
  <cp:revision>789</cp:revision>
  <dcterms:created xsi:type="dcterms:W3CDTF">2014-09-29T08:00:15Z</dcterms:created>
  <dcterms:modified xsi:type="dcterms:W3CDTF">2009-09-18T07:11:57Z</dcterms:modified>
</cp:coreProperties>
</file>