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7" r:id="rId1"/>
  </p:sldMasterIdLst>
  <p:notesMasterIdLst>
    <p:notesMasterId r:id="rId22"/>
  </p:notesMasterIdLst>
  <p:sldIdLst>
    <p:sldId id="256" r:id="rId2"/>
    <p:sldId id="279" r:id="rId3"/>
    <p:sldId id="258" r:id="rId4"/>
    <p:sldId id="259" r:id="rId5"/>
    <p:sldId id="260" r:id="rId6"/>
    <p:sldId id="277" r:id="rId7"/>
    <p:sldId id="261" r:id="rId8"/>
    <p:sldId id="280" r:id="rId9"/>
    <p:sldId id="276" r:id="rId10"/>
    <p:sldId id="266" r:id="rId11"/>
    <p:sldId id="262" r:id="rId12"/>
    <p:sldId id="267" r:id="rId13"/>
    <p:sldId id="263" r:id="rId14"/>
    <p:sldId id="269" r:id="rId15"/>
    <p:sldId id="264" r:id="rId16"/>
    <p:sldId id="274" r:id="rId17"/>
    <p:sldId id="278" r:id="rId18"/>
    <p:sldId id="271" r:id="rId19"/>
    <p:sldId id="272" r:id="rId20"/>
    <p:sldId id="273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43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4F17F8-D751-4FB3-B0D0-860B7E23556B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A7D36E-4C5C-462D-B712-3601570DFB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21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A7D36E-4C5C-462D-B712-3601570DFB1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A7D36E-4C5C-462D-B712-3601570DFB1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373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2B0E-D2F4-4F7B-856D-9C6AEE9E39E8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2304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93D19-AC68-42EA-A0E4-AD1EAE0D6CFE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885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9CE1-0E93-4CB9-8873-16013142EDBF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753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FB58-DF58-49C7-9536-8520E3CD28C5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477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64F1D-3CBF-4F07-A57C-C6BA2C026887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7394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D9E45-B6FD-4C5C-A3E4-B380C41F962F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373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BE78-DFAF-4A8B-8E0B-FA025DCAAE6A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16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775F-0456-4F11-BF79-3DB48A422B51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177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B5C9-DD3A-4F65-97B6-4B201D2CD455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amin001974@gmail.com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940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2BDC3618-5C51-46B4-9C3E-0F2B41546F36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amin001974@gmail.com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63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03F2-E4FA-48ED-A401-F2137CF0C17E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232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7508FBF-5321-4BA6-9BC8-184925595357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amin001974@gmail.com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3588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48400" y="5316786"/>
            <a:ext cx="2743200" cy="1143000"/>
          </a:xfr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800" b="1" dirty="0" err="1">
                <a:solidFill>
                  <a:schemeClr val="tx1"/>
                </a:solidFill>
                <a:latin typeface="SutonnyOMJ" panose="01010600010101010101" pitchFamily="2" charset="0"/>
                <a:ea typeface="+mj-ea"/>
                <a:cs typeface="SutonnyOMJ" panose="01010600010101010101" pitchFamily="2" charset="0"/>
              </a:rPr>
              <a:t>শুভেচ্ছা</a:t>
            </a:r>
            <a:endParaRPr lang="en-US" sz="4800" b="1" dirty="0">
              <a:solidFill>
                <a:schemeClr val="tx1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0F1DD-00EC-4864-B73D-31A9A2CBC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39B3-34B0-4E9C-935C-ECBCB9AAE2BF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1EC54-F459-42B0-96CC-3D89813E0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A4F27B-C6A1-4E45-8CC1-5662DD8E5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9791266-CC57-4D5F-AA66-7C6644A0A4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4400"/>
            <a:ext cx="9144000" cy="4491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2035ECF-09A9-4E6D-A2C3-4F12B8BE6DCA}"/>
              </a:ext>
            </a:extLst>
          </p:cNvPr>
          <p:cNvSpPr/>
          <p:nvPr/>
        </p:nvSpPr>
        <p:spPr>
          <a:xfrm>
            <a:off x="304800" y="152400"/>
            <a:ext cx="36576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সবাইকে</a:t>
            </a:r>
            <a:endParaRPr lang="en-US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6520952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085411-F13A-479C-A16A-8687804F2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941D-E443-4604-B7CB-4445DF733F03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D692CC5-894B-4943-8C50-D9BC1F4A9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8356059-8369-44F7-A762-FB19EF5BC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914400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u="sng" dirty="0">
                <a:latin typeface="SutonnyOMJ" panose="01010600010101010101" pitchFamily="2" charset="0"/>
                <a:cs typeface="SutonnyOMJ" panose="01010600010101010101" pitchFamily="2" charset="0"/>
              </a:rPr>
              <a:t>এ </a:t>
            </a:r>
            <a:r>
              <a:rPr lang="en-US" sz="4800" u="sng" dirty="0" err="1">
                <a:latin typeface="SutonnyOMJ" panose="01010600010101010101" pitchFamily="2" charset="0"/>
                <a:cs typeface="SutonnyOMJ" panose="01010600010101010101" pitchFamily="2" charset="0"/>
              </a:rPr>
              <a:t>পাঠ</a:t>
            </a:r>
            <a:r>
              <a:rPr lang="en-US" sz="4800" u="sng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u="sng" dirty="0" err="1">
                <a:latin typeface="SutonnyOMJ" panose="01010600010101010101" pitchFamily="2" charset="0"/>
                <a:cs typeface="SutonnyOMJ" panose="01010600010101010101" pitchFamily="2" charset="0"/>
              </a:rPr>
              <a:t>শেষে</a:t>
            </a:r>
            <a:r>
              <a:rPr lang="en-US" sz="4800" u="sng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u="sng" dirty="0" err="1">
                <a:latin typeface="SutonnyOMJ" panose="01010600010101010101" pitchFamily="2" charset="0"/>
                <a:cs typeface="SutonnyOMJ" panose="01010600010101010101" pitchFamily="2" charset="0"/>
              </a:rPr>
              <a:t>শিক্ষা</a:t>
            </a:r>
            <a:r>
              <a:rPr lang="bn-BD" sz="4800" u="sng" dirty="0">
                <a:latin typeface="SutonnyOMJ" panose="01010600010101010101" pitchFamily="2" charset="0"/>
                <a:cs typeface="SutonnyOMJ" panose="01010600010101010101" pitchFamily="2" charset="0"/>
              </a:rPr>
              <a:t>র্থীরা </a:t>
            </a:r>
            <a:r>
              <a:rPr lang="en-US" sz="4800" u="sng" dirty="0">
                <a:latin typeface="SutonnyOMJ" panose="01010600010101010101" pitchFamily="2" charset="0"/>
                <a:cs typeface="SutonnyOMJ" panose="01010600010101010101" pitchFamily="2" charset="0"/>
              </a:rPr>
              <a:t>…</a:t>
            </a:r>
            <a:endParaRPr lang="en-US" sz="4800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800" dirty="0">
                <a:latin typeface="SutonnyOMJ" panose="01010600010101010101" pitchFamily="2" charset="0"/>
                <a:cs typeface="SutonnyOMJ" panose="01010600010101010101" pitchFamily="2" charset="0"/>
              </a:rPr>
              <a:t>টলেমির </a:t>
            </a:r>
            <a:r>
              <a:rPr lang="en-US" sz="4800" dirty="0" err="1">
                <a:latin typeface="SutonnyOMJ" panose="01010600010101010101" pitchFamily="2" charset="0"/>
                <a:cs typeface="SutonnyOMJ" panose="01010600010101010101" pitchFamily="2" charset="0"/>
              </a:rPr>
              <a:t>উপপাদ্য</a:t>
            </a:r>
            <a:r>
              <a:rPr lang="en-US" sz="4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dirty="0" err="1">
                <a:latin typeface="SutonnyOMJ" panose="01010600010101010101" pitchFamily="2" charset="0"/>
                <a:cs typeface="SutonnyOMJ" panose="01010600010101010101" pitchFamily="2" charset="0"/>
              </a:rPr>
              <a:t>কি</a:t>
            </a:r>
            <a:r>
              <a:rPr lang="en-US" sz="4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bn-BD" sz="4800" dirty="0">
                <a:latin typeface="SutonnyOMJ" panose="01010600010101010101" pitchFamily="2" charset="0"/>
                <a:cs typeface="SutonnyOMJ" panose="01010600010101010101" pitchFamily="2" charset="0"/>
              </a:rPr>
              <a:t>বলতে পারবে</a:t>
            </a:r>
            <a:r>
              <a:rPr lang="en-US" sz="4800" dirty="0">
                <a:latin typeface="SutonnyOMJ" panose="01010600010101010101" pitchFamily="2" charset="0"/>
                <a:cs typeface="SutonnyOMJ" panose="01010600010101010101" pitchFamily="2" charset="0"/>
              </a:rPr>
              <a:t>;</a:t>
            </a:r>
            <a:r>
              <a:rPr lang="bn-BD" sz="4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endParaRPr lang="en-US" sz="4800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800" dirty="0">
                <a:latin typeface="SutonnyOMJ" panose="01010600010101010101" pitchFamily="2" charset="0"/>
                <a:cs typeface="SutonnyOMJ" panose="01010600010101010101" pitchFamily="2" charset="0"/>
              </a:rPr>
              <a:t>টলেমির </a:t>
            </a:r>
            <a:r>
              <a:rPr lang="en-US" sz="4800" dirty="0" err="1">
                <a:latin typeface="SutonnyOMJ" panose="01010600010101010101" pitchFamily="2" charset="0"/>
                <a:cs typeface="SutonnyOMJ" panose="01010600010101010101" pitchFamily="2" charset="0"/>
              </a:rPr>
              <a:t>উপপাদ্যটি</a:t>
            </a:r>
            <a:r>
              <a:rPr lang="bn-BD" sz="4800" dirty="0">
                <a:latin typeface="SutonnyOMJ" panose="01010600010101010101" pitchFamily="2" charset="0"/>
                <a:cs typeface="SutonnyOMJ" panose="01010600010101010101" pitchFamily="2" charset="0"/>
              </a:rPr>
              <a:t> চি</a:t>
            </a:r>
            <a:r>
              <a:rPr lang="en-US" sz="4800" dirty="0" err="1">
                <a:latin typeface="SutonnyOMJ" panose="01010600010101010101" pitchFamily="2" charset="0"/>
                <a:cs typeface="SutonnyOMJ" panose="01010600010101010101" pitchFamily="2" charset="0"/>
              </a:rPr>
              <a:t>ত্রের</a:t>
            </a:r>
            <a:r>
              <a:rPr lang="bn-BD" sz="4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dirty="0" err="1">
                <a:latin typeface="SutonnyOMJ" panose="01010600010101010101" pitchFamily="2" charset="0"/>
                <a:cs typeface="SutonnyOMJ" panose="01010600010101010101" pitchFamily="2" charset="0"/>
              </a:rPr>
              <a:t>সাহায্যে</a:t>
            </a:r>
            <a:r>
              <a:rPr lang="en-US" sz="4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bn-BD" sz="4800" dirty="0">
                <a:latin typeface="SutonnyOMJ" panose="01010600010101010101" pitchFamily="2" charset="0"/>
                <a:cs typeface="SutonnyOMJ" panose="01010600010101010101" pitchFamily="2" charset="0"/>
              </a:rPr>
              <a:t>বর্ণনা </a:t>
            </a:r>
            <a:r>
              <a:rPr lang="en-US" sz="4800" dirty="0" err="1">
                <a:latin typeface="SutonnyOMJ" panose="01010600010101010101" pitchFamily="2" charset="0"/>
                <a:cs typeface="SutonnyOMJ" panose="01010600010101010101" pitchFamily="2" charset="0"/>
              </a:rPr>
              <a:t>করে</a:t>
            </a:r>
            <a:r>
              <a:rPr lang="en-US" sz="4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dirty="0" err="1">
                <a:latin typeface="SutonnyOMJ" panose="01010600010101010101" pitchFamily="2" charset="0"/>
                <a:cs typeface="SutonnyOMJ" panose="01010600010101010101" pitchFamily="2" charset="0"/>
              </a:rPr>
              <a:t>অঙ্কনের</a:t>
            </a:r>
            <a:r>
              <a:rPr lang="en-US" sz="4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বিবরণ</a:t>
            </a:r>
            <a:r>
              <a:rPr lang="en-US" sz="4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dirty="0" err="1">
                <a:latin typeface="SutonnyOMJ" panose="01010600010101010101" pitchFamily="2" charset="0"/>
                <a:cs typeface="SutonnyOMJ" panose="01010600010101010101" pitchFamily="2" charset="0"/>
              </a:rPr>
              <a:t>দিতে</a:t>
            </a:r>
            <a:r>
              <a:rPr lang="bn-BD" sz="4800" dirty="0">
                <a:latin typeface="SutonnyOMJ" panose="01010600010101010101" pitchFamily="2" charset="0"/>
                <a:cs typeface="SutonnyOMJ" panose="01010600010101010101" pitchFamily="2" charset="0"/>
              </a:rPr>
              <a:t> পারবে</a:t>
            </a:r>
            <a:r>
              <a:rPr lang="en-US" sz="4800" dirty="0">
                <a:latin typeface="SutonnyOMJ" panose="01010600010101010101" pitchFamily="2" charset="0"/>
                <a:cs typeface="SutonnyOMJ" panose="01010600010101010101" pitchFamily="2" charset="0"/>
              </a:rPr>
              <a:t>;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800" dirty="0">
                <a:latin typeface="SutonnyOMJ" panose="01010600010101010101" pitchFamily="2" charset="0"/>
                <a:cs typeface="SutonnyOMJ" panose="01010600010101010101" pitchFamily="2" charset="0"/>
              </a:rPr>
              <a:t>টলেমির </a:t>
            </a:r>
            <a:r>
              <a:rPr lang="en-US" sz="4800" dirty="0" err="1">
                <a:latin typeface="SutonnyOMJ" panose="01010600010101010101" pitchFamily="2" charset="0"/>
                <a:cs typeface="SutonnyOMJ" panose="01010600010101010101" pitchFamily="2" charset="0"/>
              </a:rPr>
              <a:t>উপপাদ্যটি</a:t>
            </a:r>
            <a:r>
              <a:rPr lang="bn-BD" sz="4800" dirty="0">
                <a:latin typeface="SutonnyOMJ" panose="01010600010101010101" pitchFamily="2" charset="0"/>
                <a:cs typeface="SutonnyOMJ" panose="01010600010101010101" pitchFamily="2" charset="0"/>
              </a:rPr>
              <a:t> প্রমাণ করতে পারবে।</a:t>
            </a:r>
            <a:r>
              <a:rPr lang="bn-BD" sz="4800" dirty="0">
                <a:latin typeface="SutonnyOMJ" panose="01010600010101010101" pitchFamily="2" charset="0"/>
                <a:ea typeface="NikoshBAN" pitchFamily="2" charset="0"/>
                <a:cs typeface="SutonnyOMJ" panose="01010600010101010101" pitchFamily="2" charset="0"/>
              </a:rPr>
              <a:t> </a:t>
            </a:r>
            <a:endParaRPr lang="en-US" sz="48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423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816" y="2895600"/>
            <a:ext cx="54101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>
                <a:latin typeface="SutonnyOMJ" panose="01010600010101010101" pitchFamily="2" charset="0"/>
                <a:cs typeface="SutonnyOMJ" panose="01010600010101010101" pitchFamily="2" charset="0"/>
              </a:rPr>
              <a:t>বিশেষ </a:t>
            </a:r>
            <a:r>
              <a:rPr lang="en-US" sz="3200" u="sng" dirty="0" err="1">
                <a:latin typeface="SutonnyOMJ" panose="01010600010101010101" pitchFamily="2" charset="0"/>
                <a:cs typeface="SutonnyOMJ" panose="01010600010101010101" pitchFamily="2" charset="0"/>
              </a:rPr>
              <a:t>নির্বচন</a:t>
            </a:r>
            <a:r>
              <a:rPr lang="en-US" sz="3200" u="sng" dirty="0">
                <a:latin typeface="SutonnyOMJ" panose="01010600010101010101" pitchFamily="2" charset="0"/>
                <a:cs typeface="SutonnyOMJ" panose="01010600010101010101" pitchFamily="2" charset="0"/>
              </a:rPr>
              <a:t> :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মনেকরি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, 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বৃত্তে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অন্তর্লিখিত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ABCD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চতুর্ভূজের</a:t>
            </a:r>
            <a:endParaRPr lang="en-US" sz="3200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বিপরীত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বাহুগুলো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যথাক্রমে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ও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এবং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ও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।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এবং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BD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চতুর্ভূজটির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দুইটি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কর্ণ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।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প্রমান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করতে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হবে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যে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. BD = AB . CD + BC . AD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5506333" y="914400"/>
            <a:ext cx="3361425" cy="3352800"/>
            <a:chOff x="5506333" y="914400"/>
            <a:chExt cx="3361425" cy="3352800"/>
          </a:xfrm>
        </p:grpSpPr>
        <p:grpSp>
          <p:nvGrpSpPr>
            <p:cNvPr id="3" name="Group 2"/>
            <p:cNvGrpSpPr/>
            <p:nvPr/>
          </p:nvGrpSpPr>
          <p:grpSpPr>
            <a:xfrm>
              <a:off x="5506333" y="914400"/>
              <a:ext cx="3361425" cy="3352800"/>
              <a:chOff x="5562600" y="304800"/>
              <a:chExt cx="3361425" cy="3352800"/>
            </a:xfrm>
          </p:grpSpPr>
          <p:sp>
            <p:nvSpPr>
              <p:cNvPr id="4" name="Flowchart: Connector 3"/>
              <p:cNvSpPr/>
              <p:nvPr/>
            </p:nvSpPr>
            <p:spPr>
              <a:xfrm>
                <a:off x="5562600" y="304800"/>
                <a:ext cx="3361425" cy="3352800"/>
              </a:xfrm>
              <a:prstGeom prst="flowChartConnector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Flowchart: Connector 4"/>
              <p:cNvSpPr/>
              <p:nvPr/>
            </p:nvSpPr>
            <p:spPr>
              <a:xfrm>
                <a:off x="7219668" y="1967345"/>
                <a:ext cx="45719" cy="45719"/>
              </a:xfrm>
              <a:prstGeom prst="flowChartConnector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7030770" y="2175624"/>
              <a:ext cx="3706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O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242359" y="538140"/>
            <a:ext cx="3901641" cy="4137060"/>
            <a:chOff x="5242359" y="538140"/>
            <a:chExt cx="3901641" cy="4137060"/>
          </a:xfrm>
        </p:grpSpPr>
        <p:sp>
          <p:nvSpPr>
            <p:cNvPr id="9" name="TextBox 8"/>
            <p:cNvSpPr txBox="1"/>
            <p:nvPr/>
          </p:nvSpPr>
          <p:spPr>
            <a:xfrm>
              <a:off x="5242359" y="3276600"/>
              <a:ext cx="306560" cy="3762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163401" y="538140"/>
              <a:ext cx="306560" cy="3762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648662" y="4298940"/>
              <a:ext cx="306560" cy="3762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837440" y="2987426"/>
              <a:ext cx="306560" cy="3762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0" y="33278"/>
            <a:ext cx="552089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u="sng" dirty="0">
                <a:latin typeface="SutonnyOMJ" panose="01010600010101010101" pitchFamily="2" charset="0"/>
                <a:cs typeface="SutonnyOMJ" panose="01010600010101010101" pitchFamily="2" charset="0"/>
              </a:rPr>
              <a:t>টলেমির </a:t>
            </a:r>
            <a:r>
              <a:rPr lang="en-US" sz="3600" u="sng" dirty="0" err="1">
                <a:latin typeface="SutonnyOMJ" panose="01010600010101010101" pitchFamily="2" charset="0"/>
                <a:cs typeface="SutonnyOMJ" panose="01010600010101010101" pitchFamily="2" charset="0"/>
              </a:rPr>
              <a:t>উপপাদ্য</a:t>
            </a:r>
            <a:r>
              <a:rPr lang="en-US" sz="3600" u="sng" dirty="0">
                <a:latin typeface="SutonnyOMJ" panose="01010600010101010101" pitchFamily="2" charset="0"/>
                <a:cs typeface="SutonnyOMJ" panose="01010600010101010101" pitchFamily="2" charset="0"/>
              </a:rPr>
              <a:t> :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বৃত্তে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অন্তর্লিখিত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কোনো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চতুর্ভূজের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কর্ণদ্বয়ের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অন্তর্গত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আয়তক্ষেত্র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ঐ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চতুর্ভূজের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বিপরীত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বাহুদ্বয়ের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অন্তর্গত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আয়তক্ষেত্রের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সমষ্টির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সমান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।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5659614" y="914400"/>
            <a:ext cx="3199353" cy="3292442"/>
            <a:chOff x="5659614" y="914400"/>
            <a:chExt cx="3199353" cy="3292442"/>
          </a:xfrm>
        </p:grpSpPr>
        <p:cxnSp>
          <p:nvCxnSpPr>
            <p:cNvPr id="31" name="Straight Connector 30"/>
            <p:cNvCxnSpPr/>
            <p:nvPr/>
          </p:nvCxnSpPr>
          <p:spPr>
            <a:xfrm flipH="1" flipV="1">
              <a:off x="5659616" y="3276600"/>
              <a:ext cx="1122184" cy="93024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0" name="Group 49"/>
            <p:cNvGrpSpPr/>
            <p:nvPr/>
          </p:nvGrpSpPr>
          <p:grpSpPr>
            <a:xfrm>
              <a:off x="5659614" y="914400"/>
              <a:ext cx="3199353" cy="3292442"/>
              <a:chOff x="5659614" y="914400"/>
              <a:chExt cx="3199353" cy="3292442"/>
            </a:xfrm>
          </p:grpSpPr>
          <p:cxnSp>
            <p:nvCxnSpPr>
              <p:cNvPr id="27" name="Straight Connector 26"/>
              <p:cNvCxnSpPr>
                <a:stCxn id="4" idx="0"/>
              </p:cNvCxnSpPr>
              <p:nvPr/>
            </p:nvCxnSpPr>
            <p:spPr>
              <a:xfrm flipH="1">
                <a:off x="5659614" y="914400"/>
                <a:ext cx="1527432" cy="23622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H="1">
                <a:off x="6781801" y="2925292"/>
                <a:ext cx="2077166" cy="128155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>
                <a:endCxn id="4" idx="0"/>
              </p:cNvCxnSpPr>
              <p:nvPr/>
            </p:nvCxnSpPr>
            <p:spPr>
              <a:xfrm flipH="1" flipV="1">
                <a:off x="7187046" y="914400"/>
                <a:ext cx="1650394" cy="202540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3" name="Straight Connector 42"/>
          <p:cNvCxnSpPr/>
          <p:nvPr/>
        </p:nvCxnSpPr>
        <p:spPr>
          <a:xfrm flipH="1">
            <a:off x="5659614" y="2925292"/>
            <a:ext cx="3199353" cy="35130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4" idx="0"/>
          </p:cNvCxnSpPr>
          <p:nvPr/>
        </p:nvCxnSpPr>
        <p:spPr>
          <a:xfrm flipH="1">
            <a:off x="6781800" y="914400"/>
            <a:ext cx="405246" cy="329244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5EBF2F-226B-4DF1-826B-1A996832A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F04D5-A869-4370-ABA3-C4FA07C9553B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52271253-99EE-4FBC-8AAF-9A1F04F79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983212D5-ABF5-4C83-B635-7F2FA8E57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608012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Isosceles Triangle 35"/>
          <p:cNvSpPr/>
          <p:nvPr/>
        </p:nvSpPr>
        <p:spPr>
          <a:xfrm rot="20333522">
            <a:off x="6852503" y="1079608"/>
            <a:ext cx="1487894" cy="237757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/>
          <p:cNvSpPr/>
          <p:nvPr/>
        </p:nvSpPr>
        <p:spPr>
          <a:xfrm rot="1214098">
            <a:off x="5870844" y="956031"/>
            <a:ext cx="1487894" cy="3242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6964777" y="1056103"/>
            <a:ext cx="350423" cy="2589829"/>
            <a:chOff x="6995536" y="1001318"/>
            <a:chExt cx="350423" cy="2589829"/>
          </a:xfrm>
        </p:grpSpPr>
        <p:cxnSp>
          <p:nvCxnSpPr>
            <p:cNvPr id="16" name="Straight Connector 15"/>
            <p:cNvCxnSpPr>
              <a:stCxn id="32" idx="0"/>
            </p:cNvCxnSpPr>
            <p:nvPr/>
          </p:nvCxnSpPr>
          <p:spPr>
            <a:xfrm>
              <a:off x="7206359" y="1001318"/>
              <a:ext cx="73075" cy="229986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6995536" y="3221815"/>
              <a:ext cx="3504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6651" y="1822854"/>
                <a:ext cx="5129886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bn-BD" sz="3600" dirty="0" smtClean="0">
                        <a:solidFill>
                          <a:schemeClr val="tx1"/>
                        </a:solidFill>
                        <a:latin typeface="Cambria Math"/>
                      </a:rPr>
                      <m:t>∠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BAC </a:t>
                </a:r>
                <a:r>
                  <a:rPr lang="en-US" sz="36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কে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bn-BD" sz="3600" dirty="0">
                        <a:solidFill>
                          <a:schemeClr val="tx1"/>
                        </a:solidFill>
                        <a:latin typeface="Cambria Math"/>
                      </a:rPr>
                      <m:t>∠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DAC </a:t>
                </a:r>
                <a:r>
                  <a:rPr lang="en-US" sz="36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এর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ছোট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ধরে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নিয়ে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বিন্দুতে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AD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রেখাংশের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সাথে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bn-BD" sz="3600" dirty="0">
                        <a:solidFill>
                          <a:schemeClr val="tx1"/>
                        </a:solidFill>
                        <a:latin typeface="Cambria Math"/>
                      </a:rPr>
                      <m:t>∠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BAC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এর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সমান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করে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bn-BD" sz="3600" dirty="0">
                        <a:solidFill>
                          <a:schemeClr val="tx1"/>
                        </a:solidFill>
                        <a:latin typeface="Cambria Math"/>
                      </a:rPr>
                      <m:t>∠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DAP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আকিঁ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যেন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AP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রেখা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BD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কর্ণকে</a:t>
                </a:r>
                <a:r>
                  <a:rPr lang="en-US" sz="3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বিন্দুতে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ছেদ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করে</a:t>
                </a:r>
                <a:r>
                  <a:rPr lang="en-US" sz="36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।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51" y="1822854"/>
                <a:ext cx="5129886" cy="2862322"/>
              </a:xfrm>
              <a:prstGeom prst="rect">
                <a:avLst/>
              </a:prstGeom>
              <a:blipFill>
                <a:blip r:embed="rId2"/>
                <a:stretch>
                  <a:fillRect l="-3686" t="-4468" r="-3329" b="-74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6" name="Group 25"/>
          <p:cNvGrpSpPr/>
          <p:nvPr/>
        </p:nvGrpSpPr>
        <p:grpSpPr>
          <a:xfrm>
            <a:off x="5288698" y="718547"/>
            <a:ext cx="3747371" cy="4137060"/>
            <a:chOff x="5288698" y="304800"/>
            <a:chExt cx="3747371" cy="4137060"/>
          </a:xfrm>
        </p:grpSpPr>
        <p:grpSp>
          <p:nvGrpSpPr>
            <p:cNvPr id="18" name="Group 17"/>
            <p:cNvGrpSpPr/>
            <p:nvPr/>
          </p:nvGrpSpPr>
          <p:grpSpPr>
            <a:xfrm>
              <a:off x="5479836" y="685800"/>
              <a:ext cx="3361425" cy="3364813"/>
              <a:chOff x="5479836" y="890374"/>
              <a:chExt cx="3361425" cy="3364813"/>
            </a:xfrm>
          </p:grpSpPr>
          <p:grpSp>
            <p:nvGrpSpPr>
              <p:cNvPr id="2" name="Group 1"/>
              <p:cNvGrpSpPr/>
              <p:nvPr/>
            </p:nvGrpSpPr>
            <p:grpSpPr>
              <a:xfrm>
                <a:off x="5479836" y="902387"/>
                <a:ext cx="3361425" cy="3352800"/>
                <a:chOff x="5506333" y="914400"/>
                <a:chExt cx="3361425" cy="3352800"/>
              </a:xfrm>
            </p:grpSpPr>
            <p:grpSp>
              <p:nvGrpSpPr>
                <p:cNvPr id="3" name="Group 2"/>
                <p:cNvGrpSpPr/>
                <p:nvPr/>
              </p:nvGrpSpPr>
              <p:grpSpPr>
                <a:xfrm>
                  <a:off x="5506333" y="914400"/>
                  <a:ext cx="3361425" cy="3352800"/>
                  <a:chOff x="5562600" y="304800"/>
                  <a:chExt cx="3361425" cy="3352800"/>
                </a:xfrm>
              </p:grpSpPr>
              <p:sp>
                <p:nvSpPr>
                  <p:cNvPr id="5" name="Flowchart: Connector 4"/>
                  <p:cNvSpPr/>
                  <p:nvPr/>
                </p:nvSpPr>
                <p:spPr>
                  <a:xfrm>
                    <a:off x="5562600" y="304800"/>
                    <a:ext cx="3361425" cy="3352800"/>
                  </a:xfrm>
                  <a:prstGeom prst="flowChartConnector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" name="Flowchart: Connector 5"/>
                  <p:cNvSpPr/>
                  <p:nvPr/>
                </p:nvSpPr>
                <p:spPr>
                  <a:xfrm>
                    <a:off x="7219668" y="1967345"/>
                    <a:ext cx="45719" cy="45719"/>
                  </a:xfrm>
                  <a:prstGeom prst="flowChartConnector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" name="TextBox 3"/>
                <p:cNvSpPr txBox="1"/>
                <p:nvPr/>
              </p:nvSpPr>
              <p:spPr>
                <a:xfrm>
                  <a:off x="7030770" y="2175624"/>
                  <a:ext cx="37060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O</a:t>
                  </a:r>
                </a:p>
              </p:txBody>
            </p:sp>
          </p:grpSp>
          <p:grpSp>
            <p:nvGrpSpPr>
              <p:cNvPr id="7" name="Group 6"/>
              <p:cNvGrpSpPr/>
              <p:nvPr/>
            </p:nvGrpSpPr>
            <p:grpSpPr>
              <a:xfrm>
                <a:off x="5606620" y="890374"/>
                <a:ext cx="3225850" cy="3304455"/>
                <a:chOff x="5633117" y="902387"/>
                <a:chExt cx="3225850" cy="3304455"/>
              </a:xfrm>
            </p:grpSpPr>
            <p:cxnSp>
              <p:nvCxnSpPr>
                <p:cNvPr id="8" name="Straight Connector 7"/>
                <p:cNvCxnSpPr/>
                <p:nvPr/>
              </p:nvCxnSpPr>
              <p:spPr>
                <a:xfrm flipH="1" flipV="1">
                  <a:off x="5659616" y="3276600"/>
                  <a:ext cx="1122184" cy="930242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9" name="Group 8"/>
                <p:cNvGrpSpPr/>
                <p:nvPr/>
              </p:nvGrpSpPr>
              <p:grpSpPr>
                <a:xfrm>
                  <a:off x="5633117" y="902387"/>
                  <a:ext cx="3225850" cy="3304455"/>
                  <a:chOff x="5633117" y="902387"/>
                  <a:chExt cx="3225850" cy="3304455"/>
                </a:xfrm>
              </p:grpSpPr>
              <p:cxnSp>
                <p:nvCxnSpPr>
                  <p:cNvPr id="10" name="Straight Connector 9"/>
                  <p:cNvCxnSpPr>
                    <a:stCxn id="5" idx="0"/>
                  </p:cNvCxnSpPr>
                  <p:nvPr/>
                </p:nvCxnSpPr>
                <p:spPr>
                  <a:xfrm flipH="1">
                    <a:off x="5633117" y="902387"/>
                    <a:ext cx="1527432" cy="236220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" name="Straight Connector 10"/>
                  <p:cNvCxnSpPr/>
                  <p:nvPr/>
                </p:nvCxnSpPr>
                <p:spPr>
                  <a:xfrm flipH="1">
                    <a:off x="6781801" y="2925292"/>
                    <a:ext cx="2077166" cy="128155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" name="Straight Connector 11"/>
                  <p:cNvCxnSpPr>
                    <a:endCxn id="5" idx="0"/>
                  </p:cNvCxnSpPr>
                  <p:nvPr/>
                </p:nvCxnSpPr>
                <p:spPr>
                  <a:xfrm flipH="1" flipV="1">
                    <a:off x="7160549" y="902387"/>
                    <a:ext cx="1650394" cy="2025406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4" name="Straight Connector 13"/>
              <p:cNvCxnSpPr>
                <a:stCxn id="5" idx="0"/>
              </p:cNvCxnSpPr>
              <p:nvPr/>
            </p:nvCxnSpPr>
            <p:spPr>
              <a:xfrm flipH="1">
                <a:off x="6755303" y="902387"/>
                <a:ext cx="405246" cy="3292442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flipH="1">
                <a:off x="5633117" y="2913279"/>
                <a:ext cx="3199353" cy="351308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5288698" y="304800"/>
              <a:ext cx="3747371" cy="4137060"/>
              <a:chOff x="5396629" y="538140"/>
              <a:chExt cx="3747371" cy="4137060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5396629" y="3087918"/>
                <a:ext cx="306560" cy="3762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7163401" y="538140"/>
                <a:ext cx="306560" cy="3762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6648662" y="4298940"/>
                <a:ext cx="306560" cy="3762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8837440" y="2987426"/>
                <a:ext cx="306560" cy="3762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</a:p>
            </p:txBody>
          </p:sp>
        </p:grpSp>
      </p:grpSp>
      <p:sp>
        <p:nvSpPr>
          <p:cNvPr id="41" name="TextBox 40"/>
          <p:cNvSpPr txBox="1"/>
          <p:nvPr/>
        </p:nvSpPr>
        <p:spPr>
          <a:xfrm>
            <a:off x="226062" y="1289278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err="1">
                <a:latin typeface="SutonnyOMJ" panose="01010600010101010101" pitchFamily="2" charset="0"/>
                <a:cs typeface="SutonnyOMJ" panose="01010600010101010101" pitchFamily="2" charset="0"/>
              </a:rPr>
              <a:t>অঙ্কন</a:t>
            </a:r>
            <a:r>
              <a:rPr lang="en-US" sz="3600" u="sng" dirty="0">
                <a:latin typeface="SutonnyOMJ" panose="01010600010101010101" pitchFamily="2" charset="0"/>
                <a:cs typeface="SutonnyOMJ" panose="01010600010101010101" pitchFamily="2" charset="0"/>
              </a:rPr>
              <a:t>:     </a:t>
            </a:r>
          </a:p>
        </p:txBody>
      </p:sp>
      <p:sp>
        <p:nvSpPr>
          <p:cNvPr id="30" name="Moon 29"/>
          <p:cNvSpPr/>
          <p:nvPr/>
        </p:nvSpPr>
        <p:spPr>
          <a:xfrm rot="18866394">
            <a:off x="5427528" y="3501733"/>
            <a:ext cx="708360" cy="1310443"/>
          </a:xfrm>
          <a:prstGeom prst="moon">
            <a:avLst>
              <a:gd name="adj" fmla="val 8214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Triangle 37"/>
          <p:cNvSpPr/>
          <p:nvPr/>
        </p:nvSpPr>
        <p:spPr>
          <a:xfrm rot="19983260">
            <a:off x="7229418" y="3030869"/>
            <a:ext cx="1299922" cy="487282"/>
          </a:xfrm>
          <a:prstGeom prst="rt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211162" y="28575"/>
            <a:ext cx="55853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u="sng" dirty="0">
                <a:latin typeface="SutonnyOMJ" panose="01010600010101010101" pitchFamily="2" charset="0"/>
                <a:cs typeface="SutonnyOMJ" panose="01010600010101010101" pitchFamily="2" charset="0"/>
              </a:rPr>
              <a:t>একক কাজ</a:t>
            </a:r>
            <a:endParaRPr lang="bn-BD" sz="3600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algn="ctr"/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আলোচনার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তথ্য</a:t>
            </a:r>
            <a:r>
              <a:rPr lang="bn-BD" sz="3600" dirty="0">
                <a:latin typeface="SutonnyOMJ" panose="01010600010101010101" pitchFamily="2" charset="0"/>
                <a:cs typeface="SutonnyOMJ" panose="01010600010101010101" pitchFamily="2" charset="0"/>
              </a:rPr>
              <a:t>গুলো সাজিয়ে লিখ । </a:t>
            </a: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01088E57-3DEB-492E-9D46-705A76A6D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F1DFF-F4EA-4F71-A0CC-AC8755D212D0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28" name="Footer Placeholder 27">
            <a:extLst>
              <a:ext uri="{FF2B5EF4-FFF2-40B4-BE49-F238E27FC236}">
                <a16:creationId xmlns:a16="http://schemas.microsoft.com/office/drawing/2014/main" id="{F577E91D-5525-45DB-814B-86324CF1A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29" name="Slide Number Placeholder 28">
            <a:extLst>
              <a:ext uri="{FF2B5EF4-FFF2-40B4-BE49-F238E27FC236}">
                <a16:creationId xmlns:a16="http://schemas.microsoft.com/office/drawing/2014/main" id="{D8C883AF-A869-4EA0-BC0C-7BE903A8B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52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2" grpId="0" animBg="1"/>
      <p:bldP spid="20" grpId="0" animBg="1"/>
      <p:bldP spid="41" grpId="0"/>
      <p:bldP spid="3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Isosceles Triangle 29"/>
          <p:cNvSpPr/>
          <p:nvPr/>
        </p:nvSpPr>
        <p:spPr>
          <a:xfrm>
            <a:off x="6924255" y="867228"/>
            <a:ext cx="497270" cy="2066797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24547" y="321219"/>
                <a:ext cx="5220472" cy="5509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u="sng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প্রমাণ:</a:t>
                </a:r>
              </a:p>
              <a:p>
                <a:r>
                  <a:rPr lang="en-US" sz="40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অঙ্কন </a:t>
                </a:r>
                <a:r>
                  <a:rPr lang="en-US" sz="40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অনুসারে</a:t>
                </a:r>
                <a:r>
                  <a:rPr lang="en-US" sz="40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bn-BD" sz="3600" dirty="0">
                        <a:solidFill>
                          <a:schemeClr val="tx1"/>
                        </a:solidFill>
                        <a:latin typeface="Cambria Math"/>
                      </a:rPr>
                      <m:t>∠</m:t>
                    </m:r>
                    <m:r>
                      <a:rPr lang="bn-BD" sz="3600" i="1" dirty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BAC = </a:t>
                </a:r>
                <a14:m>
                  <m:oMath xmlns:m="http://schemas.openxmlformats.org/officeDocument/2006/math">
                    <m:r>
                      <a:rPr lang="bn-BD" sz="3600" dirty="0">
                        <a:solidFill>
                          <a:schemeClr val="tx1"/>
                        </a:solidFill>
                        <a:latin typeface="Cambria Math"/>
                      </a:rPr>
                      <m:t>∠</m:t>
                    </m:r>
                    <m:r>
                      <a:rPr lang="bn-BD" sz="3600" i="1" dirty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DAP</a:t>
                </a:r>
                <a:endParaRPr lang="en-US" sz="4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উভয়পক্ষে</a:t>
                </a:r>
                <a:r>
                  <a:rPr lang="en-US" sz="40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bn-BD" sz="3600" dirty="0">
                        <a:solidFill>
                          <a:schemeClr val="tx1"/>
                        </a:solidFill>
                        <a:latin typeface="Cambria Math"/>
                      </a:rPr>
                      <m:t>∠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CAP </a:t>
                </a:r>
                <a:r>
                  <a:rPr lang="en-US" sz="40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যোগ </a:t>
                </a:r>
                <a:r>
                  <a:rPr lang="en-US" sz="40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করেপাই</a:t>
                </a:r>
                <a:r>
                  <a:rPr lang="en-US" sz="40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,</a:t>
                </a:r>
              </a:p>
              <a:p>
                <a14:m>
                  <m:oMath xmlns:m="http://schemas.openxmlformats.org/officeDocument/2006/math">
                    <m:r>
                      <a:rPr lang="bn-BD" sz="3600" dirty="0" smtClean="0">
                        <a:solidFill>
                          <a:schemeClr val="tx1"/>
                        </a:solidFill>
                        <a:latin typeface="Cambria Math"/>
                      </a:rPr>
                      <m:t>∠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BAC + </a:t>
                </a:r>
                <a14:m>
                  <m:oMath xmlns:m="http://schemas.openxmlformats.org/officeDocument/2006/math">
                    <m:r>
                      <a:rPr lang="bn-BD" sz="3600" dirty="0">
                        <a:solidFill>
                          <a:schemeClr val="tx1"/>
                        </a:solidFill>
                        <a:latin typeface="Cambria Math"/>
                      </a:rPr>
                      <m:t>∠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CAP = </a:t>
                </a:r>
                <a14:m>
                  <m:oMath xmlns:m="http://schemas.openxmlformats.org/officeDocument/2006/math">
                    <m:r>
                      <a:rPr lang="bn-BD" sz="3600" dirty="0">
                        <a:solidFill>
                          <a:schemeClr val="tx1"/>
                        </a:solidFill>
                        <a:latin typeface="Cambria Math"/>
                      </a:rPr>
                      <m:t>∠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DAP + </a:t>
                </a:r>
                <a14:m>
                  <m:oMath xmlns:m="http://schemas.openxmlformats.org/officeDocument/2006/math">
                    <m:r>
                      <a:rPr lang="bn-BD" sz="3600" dirty="0">
                        <a:solidFill>
                          <a:schemeClr val="tx1"/>
                        </a:solidFill>
                        <a:latin typeface="Cambria Math"/>
                      </a:rPr>
                      <m:t>∠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CAP</a:t>
                </a:r>
              </a:p>
              <a:p>
                <a:r>
                  <a:rPr lang="en-US" sz="40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অর্থা</a:t>
                </a:r>
                <a:r>
                  <a:rPr lang="en-US" sz="40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ৎ </a:t>
                </a:r>
                <a14:m>
                  <m:oMath xmlns:m="http://schemas.openxmlformats.org/officeDocument/2006/math">
                    <m:r>
                      <a:rPr lang="bn-BD" sz="3600" dirty="0">
                        <a:solidFill>
                          <a:schemeClr val="tx1"/>
                        </a:solidFill>
                        <a:latin typeface="Cambria Math"/>
                      </a:rPr>
                      <m:t>∠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BAP = </a:t>
                </a:r>
                <a14:m>
                  <m:oMath xmlns:m="http://schemas.openxmlformats.org/officeDocument/2006/math">
                    <m:r>
                      <a:rPr lang="bn-BD" sz="3600" dirty="0">
                        <a:solidFill>
                          <a:schemeClr val="tx1"/>
                        </a:solidFill>
                        <a:latin typeface="Cambria Math"/>
                      </a:rPr>
                      <m:t>∠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CAD</a:t>
                </a:r>
                <a:endParaRPr lang="en-US" sz="4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800" dirty="0">
                  <a:solidFill>
                    <a:schemeClr val="tx1"/>
                  </a:solidFill>
                  <a:latin typeface="Shonar Bangla" pitchFamily="34" charset="0"/>
                  <a:cs typeface="Shonar Bangla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547" y="321219"/>
                <a:ext cx="5220472" cy="5509200"/>
              </a:xfrm>
              <a:prstGeom prst="rect">
                <a:avLst/>
              </a:prstGeom>
              <a:blipFill>
                <a:blip r:embed="rId3"/>
                <a:stretch>
                  <a:fillRect l="-4667" t="-2215" r="-39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/>
          <p:cNvGrpSpPr/>
          <p:nvPr/>
        </p:nvGrpSpPr>
        <p:grpSpPr>
          <a:xfrm>
            <a:off x="5133580" y="357227"/>
            <a:ext cx="3909583" cy="4137060"/>
            <a:chOff x="5126486" y="718547"/>
            <a:chExt cx="3909583" cy="4137060"/>
          </a:xfrm>
        </p:grpSpPr>
        <p:sp>
          <p:nvSpPr>
            <p:cNvPr id="32" name="Isosceles Triangle 31"/>
            <p:cNvSpPr/>
            <p:nvPr/>
          </p:nvSpPr>
          <p:spPr>
            <a:xfrm rot="20333522">
              <a:off x="6852503" y="1079608"/>
              <a:ext cx="1487894" cy="237757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Isosceles Triangle 32"/>
            <p:cNvSpPr/>
            <p:nvPr/>
          </p:nvSpPr>
          <p:spPr>
            <a:xfrm rot="1214098">
              <a:off x="5870844" y="956031"/>
              <a:ext cx="1487894" cy="324288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7022833" y="1056103"/>
              <a:ext cx="350423" cy="2589829"/>
              <a:chOff x="7053592" y="1001318"/>
              <a:chExt cx="350423" cy="2589829"/>
            </a:xfrm>
          </p:grpSpPr>
          <p:cxnSp>
            <p:nvCxnSpPr>
              <p:cNvPr id="35" name="Straight Connector 34"/>
              <p:cNvCxnSpPr>
                <a:stCxn id="33" idx="0"/>
              </p:cNvCxnSpPr>
              <p:nvPr/>
            </p:nvCxnSpPr>
            <p:spPr>
              <a:xfrm>
                <a:off x="7206359" y="1001318"/>
                <a:ext cx="139600" cy="229986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TextBox 35"/>
              <p:cNvSpPr txBox="1"/>
              <p:nvPr/>
            </p:nvSpPr>
            <p:spPr>
              <a:xfrm>
                <a:off x="7053592" y="3221815"/>
                <a:ext cx="35042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P</a:t>
                </a:r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5288698" y="718547"/>
              <a:ext cx="3747371" cy="4137060"/>
              <a:chOff x="5288698" y="304800"/>
              <a:chExt cx="3747371" cy="4137060"/>
            </a:xfrm>
          </p:grpSpPr>
          <p:grpSp>
            <p:nvGrpSpPr>
              <p:cNvPr id="38" name="Group 37"/>
              <p:cNvGrpSpPr/>
              <p:nvPr/>
            </p:nvGrpSpPr>
            <p:grpSpPr>
              <a:xfrm>
                <a:off x="5479836" y="685800"/>
                <a:ext cx="3361425" cy="3364813"/>
                <a:chOff x="5479836" y="890374"/>
                <a:chExt cx="3361425" cy="3364813"/>
              </a:xfrm>
            </p:grpSpPr>
            <p:grpSp>
              <p:nvGrpSpPr>
                <p:cNvPr id="44" name="Group 43"/>
                <p:cNvGrpSpPr/>
                <p:nvPr/>
              </p:nvGrpSpPr>
              <p:grpSpPr>
                <a:xfrm>
                  <a:off x="5479836" y="902387"/>
                  <a:ext cx="3361425" cy="3352800"/>
                  <a:chOff x="5506333" y="914400"/>
                  <a:chExt cx="3361425" cy="3352800"/>
                </a:xfrm>
              </p:grpSpPr>
              <p:grpSp>
                <p:nvGrpSpPr>
                  <p:cNvPr id="53" name="Group 52"/>
                  <p:cNvGrpSpPr/>
                  <p:nvPr/>
                </p:nvGrpSpPr>
                <p:grpSpPr>
                  <a:xfrm>
                    <a:off x="5506333" y="914400"/>
                    <a:ext cx="3361425" cy="3352800"/>
                    <a:chOff x="5562600" y="304800"/>
                    <a:chExt cx="3361425" cy="3352800"/>
                  </a:xfrm>
                </p:grpSpPr>
                <p:sp>
                  <p:nvSpPr>
                    <p:cNvPr id="55" name="Flowchart: Connector 54"/>
                    <p:cNvSpPr/>
                    <p:nvPr/>
                  </p:nvSpPr>
                  <p:spPr>
                    <a:xfrm>
                      <a:off x="5562600" y="304800"/>
                      <a:ext cx="3361425" cy="3352800"/>
                    </a:xfrm>
                    <a:prstGeom prst="flowChartConnector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6" name="Flowchart: Connector 55"/>
                    <p:cNvSpPr/>
                    <p:nvPr/>
                  </p:nvSpPr>
                  <p:spPr>
                    <a:xfrm>
                      <a:off x="7219668" y="1967345"/>
                      <a:ext cx="45719" cy="45719"/>
                    </a:xfrm>
                    <a:prstGeom prst="flowChartConnector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54" name="TextBox 53"/>
                  <p:cNvSpPr txBox="1"/>
                  <p:nvPr/>
                </p:nvSpPr>
                <p:spPr>
                  <a:xfrm>
                    <a:off x="7030770" y="2175624"/>
                    <a:ext cx="370605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O</a:t>
                    </a:r>
                  </a:p>
                </p:txBody>
              </p:sp>
            </p:grpSp>
            <p:grpSp>
              <p:nvGrpSpPr>
                <p:cNvPr id="45" name="Group 44"/>
                <p:cNvGrpSpPr/>
                <p:nvPr/>
              </p:nvGrpSpPr>
              <p:grpSpPr>
                <a:xfrm>
                  <a:off x="5606620" y="890374"/>
                  <a:ext cx="3225850" cy="3304455"/>
                  <a:chOff x="5633117" y="902387"/>
                  <a:chExt cx="3225850" cy="3304455"/>
                </a:xfrm>
              </p:grpSpPr>
              <p:cxnSp>
                <p:nvCxnSpPr>
                  <p:cNvPr id="48" name="Straight Connector 47"/>
                  <p:cNvCxnSpPr/>
                  <p:nvPr/>
                </p:nvCxnSpPr>
                <p:spPr>
                  <a:xfrm flipH="1" flipV="1">
                    <a:off x="5659616" y="3276600"/>
                    <a:ext cx="1122184" cy="930242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49" name="Group 48"/>
                  <p:cNvGrpSpPr/>
                  <p:nvPr/>
                </p:nvGrpSpPr>
                <p:grpSpPr>
                  <a:xfrm>
                    <a:off x="5633117" y="902387"/>
                    <a:ext cx="3225850" cy="3304455"/>
                    <a:chOff x="5633117" y="902387"/>
                    <a:chExt cx="3225850" cy="3304455"/>
                  </a:xfrm>
                </p:grpSpPr>
                <p:cxnSp>
                  <p:nvCxnSpPr>
                    <p:cNvPr id="50" name="Straight Connector 49"/>
                    <p:cNvCxnSpPr>
                      <a:stCxn id="55" idx="0"/>
                    </p:cNvCxnSpPr>
                    <p:nvPr/>
                  </p:nvCxnSpPr>
                  <p:spPr>
                    <a:xfrm flipH="1">
                      <a:off x="5633117" y="902387"/>
                      <a:ext cx="1527432" cy="2362200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/>
                    <p:cNvCxnSpPr/>
                    <p:nvPr/>
                  </p:nvCxnSpPr>
                  <p:spPr>
                    <a:xfrm flipH="1">
                      <a:off x="6781801" y="2925292"/>
                      <a:ext cx="2077166" cy="1281550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" name="Straight Connector 51"/>
                    <p:cNvCxnSpPr>
                      <a:endCxn id="55" idx="0"/>
                    </p:cNvCxnSpPr>
                    <p:nvPr/>
                  </p:nvCxnSpPr>
                  <p:spPr>
                    <a:xfrm flipH="1" flipV="1">
                      <a:off x="7160549" y="902387"/>
                      <a:ext cx="1650394" cy="2025406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46" name="Straight Connector 45"/>
                <p:cNvCxnSpPr>
                  <a:stCxn id="55" idx="0"/>
                </p:cNvCxnSpPr>
                <p:nvPr/>
              </p:nvCxnSpPr>
              <p:spPr>
                <a:xfrm flipH="1">
                  <a:off x="6755303" y="902387"/>
                  <a:ext cx="405246" cy="3292442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 flipH="1">
                  <a:off x="5633117" y="2913279"/>
                  <a:ext cx="3199353" cy="351308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/>
              <p:cNvGrpSpPr/>
              <p:nvPr/>
            </p:nvGrpSpPr>
            <p:grpSpPr>
              <a:xfrm>
                <a:off x="5288698" y="304800"/>
                <a:ext cx="3747371" cy="4137060"/>
                <a:chOff x="5396629" y="538140"/>
                <a:chExt cx="3747371" cy="4137060"/>
              </a:xfrm>
            </p:grpSpPr>
            <p:sp>
              <p:nvSpPr>
                <p:cNvPr id="40" name="TextBox 39"/>
                <p:cNvSpPr txBox="1"/>
                <p:nvPr/>
              </p:nvSpPr>
              <p:spPr>
                <a:xfrm>
                  <a:off x="5396629" y="3087918"/>
                  <a:ext cx="306560" cy="3762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B</a:t>
                  </a:r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>
                  <a:off x="7163401" y="538140"/>
                  <a:ext cx="306560" cy="3762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A</a:t>
                  </a:r>
                </a:p>
              </p:txBody>
            </p:sp>
            <p:sp>
              <p:nvSpPr>
                <p:cNvPr id="42" name="TextBox 41"/>
                <p:cNvSpPr txBox="1"/>
                <p:nvPr/>
              </p:nvSpPr>
              <p:spPr>
                <a:xfrm>
                  <a:off x="6648662" y="4298940"/>
                  <a:ext cx="306560" cy="3762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C</a:t>
                  </a:r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8837440" y="2987426"/>
                  <a:ext cx="306560" cy="3762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D</a:t>
                  </a:r>
                </a:p>
              </p:txBody>
            </p:sp>
          </p:grpSp>
        </p:grpSp>
        <p:sp>
          <p:nvSpPr>
            <p:cNvPr id="57" name="Moon 56"/>
            <p:cNvSpPr/>
            <p:nvPr/>
          </p:nvSpPr>
          <p:spPr>
            <a:xfrm rot="18866394">
              <a:off x="5427528" y="3501733"/>
              <a:ext cx="708360" cy="1310443"/>
            </a:xfrm>
            <a:prstGeom prst="moon">
              <a:avLst>
                <a:gd name="adj" fmla="val 82140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ight Triangle 57"/>
            <p:cNvSpPr/>
            <p:nvPr/>
          </p:nvSpPr>
          <p:spPr>
            <a:xfrm rot="19983260">
              <a:off x="7229418" y="3016355"/>
              <a:ext cx="1299922" cy="487282"/>
            </a:xfrm>
            <a:prstGeom prst="rtTriangl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9" name="Arc 58"/>
          <p:cNvSpPr/>
          <p:nvPr/>
        </p:nvSpPr>
        <p:spPr>
          <a:xfrm rot="6540992">
            <a:off x="6739684" y="1244747"/>
            <a:ext cx="350494" cy="340996"/>
          </a:xfrm>
          <a:prstGeom prst="arc">
            <a:avLst>
              <a:gd name="adj1" fmla="val 16200000"/>
              <a:gd name="adj2" fmla="val 5226569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Arc 88"/>
          <p:cNvSpPr/>
          <p:nvPr/>
        </p:nvSpPr>
        <p:spPr>
          <a:xfrm rot="3817869">
            <a:off x="7224968" y="1153123"/>
            <a:ext cx="356320" cy="367940"/>
          </a:xfrm>
          <a:prstGeom prst="arc">
            <a:avLst>
              <a:gd name="adj1" fmla="val 16200000"/>
              <a:gd name="adj2" fmla="val 5226569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E388C1-11AA-403E-8D36-D323D9666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3D86-E1B5-43F4-A1A2-A1ED6EBFFA37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44AE2-3CF2-4943-BC04-46028A9BE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76BA9-5658-4500-BFE5-7832C7690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27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59" grpId="0" animBg="1"/>
      <p:bldP spid="8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Isosceles Triangle 90"/>
          <p:cNvSpPr/>
          <p:nvPr/>
        </p:nvSpPr>
        <p:spPr>
          <a:xfrm rot="20285749">
            <a:off x="7253225" y="4004278"/>
            <a:ext cx="1150015" cy="186992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 rot="1229961">
            <a:off x="6469839" y="800888"/>
            <a:ext cx="1122968" cy="241931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-1" y="841012"/>
                <a:ext cx="5784379" cy="46551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এখন ∆ 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</a:t>
                </a:r>
                <a:r>
                  <a:rPr lang="en-US" sz="28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ও ∆ 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APD</a:t>
                </a:r>
                <a:r>
                  <a:rPr lang="en-US" sz="28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28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এরমধ্যে</a:t>
                </a:r>
                <a:endParaRPr lang="en-US" sz="2800" dirty="0">
                  <a:solidFill>
                    <a:schemeClr val="tx1"/>
                  </a:solidFill>
                  <a:latin typeface="SutonnyOMJ" panose="01010600010101010101" pitchFamily="2" charset="0"/>
                  <a:cs typeface="SutonnyOMJ" panose="01010600010101010101" pitchFamily="2" charset="0"/>
                </a:endParaRPr>
              </a:p>
              <a:p>
                <a14:m>
                  <m:oMath xmlns:m="http://schemas.openxmlformats.org/officeDocument/2006/math">
                    <m:r>
                      <a:rPr lang="bn-BD" sz="2400" dirty="0">
                        <a:solidFill>
                          <a:schemeClr val="tx1"/>
                        </a:solidFill>
                        <a:latin typeface="Cambria Math"/>
                      </a:rPr>
                      <m:t>∠</m:t>
                    </m:r>
                    <m:r>
                      <a:rPr lang="bn-BD" sz="2400" i="1" dirty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BAC </a:t>
                </a:r>
                <a:r>
                  <a:rPr lang="en-US" sz="28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bn-BD" sz="2400" dirty="0">
                        <a:solidFill>
                          <a:schemeClr val="tx1"/>
                        </a:solidFill>
                        <a:latin typeface="Cambria Math"/>
                      </a:rPr>
                      <m:t>∠</m:t>
                    </m:r>
                    <m:r>
                      <a:rPr lang="bn-BD" sz="2400" i="1" dirty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PAD   </a:t>
                </a:r>
                <a:r>
                  <a:rPr lang="en-US" sz="28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[</a:t>
                </a:r>
                <a:r>
                  <a:rPr lang="en-US" sz="28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অঙ্কনঅনুসারে</a:t>
                </a:r>
                <a:r>
                  <a:rPr lang="en-US" sz="28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]</a:t>
                </a:r>
              </a:p>
              <a:p>
                <a14:m>
                  <m:oMath xmlns:m="http://schemas.openxmlformats.org/officeDocument/2006/math">
                    <m:r>
                      <a:rPr lang="bn-BD" sz="2400" dirty="0" smtClean="0">
                        <a:solidFill>
                          <a:schemeClr val="tx1"/>
                        </a:solidFill>
                        <a:latin typeface="Cambria Math"/>
                      </a:rPr>
                      <m:t>∠</m:t>
                    </m:r>
                    <m:r>
                      <a:rPr lang="bn-BD" sz="2400" i="1" dirty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ADP = </a:t>
                </a:r>
                <a14:m>
                  <m:oMath xmlns:m="http://schemas.openxmlformats.org/officeDocument/2006/math">
                    <m:r>
                      <a:rPr lang="bn-BD" sz="2400" dirty="0">
                        <a:solidFill>
                          <a:schemeClr val="tx1"/>
                        </a:solidFill>
                        <a:latin typeface="Cambria Math"/>
                      </a:rPr>
                      <m:t>∠</m:t>
                    </m:r>
                    <m:r>
                      <a:rPr lang="bn-BD" sz="2400" i="1" dirty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ACB   </a:t>
                </a:r>
                <a:r>
                  <a:rPr lang="en-US" sz="28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[</a:t>
                </a:r>
                <a:r>
                  <a:rPr lang="en-US" sz="28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একইবৃত্তাংশস্থিতকোণ</a:t>
                </a:r>
                <a:endParaRPr lang="en-US" sz="2800" dirty="0">
                  <a:solidFill>
                    <a:schemeClr val="tx1"/>
                  </a:solidFill>
                  <a:latin typeface="SutonnyOMJ" panose="01010600010101010101" pitchFamily="2" charset="0"/>
                  <a:cs typeface="SutonnyOMJ" panose="01010600010101010101" pitchFamily="2" charset="0"/>
                </a:endParaRPr>
              </a:p>
              <a:p>
                <a:r>
                  <a:rPr lang="en-US" sz="28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সমানবলে</a:t>
                </a:r>
                <a:r>
                  <a:rPr lang="en-US" sz="28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।]</a:t>
                </a:r>
              </a:p>
              <a:p>
                <a:r>
                  <a:rPr lang="en-US" sz="28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এবংঅবশিষ্ট</a:t>
                </a:r>
                <a14:m>
                  <m:oMath xmlns:m="http://schemas.openxmlformats.org/officeDocument/2006/math">
                    <m:r>
                      <a:rPr lang="bn-BD" sz="2400" dirty="0">
                        <a:solidFill>
                          <a:schemeClr val="tx1"/>
                        </a:solidFill>
                        <a:latin typeface="Cambria Math"/>
                      </a:rPr>
                      <m:t>∠</m:t>
                    </m:r>
                    <m:r>
                      <a:rPr lang="bn-BD" sz="2400" i="1" dirty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</a:t>
                </a:r>
                <a:r>
                  <a:rPr lang="en-US" sz="28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= </a:t>
                </a:r>
                <a:r>
                  <a:rPr lang="en-US" sz="28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অবশিষ্ট</a:t>
                </a:r>
                <a14:m>
                  <m:oMath xmlns:m="http://schemas.openxmlformats.org/officeDocument/2006/math">
                    <m:r>
                      <a:rPr lang="bn-BD" sz="2400" dirty="0">
                        <a:solidFill>
                          <a:schemeClr val="tx1"/>
                        </a:solidFill>
                        <a:latin typeface="Cambria Math"/>
                      </a:rPr>
                      <m:t>∠</m:t>
                    </m:r>
                    <m:r>
                      <a:rPr lang="bn-BD" sz="2400" i="1" dirty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APD </a:t>
                </a:r>
                <a:endPara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smtClean="0">
                        <a:solidFill>
                          <a:schemeClr val="tx1"/>
                        </a:solidFill>
                        <a:latin typeface="Cambria Math"/>
                      </a:rPr>
                      <m:t>∴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∆ 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</a:t>
                </a:r>
                <a:r>
                  <a:rPr lang="en-US" sz="28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ও ∆ 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APD</a:t>
                </a:r>
                <a:r>
                  <a:rPr lang="en-US" sz="28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28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সদৃশকোণী</a:t>
                </a:r>
                <a:r>
                  <a:rPr lang="en-US" sz="28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।</a:t>
                </a:r>
              </a:p>
              <a:p>
                <a14:m>
                  <m:oMath xmlns:m="http://schemas.openxmlformats.org/officeDocument/2006/math"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</a:rPr>
                      <m:t>∴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Shonar Bangla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chemeClr val="tx1"/>
                            </a:solidFill>
                            <a:latin typeface="Cambria Math"/>
                            <a:cs typeface="Shonar Bangla" pitchFamily="34" charset="0"/>
                          </a:rPr>
                          <m:t>AD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chemeClr val="tx1"/>
                            </a:solidFill>
                            <a:latin typeface="Cambria Math"/>
                            <a:cs typeface="Shonar Bangla" pitchFamily="34" charset="0"/>
                          </a:rPr>
                          <m:t>AC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Shonar Bangla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chemeClr val="tx1"/>
                            </a:solidFill>
                            <a:latin typeface="Cambria Math"/>
                            <a:cs typeface="Shonar Bangla" pitchFamily="34" charset="0"/>
                          </a:rPr>
                          <m:t>PD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chemeClr val="tx1"/>
                            </a:solidFill>
                            <a:latin typeface="Cambria Math"/>
                            <a:cs typeface="Shonar Bangla" pitchFamily="34" charset="0"/>
                          </a:rPr>
                          <m:t>BC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[</a:t>
                </a:r>
                <a:r>
                  <a:rPr lang="en-US" sz="28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দুইটি ত্রিভূজ সদৃশকোণী হলে তাদের </a:t>
                </a:r>
              </a:p>
              <a:p>
                <a:r>
                  <a:rPr lang="en-US" sz="28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অনুরূপ </a:t>
                </a:r>
                <a:r>
                  <a:rPr lang="en-US" sz="28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বাহুগুলোসমানুপাতিকহবে</a:t>
                </a:r>
                <a:r>
                  <a:rPr lang="en-US" sz="32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]</a:t>
                </a:r>
                <a:endParaRPr lang="en-US" sz="2800" dirty="0">
                  <a:solidFill>
                    <a:schemeClr val="tx1"/>
                  </a:solidFill>
                  <a:latin typeface="SutonnyOMJ" panose="01010600010101010101" pitchFamily="2" charset="0"/>
                  <a:cs typeface="SutonnyOMJ" panose="01010600010101010101" pitchFamily="2" charset="0"/>
                </a:endParaRPr>
              </a:p>
              <a:p>
                <a:r>
                  <a:rPr lang="en-US" sz="28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অর্থা</a:t>
                </a:r>
                <a:r>
                  <a:rPr lang="en-US" sz="28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ৎ  AC . PD = BC . AD … … …  (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)</a:t>
                </a:r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" y="841012"/>
                <a:ext cx="5784379" cy="4655121"/>
              </a:xfrm>
              <a:prstGeom prst="rect">
                <a:avLst/>
              </a:prstGeom>
              <a:blipFill>
                <a:blip r:embed="rId2"/>
                <a:stretch>
                  <a:fillRect l="-2107" t="-1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Isosceles Triangle 2"/>
          <p:cNvSpPr/>
          <p:nvPr/>
        </p:nvSpPr>
        <p:spPr>
          <a:xfrm rot="6965979">
            <a:off x="6216094" y="2305768"/>
            <a:ext cx="966420" cy="2066797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981086" y="585941"/>
            <a:ext cx="2972273" cy="3098356"/>
            <a:chOff x="5288698" y="718547"/>
            <a:chExt cx="3747371" cy="4137060"/>
          </a:xfrm>
        </p:grpSpPr>
        <p:grpSp>
          <p:nvGrpSpPr>
            <p:cNvPr id="7" name="Group 6"/>
            <p:cNvGrpSpPr/>
            <p:nvPr/>
          </p:nvGrpSpPr>
          <p:grpSpPr>
            <a:xfrm>
              <a:off x="7164516" y="1126217"/>
              <a:ext cx="606792" cy="2410911"/>
              <a:chOff x="7195275" y="1071432"/>
              <a:chExt cx="606792" cy="2410911"/>
            </a:xfrm>
          </p:grpSpPr>
          <p:cxnSp>
            <p:nvCxnSpPr>
              <p:cNvPr id="30" name="Straight Connector 29"/>
              <p:cNvCxnSpPr/>
              <p:nvPr/>
            </p:nvCxnSpPr>
            <p:spPr>
              <a:xfrm>
                <a:off x="7195275" y="1071432"/>
                <a:ext cx="341521" cy="214210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TextBox 30"/>
              <p:cNvSpPr txBox="1"/>
              <p:nvPr/>
            </p:nvSpPr>
            <p:spPr>
              <a:xfrm>
                <a:off x="7451644" y="3113011"/>
                <a:ext cx="35042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P</a:t>
                </a: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5288698" y="718547"/>
              <a:ext cx="3747371" cy="4137060"/>
              <a:chOff x="5288698" y="304800"/>
              <a:chExt cx="3747371" cy="4137060"/>
            </a:xfrm>
          </p:grpSpPr>
          <p:grpSp>
            <p:nvGrpSpPr>
              <p:cNvPr id="11" name="Group 10"/>
              <p:cNvGrpSpPr/>
              <p:nvPr/>
            </p:nvGrpSpPr>
            <p:grpSpPr>
              <a:xfrm>
                <a:off x="5479836" y="685800"/>
                <a:ext cx="3361425" cy="3364813"/>
                <a:chOff x="5479836" y="890374"/>
                <a:chExt cx="3361425" cy="3364813"/>
              </a:xfrm>
            </p:grpSpPr>
            <p:grpSp>
              <p:nvGrpSpPr>
                <p:cNvPr id="17" name="Group 16"/>
                <p:cNvGrpSpPr/>
                <p:nvPr/>
              </p:nvGrpSpPr>
              <p:grpSpPr>
                <a:xfrm>
                  <a:off x="5479836" y="902387"/>
                  <a:ext cx="3361425" cy="3352800"/>
                  <a:chOff x="5506333" y="914400"/>
                  <a:chExt cx="3361425" cy="3352800"/>
                </a:xfrm>
              </p:grpSpPr>
              <p:grpSp>
                <p:nvGrpSpPr>
                  <p:cNvPr id="26" name="Group 25"/>
                  <p:cNvGrpSpPr/>
                  <p:nvPr/>
                </p:nvGrpSpPr>
                <p:grpSpPr>
                  <a:xfrm>
                    <a:off x="5506333" y="914400"/>
                    <a:ext cx="3361425" cy="3352800"/>
                    <a:chOff x="5562600" y="304800"/>
                    <a:chExt cx="3361425" cy="3352800"/>
                  </a:xfrm>
                </p:grpSpPr>
                <p:sp>
                  <p:nvSpPr>
                    <p:cNvPr id="28" name="Flowchart: Connector 27"/>
                    <p:cNvSpPr/>
                    <p:nvPr/>
                  </p:nvSpPr>
                  <p:spPr>
                    <a:xfrm>
                      <a:off x="5562600" y="304800"/>
                      <a:ext cx="3361425" cy="3352800"/>
                    </a:xfrm>
                    <a:prstGeom prst="flowChartConnector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9" name="Flowchart: Connector 28"/>
                    <p:cNvSpPr/>
                    <p:nvPr/>
                  </p:nvSpPr>
                  <p:spPr>
                    <a:xfrm>
                      <a:off x="7219668" y="1967345"/>
                      <a:ext cx="45719" cy="45719"/>
                    </a:xfrm>
                    <a:prstGeom prst="flowChartConnector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7030770" y="2175624"/>
                    <a:ext cx="370605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O</a:t>
                    </a:r>
                  </a:p>
                </p:txBody>
              </p:sp>
            </p:grpSp>
            <p:grpSp>
              <p:nvGrpSpPr>
                <p:cNvPr id="18" name="Group 17"/>
                <p:cNvGrpSpPr/>
                <p:nvPr/>
              </p:nvGrpSpPr>
              <p:grpSpPr>
                <a:xfrm>
                  <a:off x="5624079" y="890374"/>
                  <a:ext cx="3208391" cy="3304455"/>
                  <a:chOff x="5650576" y="902387"/>
                  <a:chExt cx="3208391" cy="3304455"/>
                </a:xfrm>
              </p:grpSpPr>
              <p:cxnSp>
                <p:nvCxnSpPr>
                  <p:cNvPr id="21" name="Straight Connector 20"/>
                  <p:cNvCxnSpPr/>
                  <p:nvPr/>
                </p:nvCxnSpPr>
                <p:spPr>
                  <a:xfrm flipH="1" flipV="1">
                    <a:off x="5659616" y="3276600"/>
                    <a:ext cx="1122184" cy="930242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2" name="Group 21"/>
                  <p:cNvGrpSpPr/>
                  <p:nvPr/>
                </p:nvGrpSpPr>
                <p:grpSpPr>
                  <a:xfrm>
                    <a:off x="5650576" y="902387"/>
                    <a:ext cx="3208391" cy="3304455"/>
                    <a:chOff x="5650576" y="902387"/>
                    <a:chExt cx="3208391" cy="3304455"/>
                  </a:xfrm>
                </p:grpSpPr>
                <p:cxnSp>
                  <p:nvCxnSpPr>
                    <p:cNvPr id="23" name="Straight Connector 22"/>
                    <p:cNvCxnSpPr/>
                    <p:nvPr/>
                  </p:nvCxnSpPr>
                  <p:spPr>
                    <a:xfrm flipH="1">
                      <a:off x="5650576" y="929057"/>
                      <a:ext cx="1527432" cy="2362200"/>
                    </a:xfrm>
                    <a:prstGeom prst="line">
                      <a:avLst/>
                    </a:prstGeom>
                    <a:ln/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Connector 23"/>
                    <p:cNvCxnSpPr/>
                    <p:nvPr/>
                  </p:nvCxnSpPr>
                  <p:spPr>
                    <a:xfrm flipH="1">
                      <a:off x="6781801" y="2925292"/>
                      <a:ext cx="2077166" cy="1281550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/>
                    <p:cNvCxnSpPr>
                      <a:endCxn id="28" idx="0"/>
                    </p:cNvCxnSpPr>
                    <p:nvPr/>
                  </p:nvCxnSpPr>
                  <p:spPr>
                    <a:xfrm flipH="1" flipV="1">
                      <a:off x="7160549" y="902387"/>
                      <a:ext cx="1650394" cy="2025406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19" name="Straight Connector 18"/>
                <p:cNvCxnSpPr>
                  <a:stCxn id="28" idx="0"/>
                </p:cNvCxnSpPr>
                <p:nvPr/>
              </p:nvCxnSpPr>
              <p:spPr>
                <a:xfrm flipH="1">
                  <a:off x="6755303" y="902387"/>
                  <a:ext cx="405246" cy="3292442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 flipH="1">
                  <a:off x="5633117" y="2913279"/>
                  <a:ext cx="3199353" cy="351308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" name="Group 11"/>
              <p:cNvGrpSpPr/>
              <p:nvPr/>
            </p:nvGrpSpPr>
            <p:grpSpPr>
              <a:xfrm>
                <a:off x="5288698" y="304800"/>
                <a:ext cx="3747371" cy="4137060"/>
                <a:chOff x="5396629" y="538140"/>
                <a:chExt cx="3747371" cy="4137060"/>
              </a:xfrm>
            </p:grpSpPr>
            <p:sp>
              <p:nvSpPr>
                <p:cNvPr id="13" name="TextBox 12"/>
                <p:cNvSpPr txBox="1"/>
                <p:nvPr/>
              </p:nvSpPr>
              <p:spPr>
                <a:xfrm>
                  <a:off x="5396629" y="3087918"/>
                  <a:ext cx="306560" cy="3762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B</a:t>
                  </a:r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7163401" y="538140"/>
                  <a:ext cx="306560" cy="3762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A</a:t>
                  </a:r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6648662" y="4298940"/>
                  <a:ext cx="306560" cy="3762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C</a:t>
                  </a:r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8837440" y="2987426"/>
                  <a:ext cx="306560" cy="3762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D</a:t>
                  </a:r>
                </a:p>
              </p:txBody>
            </p:sp>
          </p:grpSp>
        </p:grpSp>
      </p:grpSp>
      <p:grpSp>
        <p:nvGrpSpPr>
          <p:cNvPr id="35" name="Group 34"/>
          <p:cNvGrpSpPr/>
          <p:nvPr/>
        </p:nvGrpSpPr>
        <p:grpSpPr>
          <a:xfrm>
            <a:off x="6011877" y="3784922"/>
            <a:ext cx="2936182" cy="3048000"/>
            <a:chOff x="5288698" y="718547"/>
            <a:chExt cx="3815935" cy="4137060"/>
          </a:xfrm>
        </p:grpSpPr>
        <p:sp>
          <p:nvSpPr>
            <p:cNvPr id="41" name="Right Triangle 40"/>
            <p:cNvSpPr/>
            <p:nvPr/>
          </p:nvSpPr>
          <p:spPr>
            <a:xfrm rot="10336317" flipH="1">
              <a:off x="7403154" y="3256067"/>
              <a:ext cx="1439097" cy="779730"/>
            </a:xfrm>
            <a:prstGeom prst="rtTriangl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7154874" y="1056103"/>
              <a:ext cx="350422" cy="2589829"/>
              <a:chOff x="7185633" y="1001318"/>
              <a:chExt cx="350422" cy="2589829"/>
            </a:xfrm>
          </p:grpSpPr>
          <p:cxnSp>
            <p:nvCxnSpPr>
              <p:cNvPr id="61" name="Straight Connector 60"/>
              <p:cNvCxnSpPr/>
              <p:nvPr/>
            </p:nvCxnSpPr>
            <p:spPr>
              <a:xfrm>
                <a:off x="7206359" y="1001318"/>
                <a:ext cx="226701" cy="229986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TextBox 61"/>
              <p:cNvSpPr txBox="1"/>
              <p:nvPr/>
            </p:nvSpPr>
            <p:spPr>
              <a:xfrm>
                <a:off x="7185633" y="3221815"/>
                <a:ext cx="35042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P</a:t>
                </a:r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5288698" y="718547"/>
              <a:ext cx="3815935" cy="4137060"/>
              <a:chOff x="5288698" y="304800"/>
              <a:chExt cx="3815935" cy="4137060"/>
            </a:xfrm>
          </p:grpSpPr>
          <p:grpSp>
            <p:nvGrpSpPr>
              <p:cNvPr id="42" name="Group 41"/>
              <p:cNvGrpSpPr/>
              <p:nvPr/>
            </p:nvGrpSpPr>
            <p:grpSpPr>
              <a:xfrm>
                <a:off x="5479836" y="685800"/>
                <a:ext cx="3361425" cy="3364813"/>
                <a:chOff x="5479836" y="890374"/>
                <a:chExt cx="3361425" cy="3364813"/>
              </a:xfrm>
            </p:grpSpPr>
            <p:grpSp>
              <p:nvGrpSpPr>
                <p:cNvPr id="48" name="Group 47"/>
                <p:cNvGrpSpPr/>
                <p:nvPr/>
              </p:nvGrpSpPr>
              <p:grpSpPr>
                <a:xfrm>
                  <a:off x="5479836" y="902387"/>
                  <a:ext cx="3361425" cy="3352800"/>
                  <a:chOff x="5506333" y="914400"/>
                  <a:chExt cx="3361425" cy="3352800"/>
                </a:xfrm>
              </p:grpSpPr>
              <p:grpSp>
                <p:nvGrpSpPr>
                  <p:cNvPr id="57" name="Group 56"/>
                  <p:cNvGrpSpPr/>
                  <p:nvPr/>
                </p:nvGrpSpPr>
                <p:grpSpPr>
                  <a:xfrm>
                    <a:off x="5506333" y="914400"/>
                    <a:ext cx="3361425" cy="3352800"/>
                    <a:chOff x="5562600" y="304800"/>
                    <a:chExt cx="3361425" cy="3352800"/>
                  </a:xfrm>
                </p:grpSpPr>
                <p:sp>
                  <p:nvSpPr>
                    <p:cNvPr id="59" name="Flowchart: Connector 58"/>
                    <p:cNvSpPr/>
                    <p:nvPr/>
                  </p:nvSpPr>
                  <p:spPr>
                    <a:xfrm>
                      <a:off x="5562600" y="304800"/>
                      <a:ext cx="3361425" cy="3352800"/>
                    </a:xfrm>
                    <a:prstGeom prst="flowChartConnector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0" name="Flowchart: Connector 59"/>
                    <p:cNvSpPr/>
                    <p:nvPr/>
                  </p:nvSpPr>
                  <p:spPr>
                    <a:xfrm>
                      <a:off x="7219668" y="1967345"/>
                      <a:ext cx="45719" cy="45719"/>
                    </a:xfrm>
                    <a:prstGeom prst="flowChartConnector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58" name="TextBox 57"/>
                  <p:cNvSpPr txBox="1"/>
                  <p:nvPr/>
                </p:nvSpPr>
                <p:spPr>
                  <a:xfrm>
                    <a:off x="7030770" y="2175624"/>
                    <a:ext cx="370605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O</a:t>
                    </a:r>
                  </a:p>
                </p:txBody>
              </p:sp>
            </p:grpSp>
            <p:grpSp>
              <p:nvGrpSpPr>
                <p:cNvPr id="49" name="Group 48"/>
                <p:cNvGrpSpPr/>
                <p:nvPr/>
              </p:nvGrpSpPr>
              <p:grpSpPr>
                <a:xfrm>
                  <a:off x="5606620" y="890374"/>
                  <a:ext cx="3225850" cy="3304455"/>
                  <a:chOff x="5633117" y="902387"/>
                  <a:chExt cx="3225850" cy="3304455"/>
                </a:xfrm>
              </p:grpSpPr>
              <p:cxnSp>
                <p:nvCxnSpPr>
                  <p:cNvPr id="52" name="Straight Connector 51"/>
                  <p:cNvCxnSpPr/>
                  <p:nvPr/>
                </p:nvCxnSpPr>
                <p:spPr>
                  <a:xfrm flipH="1" flipV="1">
                    <a:off x="5659616" y="3276600"/>
                    <a:ext cx="1122184" cy="930242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53" name="Group 52"/>
                  <p:cNvGrpSpPr/>
                  <p:nvPr/>
                </p:nvGrpSpPr>
                <p:grpSpPr>
                  <a:xfrm>
                    <a:off x="5633117" y="902387"/>
                    <a:ext cx="3225850" cy="3304454"/>
                    <a:chOff x="5633117" y="902387"/>
                    <a:chExt cx="3225850" cy="3304454"/>
                  </a:xfrm>
                </p:grpSpPr>
                <p:cxnSp>
                  <p:nvCxnSpPr>
                    <p:cNvPr id="54" name="Straight Connector 53"/>
                    <p:cNvCxnSpPr>
                      <a:stCxn id="59" idx="0"/>
                    </p:cNvCxnSpPr>
                    <p:nvPr/>
                  </p:nvCxnSpPr>
                  <p:spPr>
                    <a:xfrm flipH="1">
                      <a:off x="5633117" y="902387"/>
                      <a:ext cx="1527432" cy="2362200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5" name="Straight Connector 54"/>
                    <p:cNvCxnSpPr/>
                    <p:nvPr/>
                  </p:nvCxnSpPr>
                  <p:spPr>
                    <a:xfrm flipH="1">
                      <a:off x="6781801" y="2925292"/>
                      <a:ext cx="2077166" cy="1281549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" name="Straight Connector 55"/>
                    <p:cNvCxnSpPr>
                      <a:endCxn id="59" idx="0"/>
                    </p:cNvCxnSpPr>
                    <p:nvPr/>
                  </p:nvCxnSpPr>
                  <p:spPr>
                    <a:xfrm flipH="1" flipV="1">
                      <a:off x="7160549" y="902387"/>
                      <a:ext cx="1650394" cy="2025406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50" name="Straight Connector 49"/>
                <p:cNvCxnSpPr>
                  <a:stCxn id="59" idx="0"/>
                </p:cNvCxnSpPr>
                <p:nvPr/>
              </p:nvCxnSpPr>
              <p:spPr>
                <a:xfrm flipH="1">
                  <a:off x="6755303" y="902387"/>
                  <a:ext cx="405246" cy="3292442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 flipH="1">
                  <a:off x="5633117" y="2913279"/>
                  <a:ext cx="3199353" cy="351308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3" name="Group 42"/>
              <p:cNvGrpSpPr/>
              <p:nvPr/>
            </p:nvGrpSpPr>
            <p:grpSpPr>
              <a:xfrm>
                <a:off x="5288698" y="304800"/>
                <a:ext cx="3815935" cy="4137060"/>
                <a:chOff x="5396629" y="538140"/>
                <a:chExt cx="3815935" cy="4137060"/>
              </a:xfrm>
            </p:grpSpPr>
            <p:sp>
              <p:nvSpPr>
                <p:cNvPr id="44" name="TextBox 43"/>
                <p:cNvSpPr txBox="1"/>
                <p:nvPr/>
              </p:nvSpPr>
              <p:spPr>
                <a:xfrm>
                  <a:off x="5396629" y="3087918"/>
                  <a:ext cx="306560" cy="3762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B</a:t>
                  </a:r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7163401" y="538140"/>
                  <a:ext cx="306560" cy="3762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A</a:t>
                  </a:r>
                </a:p>
              </p:txBody>
            </p:sp>
            <p:sp>
              <p:nvSpPr>
                <p:cNvPr id="46" name="TextBox 45"/>
                <p:cNvSpPr txBox="1"/>
                <p:nvPr/>
              </p:nvSpPr>
              <p:spPr>
                <a:xfrm>
                  <a:off x="6648662" y="4298940"/>
                  <a:ext cx="306560" cy="3762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C</a:t>
                  </a:r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8906003" y="2699800"/>
                  <a:ext cx="306561" cy="37625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D</a:t>
                  </a:r>
                </a:p>
              </p:txBody>
            </p:sp>
          </p:grpSp>
        </p:grpSp>
      </p:grpSp>
      <p:sp>
        <p:nvSpPr>
          <p:cNvPr id="32" name="Arc 31"/>
          <p:cNvSpPr/>
          <p:nvPr/>
        </p:nvSpPr>
        <p:spPr>
          <a:xfrm rot="12505458">
            <a:off x="8146073" y="5192615"/>
            <a:ext cx="331635" cy="437148"/>
          </a:xfrm>
          <a:prstGeom prst="arc">
            <a:avLst>
              <a:gd name="adj1" fmla="val 16200000"/>
              <a:gd name="adj2" fmla="val 522656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Arc 88"/>
          <p:cNvSpPr/>
          <p:nvPr/>
        </p:nvSpPr>
        <p:spPr>
          <a:xfrm rot="4304262">
            <a:off x="7527146" y="4390818"/>
            <a:ext cx="340199" cy="389712"/>
          </a:xfrm>
          <a:prstGeom prst="arc">
            <a:avLst>
              <a:gd name="adj1" fmla="val 16200000"/>
              <a:gd name="adj2" fmla="val 5226569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Arc 89"/>
          <p:cNvSpPr/>
          <p:nvPr/>
        </p:nvSpPr>
        <p:spPr>
          <a:xfrm rot="6540992">
            <a:off x="7070396" y="1315667"/>
            <a:ext cx="310339" cy="327563"/>
          </a:xfrm>
          <a:prstGeom prst="arc">
            <a:avLst>
              <a:gd name="adj1" fmla="val 16200000"/>
              <a:gd name="adj2" fmla="val 5226569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Arc 91"/>
          <p:cNvSpPr/>
          <p:nvPr/>
        </p:nvSpPr>
        <p:spPr>
          <a:xfrm rot="20704070">
            <a:off x="6257517" y="2385801"/>
            <a:ext cx="552212" cy="549141"/>
          </a:xfrm>
          <a:prstGeom prst="arc">
            <a:avLst>
              <a:gd name="adj1" fmla="val 16200000"/>
              <a:gd name="adj2" fmla="val 5226569"/>
            </a:avLst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Arc 92"/>
          <p:cNvSpPr/>
          <p:nvPr/>
        </p:nvSpPr>
        <p:spPr>
          <a:xfrm rot="19138432">
            <a:off x="7479434" y="5336684"/>
            <a:ext cx="454932" cy="427423"/>
          </a:xfrm>
          <a:prstGeom prst="arc">
            <a:avLst>
              <a:gd name="adj1" fmla="val 16200000"/>
              <a:gd name="adj2" fmla="val 5226569"/>
            </a:avLst>
          </a:prstGeom>
          <a:noFill/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Arc 93"/>
          <p:cNvSpPr/>
          <p:nvPr/>
        </p:nvSpPr>
        <p:spPr>
          <a:xfrm rot="15481875">
            <a:off x="6811908" y="2856860"/>
            <a:ext cx="362075" cy="339658"/>
          </a:xfrm>
          <a:prstGeom prst="arc">
            <a:avLst>
              <a:gd name="adj1" fmla="val 16200000"/>
              <a:gd name="adj2" fmla="val 522656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256437" y="27061"/>
            <a:ext cx="65328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u="sng" dirty="0">
                <a:latin typeface="SutonnyOMJ" panose="01010600010101010101" pitchFamily="2" charset="0"/>
                <a:cs typeface="SutonnyOMJ" panose="01010600010101010101" pitchFamily="2" charset="0"/>
              </a:rPr>
              <a:t>সংক্ষিপ্ত প্রশ্নত্তোরের মাধ্যমে পাঠ উপস্থাপন</a:t>
            </a:r>
            <a:endParaRPr lang="en-US" sz="3600" u="sng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7D68D1-BDCB-4886-90B7-6AA557444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6ED9-AEF3-457D-851C-0A35B2A1C31B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BB266C9-527C-4B58-A8F5-9022781AA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33" name="Slide Number Placeholder 32">
            <a:extLst>
              <a:ext uri="{FF2B5EF4-FFF2-40B4-BE49-F238E27FC236}">
                <a16:creationId xmlns:a16="http://schemas.microsoft.com/office/drawing/2014/main" id="{A78B902A-FD01-4463-99CB-5645609C4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262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6" grpId="0" animBg="1"/>
      <p:bldP spid="3" grpId="0" animBg="1"/>
      <p:bldP spid="32" grpId="0" animBg="1"/>
      <p:bldP spid="89" grpId="0" animBg="1"/>
      <p:bldP spid="90" grpId="0" animBg="1"/>
      <p:bldP spid="92" grpId="0" animBg="1"/>
      <p:bldP spid="93" grpId="0" animBg="1"/>
      <p:bldP spid="9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28600" y="2843986"/>
                <a:ext cx="8773362" cy="21852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এখন </a:t>
                </a:r>
                <a:r>
                  <a:rPr lang="en-US" sz="3200" dirty="0" err="1">
                    <a:latin typeface="SutonnyOMJ" panose="01010600010101010101" pitchFamily="2" charset="0"/>
                    <a:cs typeface="SutonnyOMJ" panose="01010600010101010101" pitchFamily="2" charset="0"/>
                  </a:rPr>
                  <a:t>সমীকরণ</a:t>
                </a:r>
                <a:r>
                  <a:rPr lang="en-US" sz="32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 (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32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) ও (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) </a:t>
                </a:r>
                <a:r>
                  <a:rPr lang="en-US" sz="3200" dirty="0" err="1">
                    <a:latin typeface="SutonnyOMJ" panose="01010600010101010101" pitchFamily="2" charset="0"/>
                    <a:cs typeface="SutonnyOMJ" panose="01010600010101010101" pitchFamily="2" charset="0"/>
                  </a:rPr>
                  <a:t>যোগকরেপাই</a:t>
                </a:r>
                <a:r>
                  <a:rPr lang="en-US" sz="32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,</a:t>
                </a:r>
              </a:p>
              <a:p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AC . BP + AC . PD = AB . CD + BC . AD</a:t>
                </a:r>
              </a:p>
              <a:p>
                <a:r>
                  <a:rPr lang="en-US" sz="3200" dirty="0" err="1">
                    <a:latin typeface="SutonnyOMJ" panose="01010600010101010101" pitchFamily="2" charset="0"/>
                    <a:cs typeface="SutonnyOMJ" panose="01010600010101010101" pitchFamily="2" charset="0"/>
                  </a:rPr>
                  <a:t>বা</a:t>
                </a:r>
                <a:r>
                  <a:rPr lang="en-US" sz="2800" dirty="0">
                    <a:latin typeface="Shonar Bangla" pitchFamily="34" charset="0"/>
                    <a:cs typeface="Shonar Bangla" pitchFamily="34" charset="0"/>
                  </a:rPr>
                  <a:t>, 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AC(BP + PD) = AB . CD + BC . AD</a:t>
                </a:r>
              </a:p>
              <a:p>
                <a:r>
                  <a:rPr lang="en-US" sz="4400" dirty="0" err="1">
                    <a:latin typeface="SutonnyOMJ" panose="01010600010101010101" pitchFamily="2" charset="0"/>
                    <a:cs typeface="SutonnyOMJ" panose="01010600010101010101" pitchFamily="2" charset="0"/>
                  </a:rPr>
                  <a:t>অর্থা</a:t>
                </a:r>
                <a:r>
                  <a:rPr lang="en-US" sz="44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ৎ</a:t>
                </a:r>
                <a:r>
                  <a:rPr lang="en-US" sz="2800" dirty="0">
                    <a:solidFill>
                      <a:schemeClr val="tx1"/>
                    </a:solidFill>
                    <a:latin typeface="Shonar Bangla" pitchFamily="34" charset="0"/>
                    <a:cs typeface="Shonar Bangla" pitchFamily="34" charset="0"/>
                  </a:rPr>
                  <a:t>  AC . BD = AB . CD + BC . AD    [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Shonar Bangla" pitchFamily="34" charset="0"/>
                      </a:rPr>
                      <m:t>∵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Shonar Bangla" pitchFamily="34" charset="0"/>
                      </a:rPr>
                      <m:t> 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Shonar Bangla" pitchFamily="34" charset="0"/>
                    <a:cs typeface="Shonar Bangla" pitchFamily="34" charset="0"/>
                  </a:rPr>
                  <a:t>BP + PD = BD]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843986"/>
                <a:ext cx="8773362" cy="2185214"/>
              </a:xfrm>
              <a:prstGeom prst="rect">
                <a:avLst/>
              </a:prstGeom>
              <a:blipFill>
                <a:blip r:embed="rId2"/>
                <a:stretch>
                  <a:fillRect l="-2849" t="-5028" r="-1320" b="-128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5817588" y="5240606"/>
            <a:ext cx="19257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>
                <a:latin typeface="SutonnyOMJ" panose="01010600010101010101" pitchFamily="2" charset="0"/>
                <a:cs typeface="SutonnyOMJ" panose="01010600010101010101" pitchFamily="2" charset="0"/>
              </a:rPr>
              <a:t>(প্রমাণিত)</a:t>
            </a:r>
            <a:r>
              <a:rPr lang="bn-BD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endParaRPr lang="en-US" sz="3200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4735" y="103725"/>
            <a:ext cx="61727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u="sng" dirty="0">
                <a:latin typeface="SutonnyOMJ" panose="01010600010101010101" pitchFamily="2" charset="0"/>
                <a:cs typeface="SutonnyOMJ" panose="01010600010101010101" pitchFamily="2" charset="0"/>
              </a:rPr>
              <a:t>সংক্ষিপ্ত প্রশ্নত্তোরের মাধ্যমে পাঠ উপস্থাপন</a:t>
            </a:r>
            <a:endParaRPr lang="en-US" sz="3600" u="sng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5673651" y="568184"/>
            <a:ext cx="3328311" cy="3394216"/>
            <a:chOff x="5673651" y="110984"/>
            <a:chExt cx="3328311" cy="3394216"/>
          </a:xfrm>
        </p:grpSpPr>
        <p:grpSp>
          <p:nvGrpSpPr>
            <p:cNvPr id="11" name="Group 10"/>
            <p:cNvGrpSpPr/>
            <p:nvPr/>
          </p:nvGrpSpPr>
          <p:grpSpPr>
            <a:xfrm>
              <a:off x="5673651" y="110984"/>
              <a:ext cx="3328311" cy="3394216"/>
              <a:chOff x="5673651" y="76200"/>
              <a:chExt cx="3328311" cy="3733800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5887333" y="457200"/>
                <a:ext cx="2875667" cy="2954967"/>
                <a:chOff x="5506333" y="914400"/>
                <a:chExt cx="3361425" cy="3352800"/>
              </a:xfrm>
            </p:grpSpPr>
            <p:grpSp>
              <p:nvGrpSpPr>
                <p:cNvPr id="20" name="Group 19"/>
                <p:cNvGrpSpPr/>
                <p:nvPr/>
              </p:nvGrpSpPr>
              <p:grpSpPr>
                <a:xfrm>
                  <a:off x="5506333" y="914400"/>
                  <a:ext cx="3361425" cy="3352800"/>
                  <a:chOff x="5506333" y="914400"/>
                  <a:chExt cx="3361425" cy="3352800"/>
                </a:xfrm>
              </p:grpSpPr>
              <p:grpSp>
                <p:nvGrpSpPr>
                  <p:cNvPr id="29" name="Group 28"/>
                  <p:cNvGrpSpPr/>
                  <p:nvPr/>
                </p:nvGrpSpPr>
                <p:grpSpPr>
                  <a:xfrm>
                    <a:off x="5506333" y="914400"/>
                    <a:ext cx="3361425" cy="3352800"/>
                    <a:chOff x="5562600" y="304800"/>
                    <a:chExt cx="3361425" cy="3352800"/>
                  </a:xfrm>
                </p:grpSpPr>
                <p:sp>
                  <p:nvSpPr>
                    <p:cNvPr id="31" name="Flowchart: Connector 30"/>
                    <p:cNvSpPr/>
                    <p:nvPr/>
                  </p:nvSpPr>
                  <p:spPr>
                    <a:xfrm>
                      <a:off x="5562600" y="304800"/>
                      <a:ext cx="3361425" cy="3352800"/>
                    </a:xfrm>
                    <a:prstGeom prst="flowChartConnector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" name="Flowchart: Connector 31"/>
                    <p:cNvSpPr/>
                    <p:nvPr/>
                  </p:nvSpPr>
                  <p:spPr>
                    <a:xfrm>
                      <a:off x="7219668" y="1967345"/>
                      <a:ext cx="45719" cy="45719"/>
                    </a:xfrm>
                    <a:prstGeom prst="flowChartConnector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" name="TextBox 29"/>
                  <p:cNvSpPr txBox="1"/>
                  <p:nvPr/>
                </p:nvSpPr>
                <p:spPr>
                  <a:xfrm>
                    <a:off x="7030770" y="2175624"/>
                    <a:ext cx="370605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O</a:t>
                    </a:r>
                  </a:p>
                </p:txBody>
              </p:sp>
            </p:grpSp>
            <p:grpSp>
              <p:nvGrpSpPr>
                <p:cNvPr id="21" name="Group 20"/>
                <p:cNvGrpSpPr/>
                <p:nvPr/>
              </p:nvGrpSpPr>
              <p:grpSpPr>
                <a:xfrm>
                  <a:off x="5659614" y="914400"/>
                  <a:ext cx="3199353" cy="3292442"/>
                  <a:chOff x="5659614" y="914400"/>
                  <a:chExt cx="3199353" cy="3292442"/>
                </a:xfrm>
              </p:grpSpPr>
              <p:cxnSp>
                <p:nvCxnSpPr>
                  <p:cNvPr id="24" name="Straight Connector 23"/>
                  <p:cNvCxnSpPr/>
                  <p:nvPr/>
                </p:nvCxnSpPr>
                <p:spPr>
                  <a:xfrm flipH="1" flipV="1">
                    <a:off x="5659616" y="3276600"/>
                    <a:ext cx="1122184" cy="930242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5" name="Group 24"/>
                  <p:cNvGrpSpPr/>
                  <p:nvPr/>
                </p:nvGrpSpPr>
                <p:grpSpPr>
                  <a:xfrm>
                    <a:off x="5659614" y="914400"/>
                    <a:ext cx="3199353" cy="3292442"/>
                    <a:chOff x="5659614" y="914400"/>
                    <a:chExt cx="3199353" cy="3292442"/>
                  </a:xfrm>
                </p:grpSpPr>
                <p:cxnSp>
                  <p:nvCxnSpPr>
                    <p:cNvPr id="26" name="Straight Connector 25"/>
                    <p:cNvCxnSpPr>
                      <a:stCxn id="31" idx="0"/>
                    </p:cNvCxnSpPr>
                    <p:nvPr/>
                  </p:nvCxnSpPr>
                  <p:spPr>
                    <a:xfrm flipH="1">
                      <a:off x="5659614" y="914400"/>
                      <a:ext cx="1527432" cy="2362200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/>
                    <p:cNvCxnSpPr/>
                    <p:nvPr/>
                  </p:nvCxnSpPr>
                  <p:spPr>
                    <a:xfrm flipH="1">
                      <a:off x="6781801" y="2925292"/>
                      <a:ext cx="2077166" cy="1281550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8" name="Straight Connector 27"/>
                    <p:cNvCxnSpPr>
                      <a:endCxn id="31" idx="0"/>
                    </p:cNvCxnSpPr>
                    <p:nvPr/>
                  </p:nvCxnSpPr>
                  <p:spPr>
                    <a:xfrm flipH="1" flipV="1">
                      <a:off x="7187046" y="914400"/>
                      <a:ext cx="1650394" cy="2025406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22" name="Straight Connector 21"/>
                <p:cNvCxnSpPr/>
                <p:nvPr/>
              </p:nvCxnSpPr>
              <p:spPr>
                <a:xfrm flipH="1">
                  <a:off x="5659614" y="2925292"/>
                  <a:ext cx="3199353" cy="351308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>
                  <a:stCxn id="31" idx="0"/>
                </p:cNvCxnSpPr>
                <p:nvPr/>
              </p:nvCxnSpPr>
              <p:spPr>
                <a:xfrm flipH="1">
                  <a:off x="6781800" y="914400"/>
                  <a:ext cx="405246" cy="3292442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" name="Group 13"/>
              <p:cNvGrpSpPr/>
              <p:nvPr/>
            </p:nvGrpSpPr>
            <p:grpSpPr>
              <a:xfrm>
                <a:off x="5673651" y="76200"/>
                <a:ext cx="3328311" cy="3733800"/>
                <a:chOff x="5405389" y="538140"/>
                <a:chExt cx="3738611" cy="4137060"/>
              </a:xfrm>
            </p:grpSpPr>
            <p:sp>
              <p:nvSpPr>
                <p:cNvPr id="15" name="TextBox 14"/>
                <p:cNvSpPr txBox="1"/>
                <p:nvPr/>
              </p:nvSpPr>
              <p:spPr>
                <a:xfrm>
                  <a:off x="5405389" y="3276599"/>
                  <a:ext cx="306560" cy="3762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B</a:t>
                  </a:r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7163401" y="538140"/>
                  <a:ext cx="306560" cy="3762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A</a:t>
                  </a:r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>
                  <a:off x="6648662" y="4298940"/>
                  <a:ext cx="306560" cy="3762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C</a:t>
                  </a: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8837440" y="2987426"/>
                  <a:ext cx="306560" cy="3762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D</a:t>
                  </a:r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7407337" y="3069412"/>
                  <a:ext cx="306560" cy="45016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P</a:t>
                  </a:r>
                </a:p>
              </p:txBody>
            </p:sp>
          </p:grpSp>
        </p:grpSp>
        <p:cxnSp>
          <p:nvCxnSpPr>
            <p:cNvPr id="12" name="Straight Connector 11"/>
            <p:cNvCxnSpPr>
              <a:stCxn id="31" idx="0"/>
            </p:cNvCxnSpPr>
            <p:nvPr/>
          </p:nvCxnSpPr>
          <p:spPr>
            <a:xfrm>
              <a:off x="7325167" y="457333"/>
              <a:ext cx="294833" cy="175183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228601" y="815899"/>
            <a:ext cx="59010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অর্থা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ৎ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. BP = AB . CD 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… …   (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</a:p>
          <a:p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অর্থা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ৎ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. PD = BC . AD 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… …  (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15EC60-6FE4-4783-8EB1-994A80FA2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857F-09BD-4759-8AF2-DFE28F02953B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873E03-5B21-40C9-B7A2-F3261F0C9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34" name="Slide Number Placeholder 33">
            <a:extLst>
              <a:ext uri="{FF2B5EF4-FFF2-40B4-BE49-F238E27FC236}">
                <a16:creationId xmlns:a16="http://schemas.microsoft.com/office/drawing/2014/main" id="{DB817A13-BFBD-4276-BF84-49046446B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797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9574"/>
            <a:ext cx="56387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u="sng" dirty="0">
                <a:latin typeface="SutonnyOMJ" panose="01010600010101010101" pitchFamily="2" charset="0"/>
                <a:cs typeface="SutonnyOMJ" panose="01010600010101010101" pitchFamily="2" charset="0"/>
              </a:rPr>
              <a:t>দলগত কাজ  </a:t>
            </a:r>
            <a:endParaRPr lang="en-US" sz="6000" u="sng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1"/>
              <p:cNvSpPr txBox="1">
                <a:spLocks/>
              </p:cNvSpPr>
              <p:nvPr/>
            </p:nvSpPr>
            <p:spPr>
              <a:xfrm>
                <a:off x="228599" y="1684501"/>
                <a:ext cx="5445051" cy="1450075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2800" dirty="0">
                    <a:latin typeface="Shonar Bangla" pitchFamily="34" charset="0"/>
                    <a:cs typeface="Shonar Bangla" pitchFamily="34" charset="0"/>
                  </a:rPr>
                  <a:t>* </a:t>
                </a:r>
                <a:r>
                  <a:rPr lang="en-US" sz="2800" dirty="0" err="1">
                    <a:latin typeface="SutonnyOMJ" panose="01010600010101010101" pitchFamily="2" charset="0"/>
                    <a:cs typeface="SutonnyOMJ" panose="01010600010101010101" pitchFamily="2" charset="0"/>
                  </a:rPr>
                  <a:t>যদি</a:t>
                </a:r>
                <a14:m>
                  <m:oMath xmlns:m="http://schemas.openxmlformats.org/officeDocument/2006/math">
                    <m:r>
                      <a:rPr lang="bn-BD" sz="2800" dirty="0">
                        <a:latin typeface="Cambria Math"/>
                      </a:rPr>
                      <m:t>∠</m:t>
                    </m:r>
                    <m:r>
                      <a:rPr lang="bn-BD" sz="2800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BAC = </a:t>
                </a:r>
                <a14:m>
                  <m:oMath xmlns:m="http://schemas.openxmlformats.org/officeDocument/2006/math">
                    <m:r>
                      <a:rPr lang="bn-BD" sz="2800" dirty="0">
                        <a:latin typeface="Cambria Math"/>
                      </a:rPr>
                      <m:t>∠</m:t>
                    </m:r>
                    <m:r>
                      <a:rPr lang="bn-BD" sz="2800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DAP </a:t>
                </a:r>
                <a:r>
                  <a:rPr lang="en-US" sz="2800" dirty="0" err="1">
                    <a:latin typeface="SutonnyOMJ" panose="01010600010101010101" pitchFamily="2" charset="0"/>
                    <a:cs typeface="SutonnyOMJ" panose="01010600010101010101" pitchFamily="2" charset="0"/>
                  </a:rPr>
                  <a:t>হয়তবেপ্রমানকরযে</a:t>
                </a:r>
                <a:r>
                  <a:rPr lang="en-US" sz="28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, </a:t>
                </a:r>
              </a:p>
              <a:p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AC . BD = AB . CD + BC . AD</a:t>
                </a:r>
              </a:p>
            </p:txBody>
          </p:sp>
        </mc:Choice>
        <mc:Fallback xmlns="">
          <p:sp>
            <p:nvSpPr>
              <p:cNvPr id="3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599" y="1684501"/>
                <a:ext cx="5445051" cy="1450075"/>
              </a:xfrm>
              <a:prstGeom prst="rect">
                <a:avLst/>
              </a:prstGeom>
              <a:blipFill>
                <a:blip r:embed="rId2"/>
                <a:stretch>
                  <a:fillRect l="-1790" t="-5882" r="-39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72560" y="3350850"/>
                <a:ext cx="7356248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24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সংকেত: </a:t>
                </a:r>
                <a:endParaRPr lang="en-US" sz="2400" dirty="0">
                  <a:latin typeface="SutonnyOMJ" panose="01010600010101010101" pitchFamily="2" charset="0"/>
                  <a:cs typeface="SutonnyOMJ" panose="01010600010101010101" pitchFamily="2" charset="0"/>
                </a:endParaRPr>
              </a:p>
              <a:p>
                <a:r>
                  <a:rPr lang="bn-BD" sz="24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১.</a:t>
                </a:r>
                <a:r>
                  <a:rPr lang="en-US" sz="24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প্রথমে</a:t>
                </a:r>
                <a:r>
                  <a:rPr lang="en-US" sz="24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প্রমান</a:t>
                </a:r>
                <a:r>
                  <a:rPr lang="en-US" sz="2400" dirty="0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কর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bn-BD" sz="2400" dirty="0">
                        <a:solidFill>
                          <a:schemeClr val="tx1"/>
                        </a:solidFill>
                        <a:latin typeface="Cambria Math"/>
                      </a:rPr>
                      <m:t>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BAP = </a:t>
                </a:r>
                <a14:m>
                  <m:oMath xmlns:m="http://schemas.openxmlformats.org/officeDocument/2006/math">
                    <m:r>
                      <a:rPr lang="bn-BD" sz="2400" dirty="0">
                        <a:solidFill>
                          <a:schemeClr val="tx1"/>
                        </a:solidFill>
                        <a:latin typeface="Cambria Math"/>
                      </a:rPr>
                      <m:t>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CAD</a:t>
                </a:r>
                <a:endParaRPr lang="en-US" sz="24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২. </a:t>
                </a:r>
                <a:r>
                  <a:rPr lang="en-US" sz="2400" dirty="0" err="1">
                    <a:latin typeface="SutonnyOMJ" panose="01010600010101010101" pitchFamily="2" charset="0"/>
                    <a:cs typeface="SutonnyOMJ" panose="01010600010101010101" pitchFamily="2" charset="0"/>
                  </a:rPr>
                  <a:t>এখন</a:t>
                </a:r>
                <a:r>
                  <a:rPr lang="en-US" sz="24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∆ ABP</a:t>
                </a:r>
                <a:r>
                  <a:rPr lang="en-US" sz="2400" dirty="0">
                    <a:latin typeface="Shonar Bangla" pitchFamily="34" charset="0"/>
                    <a:cs typeface="Shonar Bangla" pitchFamily="34" charset="0"/>
                  </a:rPr>
                  <a:t> </a:t>
                </a:r>
                <a:r>
                  <a:rPr lang="en-US" sz="24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ও</a:t>
                </a:r>
                <a:r>
                  <a:rPr lang="en-US" sz="2400" dirty="0">
                    <a:latin typeface="Shonar Bangla" pitchFamily="34" charset="0"/>
                    <a:cs typeface="Shonar Bangla" pitchFamily="34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∆ CAD </a:t>
                </a:r>
                <a:r>
                  <a:rPr lang="en-US" sz="2400" dirty="0" err="1">
                    <a:latin typeface="SutonnyOMJ" panose="01010600010101010101" pitchFamily="2" charset="0"/>
                    <a:cs typeface="SutonnyOMJ" panose="01010600010101010101" pitchFamily="2" charset="0"/>
                  </a:rPr>
                  <a:t>থেকে</a:t>
                </a:r>
                <a:r>
                  <a:rPr lang="en-US" sz="24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প্রমান </a:t>
                </a:r>
                <a:r>
                  <a:rPr lang="en-US" sz="2400" dirty="0" err="1">
                    <a:latin typeface="SutonnyOMJ" panose="01010600010101010101" pitchFamily="2" charset="0"/>
                    <a:cs typeface="SutonnyOMJ" panose="01010600010101010101" pitchFamily="2" charset="0"/>
                  </a:rPr>
                  <a:t>কর</a:t>
                </a:r>
                <a14:m>
                  <m:oMath xmlns:m="http://schemas.openxmlformats.org/officeDocument/2006/math">
                    <m:r>
                      <a:rPr lang="en-US" sz="2400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AC . BP = AB . CD </a:t>
                </a:r>
              </a:p>
              <a:p>
                <a:r>
                  <a:rPr lang="en-US" sz="24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৩. </a:t>
                </a:r>
                <a:r>
                  <a:rPr lang="en-US" sz="2400" dirty="0" err="1">
                    <a:latin typeface="SutonnyOMJ" panose="01010600010101010101" pitchFamily="2" charset="0"/>
                    <a:cs typeface="SutonnyOMJ" panose="01010600010101010101" pitchFamily="2" charset="0"/>
                  </a:rPr>
                  <a:t>এখন</a:t>
                </a:r>
                <a:r>
                  <a:rPr lang="en-US" sz="24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∆ ABC</a:t>
                </a:r>
                <a:r>
                  <a:rPr lang="en-US" sz="24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 ও</a:t>
                </a:r>
                <a:r>
                  <a:rPr lang="en-US" sz="2400" dirty="0">
                    <a:latin typeface="Shonar Bangla" pitchFamily="34" charset="0"/>
                    <a:cs typeface="Shonar Bangla" pitchFamily="34" charset="0"/>
                  </a:rPr>
                  <a:t> ∆ APD </a:t>
                </a:r>
                <a:r>
                  <a:rPr lang="en-US" sz="2400" dirty="0" err="1">
                    <a:latin typeface="SutonnyOMJ" panose="01010600010101010101" pitchFamily="2" charset="0"/>
                    <a:cs typeface="SutonnyOMJ" panose="01010600010101010101" pitchFamily="2" charset="0"/>
                  </a:rPr>
                  <a:t>থেকেপ্রমানকর</a:t>
                </a:r>
                <a:r>
                  <a:rPr lang="en-US" sz="24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AC . PD = BC . AD</a:t>
                </a:r>
              </a:p>
              <a:p>
                <a:r>
                  <a:rPr lang="en-US" sz="24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৪.  ২ ও ৩ </a:t>
                </a:r>
                <a:r>
                  <a:rPr lang="en-US" sz="2400" dirty="0" err="1">
                    <a:latin typeface="SutonnyOMJ" panose="01010600010101010101" pitchFamily="2" charset="0"/>
                    <a:cs typeface="SutonnyOMJ" panose="01010600010101010101" pitchFamily="2" charset="0"/>
                  </a:rPr>
                  <a:t>হতেপ্রমানকর</a:t>
                </a:r>
                <a:r>
                  <a:rPr lang="en-US" sz="24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AC . BD = AB . CD + BC . AD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560" y="3350850"/>
                <a:ext cx="7356248" cy="1938992"/>
              </a:xfrm>
              <a:prstGeom prst="rect">
                <a:avLst/>
              </a:prstGeom>
              <a:blipFill>
                <a:blip r:embed="rId3"/>
                <a:stretch>
                  <a:fillRect l="-1243" t="-2516" b="-6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TextBox 74"/>
          <p:cNvSpPr txBox="1"/>
          <p:nvPr/>
        </p:nvSpPr>
        <p:spPr>
          <a:xfrm>
            <a:off x="372560" y="5257800"/>
            <a:ext cx="778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SutonnyOMJ" panose="01010600010101010101" pitchFamily="2" charset="0"/>
                <a:cs typeface="SutonnyOMJ" panose="01010600010101010101" pitchFamily="2" charset="0"/>
              </a:rPr>
              <a:t>দল গঠনের মাধ্যমে পাঠের প্রয়োগ </a:t>
            </a:r>
            <a:endParaRPr lang="en-US" sz="3200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grpSp>
        <p:nvGrpSpPr>
          <p:cNvPr id="99" name="Group 98"/>
          <p:cNvGrpSpPr/>
          <p:nvPr/>
        </p:nvGrpSpPr>
        <p:grpSpPr>
          <a:xfrm>
            <a:off x="5673651" y="110984"/>
            <a:ext cx="3328311" cy="3394216"/>
            <a:chOff x="5673651" y="110984"/>
            <a:chExt cx="3328311" cy="3394216"/>
          </a:xfrm>
        </p:grpSpPr>
        <p:grpSp>
          <p:nvGrpSpPr>
            <p:cNvPr id="76" name="Group 75"/>
            <p:cNvGrpSpPr/>
            <p:nvPr/>
          </p:nvGrpSpPr>
          <p:grpSpPr>
            <a:xfrm>
              <a:off x="5673651" y="110984"/>
              <a:ext cx="3328311" cy="3394216"/>
              <a:chOff x="5673651" y="76200"/>
              <a:chExt cx="3328311" cy="3733800"/>
            </a:xfrm>
          </p:grpSpPr>
          <p:grpSp>
            <p:nvGrpSpPr>
              <p:cNvPr id="77" name="Group 76"/>
              <p:cNvGrpSpPr/>
              <p:nvPr/>
            </p:nvGrpSpPr>
            <p:grpSpPr>
              <a:xfrm>
                <a:off x="5887333" y="457200"/>
                <a:ext cx="2875667" cy="2954967"/>
                <a:chOff x="5506333" y="914400"/>
                <a:chExt cx="3361425" cy="3352800"/>
              </a:xfrm>
            </p:grpSpPr>
            <p:grpSp>
              <p:nvGrpSpPr>
                <p:cNvPr id="83" name="Group 82"/>
                <p:cNvGrpSpPr/>
                <p:nvPr/>
              </p:nvGrpSpPr>
              <p:grpSpPr>
                <a:xfrm>
                  <a:off x="5506333" y="914400"/>
                  <a:ext cx="3361425" cy="3352800"/>
                  <a:chOff x="5506333" y="914400"/>
                  <a:chExt cx="3361425" cy="3352800"/>
                </a:xfrm>
              </p:grpSpPr>
              <p:grpSp>
                <p:nvGrpSpPr>
                  <p:cNvPr id="92" name="Group 91"/>
                  <p:cNvGrpSpPr/>
                  <p:nvPr/>
                </p:nvGrpSpPr>
                <p:grpSpPr>
                  <a:xfrm>
                    <a:off x="5506333" y="914400"/>
                    <a:ext cx="3361425" cy="3352800"/>
                    <a:chOff x="5562600" y="304800"/>
                    <a:chExt cx="3361425" cy="3352800"/>
                  </a:xfrm>
                </p:grpSpPr>
                <p:sp>
                  <p:nvSpPr>
                    <p:cNvPr id="94" name="Flowchart: Connector 93"/>
                    <p:cNvSpPr/>
                    <p:nvPr/>
                  </p:nvSpPr>
                  <p:spPr>
                    <a:xfrm>
                      <a:off x="5562600" y="304800"/>
                      <a:ext cx="3361425" cy="3352800"/>
                    </a:xfrm>
                    <a:prstGeom prst="flowChartConnector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5" name="Flowchart: Connector 94"/>
                    <p:cNvSpPr/>
                    <p:nvPr/>
                  </p:nvSpPr>
                  <p:spPr>
                    <a:xfrm>
                      <a:off x="7219668" y="1967345"/>
                      <a:ext cx="45719" cy="45719"/>
                    </a:xfrm>
                    <a:prstGeom prst="flowChartConnector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93" name="TextBox 92"/>
                  <p:cNvSpPr txBox="1"/>
                  <p:nvPr/>
                </p:nvSpPr>
                <p:spPr>
                  <a:xfrm>
                    <a:off x="7030770" y="2175624"/>
                    <a:ext cx="370605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O</a:t>
                    </a:r>
                  </a:p>
                </p:txBody>
              </p:sp>
            </p:grpSp>
            <p:grpSp>
              <p:nvGrpSpPr>
                <p:cNvPr id="84" name="Group 83"/>
                <p:cNvGrpSpPr/>
                <p:nvPr/>
              </p:nvGrpSpPr>
              <p:grpSpPr>
                <a:xfrm>
                  <a:off x="5659614" y="914400"/>
                  <a:ext cx="3199353" cy="3292442"/>
                  <a:chOff x="5659614" y="914400"/>
                  <a:chExt cx="3199353" cy="3292442"/>
                </a:xfrm>
              </p:grpSpPr>
              <p:cxnSp>
                <p:nvCxnSpPr>
                  <p:cNvPr id="87" name="Straight Connector 86"/>
                  <p:cNvCxnSpPr/>
                  <p:nvPr/>
                </p:nvCxnSpPr>
                <p:spPr>
                  <a:xfrm flipH="1" flipV="1">
                    <a:off x="5659616" y="3276600"/>
                    <a:ext cx="1122184" cy="930242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88" name="Group 87"/>
                  <p:cNvGrpSpPr/>
                  <p:nvPr/>
                </p:nvGrpSpPr>
                <p:grpSpPr>
                  <a:xfrm>
                    <a:off x="5659614" y="914400"/>
                    <a:ext cx="3199353" cy="3292442"/>
                    <a:chOff x="5659614" y="914400"/>
                    <a:chExt cx="3199353" cy="3292442"/>
                  </a:xfrm>
                </p:grpSpPr>
                <p:cxnSp>
                  <p:nvCxnSpPr>
                    <p:cNvPr id="89" name="Straight Connector 88"/>
                    <p:cNvCxnSpPr>
                      <a:stCxn id="94" idx="0"/>
                    </p:cNvCxnSpPr>
                    <p:nvPr/>
                  </p:nvCxnSpPr>
                  <p:spPr>
                    <a:xfrm flipH="1">
                      <a:off x="5659614" y="914400"/>
                      <a:ext cx="1527432" cy="2362200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0" name="Straight Connector 89"/>
                    <p:cNvCxnSpPr/>
                    <p:nvPr/>
                  </p:nvCxnSpPr>
                  <p:spPr>
                    <a:xfrm flipH="1">
                      <a:off x="6781801" y="2925292"/>
                      <a:ext cx="2077166" cy="1281550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1" name="Straight Connector 90"/>
                    <p:cNvCxnSpPr>
                      <a:endCxn id="94" idx="0"/>
                    </p:cNvCxnSpPr>
                    <p:nvPr/>
                  </p:nvCxnSpPr>
                  <p:spPr>
                    <a:xfrm flipH="1" flipV="1">
                      <a:off x="7187046" y="914400"/>
                      <a:ext cx="1650394" cy="2025406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85" name="Straight Connector 84"/>
                <p:cNvCxnSpPr/>
                <p:nvPr/>
              </p:nvCxnSpPr>
              <p:spPr>
                <a:xfrm flipH="1">
                  <a:off x="5659614" y="2925292"/>
                  <a:ext cx="3199353" cy="351308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/>
                <p:cNvCxnSpPr>
                  <a:stCxn id="94" idx="0"/>
                </p:cNvCxnSpPr>
                <p:nvPr/>
              </p:nvCxnSpPr>
              <p:spPr>
                <a:xfrm flipH="1">
                  <a:off x="6781800" y="914400"/>
                  <a:ext cx="405246" cy="3292442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Group 77"/>
              <p:cNvGrpSpPr/>
              <p:nvPr/>
            </p:nvGrpSpPr>
            <p:grpSpPr>
              <a:xfrm>
                <a:off x="5673651" y="76200"/>
                <a:ext cx="3328311" cy="3733800"/>
                <a:chOff x="5405389" y="538140"/>
                <a:chExt cx="3738611" cy="4137060"/>
              </a:xfrm>
            </p:grpSpPr>
            <p:sp>
              <p:nvSpPr>
                <p:cNvPr id="79" name="TextBox 78"/>
                <p:cNvSpPr txBox="1"/>
                <p:nvPr/>
              </p:nvSpPr>
              <p:spPr>
                <a:xfrm>
                  <a:off x="5405389" y="3276599"/>
                  <a:ext cx="306560" cy="3762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B</a:t>
                  </a:r>
                </a:p>
              </p:txBody>
            </p:sp>
            <p:sp>
              <p:nvSpPr>
                <p:cNvPr id="80" name="TextBox 79"/>
                <p:cNvSpPr txBox="1"/>
                <p:nvPr/>
              </p:nvSpPr>
              <p:spPr>
                <a:xfrm>
                  <a:off x="7163401" y="538140"/>
                  <a:ext cx="306560" cy="3762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A</a:t>
                  </a:r>
                </a:p>
              </p:txBody>
            </p:sp>
            <p:sp>
              <p:nvSpPr>
                <p:cNvPr id="81" name="TextBox 80"/>
                <p:cNvSpPr txBox="1"/>
                <p:nvPr/>
              </p:nvSpPr>
              <p:spPr>
                <a:xfrm>
                  <a:off x="6648662" y="4298940"/>
                  <a:ext cx="306560" cy="3762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C</a:t>
                  </a:r>
                </a:p>
              </p:txBody>
            </p:sp>
            <p:sp>
              <p:nvSpPr>
                <p:cNvPr id="82" name="TextBox 81"/>
                <p:cNvSpPr txBox="1"/>
                <p:nvPr/>
              </p:nvSpPr>
              <p:spPr>
                <a:xfrm>
                  <a:off x="8837440" y="2987426"/>
                  <a:ext cx="306560" cy="3762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D</a:t>
                  </a:r>
                </a:p>
              </p:txBody>
            </p:sp>
            <p:sp>
              <p:nvSpPr>
                <p:cNvPr id="98" name="TextBox 97"/>
                <p:cNvSpPr txBox="1"/>
                <p:nvPr/>
              </p:nvSpPr>
              <p:spPr>
                <a:xfrm>
                  <a:off x="7407337" y="3069412"/>
                  <a:ext cx="306560" cy="45016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P</a:t>
                  </a:r>
                </a:p>
              </p:txBody>
            </p:sp>
          </p:grpSp>
        </p:grpSp>
        <p:cxnSp>
          <p:nvCxnSpPr>
            <p:cNvPr id="97" name="Straight Connector 96"/>
            <p:cNvCxnSpPr>
              <a:stCxn id="94" idx="0"/>
            </p:cNvCxnSpPr>
            <p:nvPr/>
          </p:nvCxnSpPr>
          <p:spPr>
            <a:xfrm>
              <a:off x="7325167" y="457333"/>
              <a:ext cx="294833" cy="175183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28DB33-4F86-4BB2-AB27-217EFBEB1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DC62C-4DCD-4408-B8CE-998FEC487652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2F36260-DF72-43FD-9C84-7E4B27808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29EBB90-6F82-4FAE-8B6E-EBE4518A4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394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7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ED0BC5-0963-4E1F-ADBE-FE40D3F9A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0F4F-D792-443C-8925-5273A41B9006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amin001974@gmail.com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6C37920-8AE0-457E-9CC7-21CC951AE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1600200"/>
            <a:ext cx="8821057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IN" sz="2800" dirty="0">
                <a:latin typeface="SutonnyOMJ" panose="01010600010101010101" pitchFamily="2" charset="0"/>
                <a:cs typeface="SutonnyOMJ" panose="01010600010101010101" pitchFamily="2" charset="0"/>
              </a:rPr>
              <a:t>ইউক্লিডিয় জ্যামিতি</a:t>
            </a:r>
            <a:r>
              <a:rPr lang="en-US" sz="2800" dirty="0" err="1">
                <a:latin typeface="SutonnyOMJ" panose="01010600010101010101" pitchFamily="2" charset="0"/>
                <a:cs typeface="SutonnyOMJ" panose="01010600010101010101" pitchFamily="2" charset="0"/>
              </a:rPr>
              <a:t>তে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,</a:t>
            </a:r>
            <a:r>
              <a:rPr lang="bn-IN" sz="2800" dirty="0">
                <a:latin typeface="SutonnyOMJ" panose="01010600010101010101" pitchFamily="2" charset="0"/>
                <a:cs typeface="SutonnyOMJ" panose="01010600010101010101" pitchFamily="2" charset="0"/>
              </a:rPr>
              <a:t> টলেমি এর উপপাদ্য একটি বৃত্তস্থ চতুর্ভুজের (যার ছেদচিহ্ন একটি সাধারণ বৃত্তে থাকা একটি চতুর্ভুজ) চারটি বাহু এবং দুটি কর্ণের মধ্যে একটি সম্পর্ক রয়েছে. উপপাদ্যটি গ্রিক জ্যোতির্বিজ্ঞানী এবং গণিতবিদ টলেমি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Claudius</a:t>
            </a:r>
            <a:r>
              <a:rPr lang="bn-IN" sz="2800" dirty="0">
                <a:latin typeface="Times New Roman" panose="02020603050405020304" pitchFamily="18" charset="0"/>
                <a:cs typeface="SutonnyOMJ" panose="01010600010101010101" pitchFamily="2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Ptolemaeus</a:t>
            </a:r>
            <a:r>
              <a:rPr lang="bn-IN" sz="2800" dirty="0">
                <a:latin typeface="SutonnyOMJ" panose="01010600010101010101" pitchFamily="2" charset="0"/>
                <a:cs typeface="SutonnyOMJ" panose="01010600010101010101" pitchFamily="2" charset="0"/>
              </a:rPr>
              <a:t>) নামকরণ করা হয় । জ্যোতির্বিজ্ঞানে প্রয়োগের উদ্দেশ্যে একটি ত্রিকোণমিতিক টেবিল তৈরির জন্য (তার টলেমি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chords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),</a:t>
            </a:r>
            <a:r>
              <a:rPr lang="bn-IN" sz="2800" dirty="0">
                <a:latin typeface="SutonnyOMJ" panose="01010600010101010101" pitchFamily="2" charset="0"/>
                <a:cs typeface="SutonnyOMJ" panose="01010600010101010101" pitchFamily="2" charset="0"/>
              </a:rPr>
              <a:t> তিনি এই উপপাদ্যটি ব্যবহার করেন । </a:t>
            </a:r>
            <a:endParaRPr lang="en-US" sz="2800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algn="just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8130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latin typeface="SutonnyOMJ" panose="01010600010101010101" pitchFamily="2" charset="0"/>
                <a:cs typeface="SutonnyOMJ" panose="01010600010101010101" pitchFamily="2" charset="0"/>
              </a:rPr>
              <a:t>টলেমির </a:t>
            </a:r>
            <a:r>
              <a:rPr lang="en-US" sz="4000" u="sng" dirty="0" err="1">
                <a:latin typeface="SutonnyOMJ" panose="01010600010101010101" pitchFamily="2" charset="0"/>
                <a:cs typeface="SutonnyOMJ" panose="01010600010101010101" pitchFamily="2" charset="0"/>
              </a:rPr>
              <a:t>উপপাদ্যের</a:t>
            </a:r>
            <a:r>
              <a:rPr lang="en-US" sz="4000" u="sng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u="sng" dirty="0" err="1">
                <a:latin typeface="SutonnyOMJ" panose="01010600010101010101" pitchFamily="2" charset="0"/>
                <a:cs typeface="SutonnyOMJ" panose="01010600010101010101" pitchFamily="2" charset="0"/>
              </a:rPr>
              <a:t>ব্যবহারিক</a:t>
            </a:r>
            <a:r>
              <a:rPr lang="en-US" sz="4000" u="sng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u="sng" dirty="0" err="1">
                <a:latin typeface="SutonnyOMJ" panose="01010600010101010101" pitchFamily="2" charset="0"/>
                <a:cs typeface="SutonnyOMJ" panose="01010600010101010101" pitchFamily="2" charset="0"/>
              </a:rPr>
              <a:t>প্রয়োগ</a:t>
            </a:r>
            <a:endParaRPr lang="en-US" sz="4000" u="sng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195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47408" y="92420"/>
            <a:ext cx="28756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>
                <a:latin typeface="SutonnyOMJ" panose="01010600010101010101" pitchFamily="2" charset="0"/>
                <a:cs typeface="SutonnyOMJ" panose="01010600010101010101" pitchFamily="2" charset="0"/>
              </a:rPr>
              <a:t>মূল্যায়ন</a:t>
            </a:r>
            <a:endParaRPr lang="en-US" sz="5400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486" y="2579780"/>
            <a:ext cx="5530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SutonnyOMJ" panose="01010600010101010101" pitchFamily="2" charset="0"/>
                <a:cs typeface="SutonnyOMJ" panose="01010600010101010101" pitchFamily="2" charset="0"/>
              </a:rPr>
              <a:t>১। 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টলেমির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উপপাদ্যটি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কে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বলতে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পারবে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।</a:t>
            </a:r>
            <a:r>
              <a:rPr lang="bn-BD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" y="3804845"/>
            <a:ext cx="815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SutonnyOMJ" panose="01010600010101010101" pitchFamily="2" charset="0"/>
                <a:cs typeface="SutonnyOMJ" panose="01010600010101010101" pitchFamily="2" charset="0"/>
              </a:rPr>
              <a:t>২।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টলেমির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উপপাদ্যটি</a:t>
            </a:r>
            <a:r>
              <a:rPr lang="bn-BD" sz="3200" dirty="0">
                <a:latin typeface="SutonnyOMJ" panose="01010600010101010101" pitchFamily="2" charset="0"/>
                <a:cs typeface="SutonnyOMJ" panose="01010600010101010101" pitchFamily="2" charset="0"/>
              </a:rPr>
              <a:t> চি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ত্রের</a:t>
            </a:r>
            <a:r>
              <a:rPr lang="bn-BD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সাহায্যে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কে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bn-BD" sz="3200" dirty="0">
                <a:latin typeface="SutonnyOMJ" panose="01010600010101010101" pitchFamily="2" charset="0"/>
                <a:cs typeface="SutonnyOMJ" panose="01010600010101010101" pitchFamily="2" charset="0"/>
              </a:rPr>
              <a:t>বর্ণনা করতে পারবে ? </a:t>
            </a:r>
            <a:endParaRPr lang="en-US" sz="3200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1194375"/>
            <a:ext cx="5530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শিক্ষা</a:t>
            </a:r>
            <a:r>
              <a:rPr lang="bn-BD" sz="3200" dirty="0">
                <a:latin typeface="SutonnyOMJ" panose="01010600010101010101" pitchFamily="2" charset="0"/>
                <a:cs typeface="SutonnyOMJ" panose="01010600010101010101" pitchFamily="2" charset="0"/>
              </a:rPr>
              <a:t>র্থীরা  নিম্নের প্রশ্নগুলোর উত্তর দিবে-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5528511" y="110984"/>
            <a:ext cx="3473451" cy="3394216"/>
            <a:chOff x="5528511" y="76200"/>
            <a:chExt cx="3473451" cy="3733800"/>
          </a:xfrm>
        </p:grpSpPr>
        <p:grpSp>
          <p:nvGrpSpPr>
            <p:cNvPr id="10" name="Group 9"/>
            <p:cNvGrpSpPr/>
            <p:nvPr/>
          </p:nvGrpSpPr>
          <p:grpSpPr>
            <a:xfrm>
              <a:off x="5887333" y="457200"/>
              <a:ext cx="2875667" cy="2954967"/>
              <a:chOff x="5506333" y="914400"/>
              <a:chExt cx="3361425" cy="3352800"/>
            </a:xfrm>
          </p:grpSpPr>
          <p:grpSp>
            <p:nvGrpSpPr>
              <p:cNvPr id="48" name="Group 47"/>
              <p:cNvGrpSpPr/>
              <p:nvPr/>
            </p:nvGrpSpPr>
            <p:grpSpPr>
              <a:xfrm>
                <a:off x="5506333" y="914400"/>
                <a:ext cx="3361425" cy="3352800"/>
                <a:chOff x="5506333" y="914400"/>
                <a:chExt cx="3361425" cy="3352800"/>
              </a:xfrm>
            </p:grpSpPr>
            <p:grpSp>
              <p:nvGrpSpPr>
                <p:cNvPr id="49" name="Group 48"/>
                <p:cNvGrpSpPr/>
                <p:nvPr/>
              </p:nvGrpSpPr>
              <p:grpSpPr>
                <a:xfrm>
                  <a:off x="5506333" y="914400"/>
                  <a:ext cx="3361425" cy="3352800"/>
                  <a:chOff x="5562600" y="304800"/>
                  <a:chExt cx="3361425" cy="3352800"/>
                </a:xfrm>
              </p:grpSpPr>
              <p:sp>
                <p:nvSpPr>
                  <p:cNvPr id="51" name="Flowchart: Connector 50"/>
                  <p:cNvSpPr/>
                  <p:nvPr/>
                </p:nvSpPr>
                <p:spPr>
                  <a:xfrm>
                    <a:off x="5562600" y="304800"/>
                    <a:ext cx="3361425" cy="3352800"/>
                  </a:xfrm>
                  <a:prstGeom prst="flowChartConnector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" name="Flowchart: Connector 51"/>
                  <p:cNvSpPr/>
                  <p:nvPr/>
                </p:nvSpPr>
                <p:spPr>
                  <a:xfrm>
                    <a:off x="7219668" y="1967345"/>
                    <a:ext cx="45719" cy="45719"/>
                  </a:xfrm>
                  <a:prstGeom prst="flowChartConnector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0" name="TextBox 49"/>
                <p:cNvSpPr txBox="1"/>
                <p:nvPr/>
              </p:nvSpPr>
              <p:spPr>
                <a:xfrm>
                  <a:off x="7030770" y="2175624"/>
                  <a:ext cx="37060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O</a:t>
                  </a:r>
                </a:p>
              </p:txBody>
            </p:sp>
          </p:grpSp>
          <p:grpSp>
            <p:nvGrpSpPr>
              <p:cNvPr id="53" name="Group 52"/>
              <p:cNvGrpSpPr/>
              <p:nvPr/>
            </p:nvGrpSpPr>
            <p:grpSpPr>
              <a:xfrm>
                <a:off x="5659614" y="914400"/>
                <a:ext cx="3199353" cy="3292442"/>
                <a:chOff x="5659614" y="914400"/>
                <a:chExt cx="3199353" cy="3292442"/>
              </a:xfrm>
            </p:grpSpPr>
            <p:cxnSp>
              <p:nvCxnSpPr>
                <p:cNvPr id="54" name="Straight Connector 53"/>
                <p:cNvCxnSpPr/>
                <p:nvPr/>
              </p:nvCxnSpPr>
              <p:spPr>
                <a:xfrm flipH="1" flipV="1">
                  <a:off x="5659616" y="3276600"/>
                  <a:ext cx="1122184" cy="930242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5" name="Group 54"/>
                <p:cNvGrpSpPr/>
                <p:nvPr/>
              </p:nvGrpSpPr>
              <p:grpSpPr>
                <a:xfrm>
                  <a:off x="5659614" y="914400"/>
                  <a:ext cx="3199353" cy="3292442"/>
                  <a:chOff x="5659614" y="914400"/>
                  <a:chExt cx="3199353" cy="3292442"/>
                </a:xfrm>
              </p:grpSpPr>
              <p:cxnSp>
                <p:nvCxnSpPr>
                  <p:cNvPr id="56" name="Straight Connector 55"/>
                  <p:cNvCxnSpPr>
                    <a:stCxn id="51" idx="0"/>
                  </p:cNvCxnSpPr>
                  <p:nvPr/>
                </p:nvCxnSpPr>
                <p:spPr>
                  <a:xfrm flipH="1">
                    <a:off x="5659614" y="914400"/>
                    <a:ext cx="1527432" cy="236220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/>
                  <p:cNvCxnSpPr/>
                  <p:nvPr/>
                </p:nvCxnSpPr>
                <p:spPr>
                  <a:xfrm flipH="1">
                    <a:off x="6781801" y="2925292"/>
                    <a:ext cx="2077166" cy="128155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/>
                  <p:cNvCxnSpPr>
                    <a:endCxn id="51" idx="0"/>
                  </p:cNvCxnSpPr>
                  <p:nvPr/>
                </p:nvCxnSpPr>
                <p:spPr>
                  <a:xfrm flipH="1" flipV="1">
                    <a:off x="7187046" y="914400"/>
                    <a:ext cx="1650394" cy="2025406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59" name="Straight Connector 58"/>
              <p:cNvCxnSpPr/>
              <p:nvPr/>
            </p:nvCxnSpPr>
            <p:spPr>
              <a:xfrm flipH="1">
                <a:off x="5659614" y="2925292"/>
                <a:ext cx="3199353" cy="351308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51" idx="0"/>
              </p:cNvCxnSpPr>
              <p:nvPr/>
            </p:nvCxnSpPr>
            <p:spPr>
              <a:xfrm flipH="1">
                <a:off x="6781800" y="914400"/>
                <a:ext cx="405246" cy="3292442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/>
            <p:cNvGrpSpPr/>
            <p:nvPr/>
          </p:nvGrpSpPr>
          <p:grpSpPr>
            <a:xfrm>
              <a:off x="5528511" y="76200"/>
              <a:ext cx="3473451" cy="3733800"/>
              <a:chOff x="5242359" y="538140"/>
              <a:chExt cx="3901641" cy="4137060"/>
            </a:xfrm>
          </p:grpSpPr>
          <p:sp>
            <p:nvSpPr>
              <p:cNvPr id="62" name="TextBox 61"/>
              <p:cNvSpPr txBox="1"/>
              <p:nvPr/>
            </p:nvSpPr>
            <p:spPr>
              <a:xfrm>
                <a:off x="5242359" y="3276600"/>
                <a:ext cx="306560" cy="3762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</a:t>
                </a: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7163401" y="538140"/>
                <a:ext cx="306560" cy="3762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</a:t>
                </a: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6648662" y="4298940"/>
                <a:ext cx="306560" cy="3762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8837440" y="2987426"/>
                <a:ext cx="306560" cy="3762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</a:p>
            </p:txBody>
          </p:sp>
        </p:grpSp>
      </p:grpSp>
      <p:sp>
        <p:nvSpPr>
          <p:cNvPr id="5" name="TextBox 4"/>
          <p:cNvSpPr txBox="1"/>
          <p:nvPr/>
        </p:nvSpPr>
        <p:spPr>
          <a:xfrm>
            <a:off x="76200" y="4876800"/>
            <a:ext cx="89257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৩। </a:t>
            </a:r>
            <a:r>
              <a:rPr lang="en-US" sz="2800" dirty="0" err="1">
                <a:latin typeface="SutonnyOMJ" panose="01010600010101010101" pitchFamily="2" charset="0"/>
                <a:cs typeface="SutonnyOMJ" panose="01010600010101010101" pitchFamily="2" charset="0"/>
              </a:rPr>
              <a:t>যদি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2cm, BC = 5cm, CD = 8cm, AD = 7cm 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ও</a:t>
            </a:r>
            <a:r>
              <a:rPr lang="en-US" sz="2800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= 9cm </a:t>
            </a:r>
            <a:r>
              <a:rPr lang="en-US" sz="2800" dirty="0" err="1">
                <a:latin typeface="SutonnyOMJ" panose="01010600010101010101" pitchFamily="2" charset="0"/>
                <a:cs typeface="SutonnyOMJ" panose="01010600010101010101" pitchFamily="2" charset="0"/>
              </a:rPr>
              <a:t>হলে</a:t>
            </a:r>
            <a:r>
              <a:rPr lang="en-US" sz="2800" dirty="0">
                <a:latin typeface="Shonar Bangla" pitchFamily="34" charset="0"/>
                <a:cs typeface="Shonar Bangla" pitchFamily="34" charset="0"/>
              </a:rPr>
              <a:t>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BD</a:t>
            </a:r>
            <a:r>
              <a:rPr lang="en-US" sz="2800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800" dirty="0" err="1">
                <a:latin typeface="SutonnyOMJ" panose="01010600010101010101" pitchFamily="2" charset="0"/>
                <a:cs typeface="SutonnyOMJ" panose="01010600010101010101" pitchFamily="2" charset="0"/>
              </a:rPr>
              <a:t>এর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dirty="0" err="1">
                <a:latin typeface="SutonnyOMJ" panose="01010600010101010101" pitchFamily="2" charset="0"/>
                <a:cs typeface="SutonnyOMJ" panose="01010600010101010101" pitchFamily="2" charset="0"/>
              </a:rPr>
              <a:t>মান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dirty="0" err="1">
                <a:latin typeface="SutonnyOMJ" panose="01010600010101010101" pitchFamily="2" charset="0"/>
                <a:cs typeface="SutonnyOMJ" panose="01010600010101010101" pitchFamily="2" charset="0"/>
              </a:rPr>
              <a:t>নির্ণয়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dirty="0" err="1">
                <a:latin typeface="SutonnyOMJ" panose="01010600010101010101" pitchFamily="2" charset="0"/>
                <a:cs typeface="SutonnyOMJ" panose="01010600010101010101" pitchFamily="2" charset="0"/>
              </a:rPr>
              <a:t>কর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 । 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6949C6D-4289-45D8-84FB-BF71337C9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1B37-534E-4774-84E9-EE1E4DCA861D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2A6A85-0913-42AA-B9D4-56A86CAD3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amin001974@gmail.com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FFDF2499-85DD-4F02-AE2D-87CA66E13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0337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9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03913" y="2057400"/>
            <a:ext cx="8006687" cy="2569191"/>
          </a:xfrm>
        </p:spPr>
        <p:txBody>
          <a:bodyPr>
            <a:normAutofit/>
          </a:bodyPr>
          <a:lstStyle/>
          <a:p>
            <a:pPr algn="l"/>
            <a:r>
              <a:rPr lang="en-US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১। ক)</a:t>
            </a:r>
            <a:r>
              <a:rPr lang="bn-BD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টলেমির </a:t>
            </a:r>
            <a:r>
              <a:rPr lang="en-US" sz="4000" dirty="0" err="1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উপপাদ্যটি</a:t>
            </a:r>
            <a:r>
              <a:rPr lang="en-US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 </a:t>
            </a:r>
            <a:r>
              <a:rPr lang="en-US" sz="4000" dirty="0" err="1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লিখ</a:t>
            </a:r>
            <a:r>
              <a:rPr lang="en-US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bn-BD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। </a:t>
            </a:r>
            <a:br>
              <a:rPr lang="en-US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</a:br>
            <a:r>
              <a:rPr lang="en-US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খ)</a:t>
            </a:r>
            <a:r>
              <a:rPr lang="bn-BD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টলেমির </a:t>
            </a:r>
            <a:r>
              <a:rPr lang="en-US" sz="4000" dirty="0" err="1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উপপাদ্যটি</a:t>
            </a:r>
            <a:r>
              <a:rPr lang="bn-BD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চি</a:t>
            </a:r>
            <a:r>
              <a:rPr lang="en-US" sz="4000" dirty="0" err="1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ত্রের</a:t>
            </a:r>
            <a:r>
              <a:rPr lang="bn-BD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সাহায্যে</a:t>
            </a:r>
            <a:r>
              <a:rPr lang="en-US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bn-BD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বর্ণনা</a:t>
            </a:r>
            <a:br>
              <a:rPr lang="en-US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</a:br>
            <a:r>
              <a:rPr lang="en-US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  </a:t>
            </a:r>
            <a:r>
              <a:rPr lang="bn-BD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করে</a:t>
            </a:r>
            <a:r>
              <a:rPr lang="en-US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অঙ্কনের</a:t>
            </a:r>
            <a:r>
              <a:rPr lang="en-US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বিবরণ</a:t>
            </a:r>
            <a:r>
              <a:rPr lang="en-US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দাও</a:t>
            </a:r>
            <a:r>
              <a:rPr lang="bn-BD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। </a:t>
            </a:r>
            <a:br>
              <a:rPr lang="en-US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</a:br>
            <a:r>
              <a:rPr lang="en-US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গ)</a:t>
            </a:r>
            <a:r>
              <a:rPr lang="bn-BD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টলেমির </a:t>
            </a:r>
            <a:r>
              <a:rPr lang="en-US" sz="4000" dirty="0" err="1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উপপাদ্যটি</a:t>
            </a:r>
            <a:r>
              <a:rPr lang="bn-BD" sz="4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প্রমাণ কর ।</a:t>
            </a:r>
            <a:r>
              <a:rPr lang="bn-BD" sz="4000" dirty="0">
                <a:solidFill>
                  <a:schemeClr val="tx1"/>
                </a:solidFill>
                <a:latin typeface="SutonnyOMJ" panose="01010600010101010101" pitchFamily="2" charset="0"/>
                <a:ea typeface="NikoshBAN" pitchFamily="2" charset="0"/>
                <a:cs typeface="SutonnyOMJ" panose="01010600010101010101" pitchFamily="2" charset="0"/>
              </a:rPr>
              <a:t>  </a:t>
            </a:r>
            <a:endParaRPr lang="en-US" sz="4000" b="1" dirty="0">
              <a:solidFill>
                <a:schemeClr val="tx1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1219200" y="838200"/>
            <a:ext cx="6248400" cy="990599"/>
          </a:xfrm>
        </p:spPr>
        <p:txBody>
          <a:bodyPr>
            <a:noAutofit/>
          </a:bodyPr>
          <a:lstStyle/>
          <a:p>
            <a:pPr eaLnBrk="1" hangingPunct="1"/>
            <a:r>
              <a:rPr lang="bn-BD" sz="6000" b="1" u="sng" dirty="0">
                <a:solidFill>
                  <a:schemeClr val="tx1"/>
                </a:solidFill>
                <a:latin typeface="SutonnyOMJ" panose="01010600010101010101" pitchFamily="2" charset="0"/>
                <a:ea typeface="NikoshBAN" pitchFamily="2" charset="0"/>
                <a:cs typeface="SutonnyOMJ" panose="01010600010101010101" pitchFamily="2" charset="0"/>
              </a:rPr>
              <a:t>বাড়ির কাজ</a:t>
            </a:r>
            <a:endParaRPr lang="en-US" sz="6000" b="1" u="sng" dirty="0">
              <a:solidFill>
                <a:schemeClr val="tx1"/>
              </a:solidFill>
              <a:latin typeface="SutonnyOMJ" panose="01010600010101010101" pitchFamily="2" charset="0"/>
              <a:ea typeface="NikoshBAN" pitchFamily="2" charset="0"/>
              <a:cs typeface="SutonnyOMJ" panose="01010600010101010101" pitchFamily="2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497ECE-6919-436E-8106-7F1164C73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BF354-C27E-4276-905F-BF27D91DD154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30A02-1261-434B-8D6F-7ECFCA5C5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3F5A2-22CD-4E3B-9486-475D5EF4E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91997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447800"/>
            <a:ext cx="9144000" cy="360098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en-SG" sz="9600" dirty="0" err="1">
                <a:latin typeface="SutonnyOMJ" panose="01010600010101010101" pitchFamily="2" charset="0"/>
                <a:cs typeface="SutonnyOMJ" panose="01010600010101010101" pitchFamily="2" charset="0"/>
              </a:rPr>
              <a:t>মোঃ</a:t>
            </a:r>
            <a:r>
              <a:rPr lang="en-SG" sz="9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SG" sz="9600" dirty="0" err="1">
                <a:latin typeface="SutonnyOMJ" panose="01010600010101010101" pitchFamily="2" charset="0"/>
                <a:cs typeface="SutonnyOMJ" panose="01010600010101010101" pitchFamily="2" charset="0"/>
              </a:rPr>
              <a:t>আমিনুল</a:t>
            </a:r>
            <a:r>
              <a:rPr lang="en-SG" sz="9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SG" sz="9600" dirty="0" err="1">
                <a:latin typeface="SutonnyMJ" pitchFamily="2" charset="0"/>
              </a:rPr>
              <a:t>Bmjvg</a:t>
            </a:r>
            <a:endParaRPr lang="en-SG" sz="9600" dirty="0">
              <a:latin typeface="SutonnyMJ" pitchFamily="2" charset="0"/>
            </a:endParaRPr>
          </a:p>
          <a:p>
            <a:r>
              <a:rPr lang="en-SG" sz="4800" dirty="0" err="1">
                <a:latin typeface="SutonnyOMJ" panose="01010600010101010101" pitchFamily="2" charset="0"/>
                <a:cs typeface="SutonnyOMJ" panose="01010600010101010101" pitchFamily="2" charset="0"/>
              </a:rPr>
              <a:t>সিনিয়র</a:t>
            </a:r>
            <a:r>
              <a:rPr lang="en-SG" sz="4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SG" sz="4800" dirty="0" err="1">
                <a:latin typeface="SutonnyOMJ" panose="01010600010101010101" pitchFamily="2" charset="0"/>
                <a:cs typeface="SutonnyOMJ" panose="01010600010101010101" pitchFamily="2" charset="0"/>
              </a:rPr>
              <a:t>শিক্ষক</a:t>
            </a:r>
            <a:r>
              <a:rPr lang="en-SG" sz="4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</a:p>
          <a:p>
            <a:r>
              <a:rPr lang="en-SG" sz="4800" dirty="0" err="1">
                <a:latin typeface="SutonnyOMJ" panose="01010600010101010101" pitchFamily="2" charset="0"/>
                <a:cs typeface="SutonnyOMJ" panose="01010600010101010101" pitchFamily="2" charset="0"/>
              </a:rPr>
              <a:t>চাঁদপুর</a:t>
            </a:r>
            <a:r>
              <a:rPr lang="en-SG" sz="4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SG" sz="4800" dirty="0" err="1">
                <a:latin typeface="SutonnyOMJ" panose="01010600010101010101" pitchFamily="2" charset="0"/>
                <a:cs typeface="SutonnyOMJ" panose="01010600010101010101" pitchFamily="2" charset="0"/>
              </a:rPr>
              <a:t>আহমাদিয়া</a:t>
            </a:r>
            <a:r>
              <a:rPr lang="en-SG" sz="4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SG" sz="4800" dirty="0" err="1">
                <a:latin typeface="SutonnyOMJ" panose="01010600010101010101" pitchFamily="2" charset="0"/>
                <a:cs typeface="SutonnyOMJ" panose="01010600010101010101" pitchFamily="2" charset="0"/>
              </a:rPr>
              <a:t>ফাযিল</a:t>
            </a:r>
            <a:r>
              <a:rPr lang="en-SG" sz="4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SG" sz="4800" dirty="0" err="1">
                <a:latin typeface="SutonnyOMJ" panose="01010600010101010101" pitchFamily="2" charset="0"/>
                <a:cs typeface="SutonnyOMJ" panose="01010600010101010101" pitchFamily="2" charset="0"/>
              </a:rPr>
              <a:t>মাদ্রাসা</a:t>
            </a:r>
            <a:endParaRPr lang="en-SG" sz="4800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r>
              <a:rPr lang="en-SG" sz="3600">
                <a:latin typeface="SutonnyOMJ" panose="01010600010101010101" pitchFamily="2" charset="0"/>
                <a:cs typeface="SutonnyOMJ" panose="01010600010101010101" pitchFamily="2" charset="0"/>
              </a:rPr>
              <a:t>ই-মেইল</a:t>
            </a:r>
            <a:r>
              <a:rPr lang="en-SG" sz="3600">
                <a:latin typeface="SutonnyMJ" pitchFamily="2" charset="0"/>
              </a:rPr>
              <a:t>-</a:t>
            </a:r>
            <a:r>
              <a:rPr lang="en-SG" sz="3600">
                <a:latin typeface="Times New Roman" pitchFamily="18" charset="0"/>
                <a:cs typeface="Times New Roman" pitchFamily="18" charset="0"/>
              </a:rPr>
              <a:t>amin001974</a:t>
            </a:r>
            <a:r>
              <a:rPr lang="en-SG" sz="3600" dirty="0">
                <a:latin typeface="Times New Roman" pitchFamily="18" charset="0"/>
                <a:cs typeface="Times New Roman" pitchFamily="18" charset="0"/>
              </a:rPr>
              <a:t>@gmail.com</a:t>
            </a:r>
            <a:endParaRPr lang="en-SG" sz="3600" dirty="0">
              <a:latin typeface="SutonnyMJ" pitchFamily="2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310F58-F443-474F-B1CE-03601E10E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EEC9E-E95C-4B94-97E1-CC43740E514D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D274F0-2854-4384-81D4-F3623AE73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2714A6-854D-433C-892B-1DDB5F8A2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724400"/>
            <a:ext cx="3048000" cy="1447800"/>
          </a:xfrm>
        </p:spPr>
        <p:txBody>
          <a:bodyPr>
            <a:noAutofit/>
          </a:bodyPr>
          <a:lstStyle/>
          <a:p>
            <a:r>
              <a:rPr lang="bn-BD" sz="80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ধন্যবাদ</a:t>
            </a:r>
            <a:endParaRPr lang="en-US" sz="8000" dirty="0">
              <a:solidFill>
                <a:schemeClr val="tx1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83C4B-4CA0-4A0C-A003-3166C7654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73548-A70B-47DD-A757-4B24BFB0536C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B6441E-C232-40CD-B21A-66D9BEA2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B6D060-1764-4B19-AEE0-945927E06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8C4FF77-69C9-4C20-9C47-972CA8F758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33090"/>
            <a:ext cx="6400800" cy="4691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7373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0A6BE56-6B3E-425D-8044-C58FD0C0D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6524"/>
            <a:ext cx="9144000" cy="5959476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l">
              <a:spcBef>
                <a:spcPts val="0"/>
              </a:spcBef>
            </a:pPr>
            <a:r>
              <a:rPr lang="en-US" sz="3600" dirty="0"/>
              <a:t>             </a:t>
            </a:r>
            <a:r>
              <a:rPr lang="bn-BD" sz="4900" b="1" dirty="0">
                <a:latin typeface="SutonnyOMJ" pitchFamily="2" charset="0"/>
                <a:cs typeface="SutonnyOMJ" pitchFamily="2" charset="0"/>
              </a:rPr>
              <a:t>বিষয় </a:t>
            </a:r>
            <a:r>
              <a:rPr lang="bn-BD" sz="4900" dirty="0">
                <a:latin typeface="SutonnyOMJ" pitchFamily="2" charset="0"/>
                <a:cs typeface="SutonnyOMJ" pitchFamily="2" charset="0"/>
              </a:rPr>
              <a:t>:- উচ্চতর গণিত</a:t>
            </a:r>
            <a:r>
              <a:rPr lang="en-US" sz="4900" dirty="0">
                <a:latin typeface="SutonnyOMJ" pitchFamily="2" charset="0"/>
                <a:cs typeface="SutonnyOMJ" pitchFamily="2" charset="0"/>
              </a:rPr>
              <a:t> </a:t>
            </a:r>
            <a:br>
              <a:rPr lang="en-US" sz="4900" dirty="0">
                <a:latin typeface="SutonnyOMJ" pitchFamily="2" charset="0"/>
                <a:cs typeface="SutonnyOMJ" pitchFamily="2" charset="0"/>
              </a:rPr>
            </a:br>
            <a:r>
              <a:rPr lang="en-US" sz="4900" dirty="0">
                <a:latin typeface="SutonnyOMJ" pitchFamily="2" charset="0"/>
                <a:cs typeface="SutonnyOMJ" pitchFamily="2" charset="0"/>
              </a:rPr>
              <a:t>        </a:t>
            </a:r>
            <a:r>
              <a:rPr lang="bn-BD" sz="4900" b="1" dirty="0">
                <a:latin typeface="SutonnyOMJ" pitchFamily="2" charset="0"/>
                <a:cs typeface="SutonnyOMJ" pitchFamily="2" charset="0"/>
              </a:rPr>
              <a:t>শ্রেণী</a:t>
            </a:r>
            <a:r>
              <a:rPr lang="bn-BD" sz="4900" dirty="0">
                <a:latin typeface="SutonnyOMJ" pitchFamily="2" charset="0"/>
                <a:cs typeface="SutonnyOMJ" pitchFamily="2" charset="0"/>
              </a:rPr>
              <a:t> :- নবম </a:t>
            </a:r>
            <a:br>
              <a:rPr lang="bn-BD" sz="4900" dirty="0">
                <a:latin typeface="SutonnyOMJ" pitchFamily="2" charset="0"/>
                <a:cs typeface="SutonnyOMJ" pitchFamily="2" charset="0"/>
              </a:rPr>
            </a:br>
            <a:r>
              <a:rPr lang="bn-BD" sz="4900" b="1" dirty="0">
                <a:latin typeface="SutonnyOMJ" pitchFamily="2" charset="0"/>
                <a:cs typeface="SutonnyOMJ" pitchFamily="2" charset="0"/>
              </a:rPr>
              <a:t>সাধারণ পাঠ </a:t>
            </a:r>
            <a:r>
              <a:rPr lang="bn-BD" sz="4900" dirty="0">
                <a:latin typeface="SutonnyOMJ" pitchFamily="2" charset="0"/>
                <a:cs typeface="SutonnyOMJ" pitchFamily="2" charset="0"/>
              </a:rPr>
              <a:t>:- জ্যামিতি   </a:t>
            </a:r>
            <a:br>
              <a:rPr lang="bn-BD" sz="4900" dirty="0">
                <a:latin typeface="SutonnyOMJ" pitchFamily="2" charset="0"/>
                <a:cs typeface="SutonnyOMJ" pitchFamily="2" charset="0"/>
              </a:rPr>
            </a:br>
            <a:r>
              <a:rPr lang="en-US" sz="4900" dirty="0">
                <a:latin typeface="SutonnyOMJ" pitchFamily="2" charset="0"/>
                <a:cs typeface="SutonnyOMJ" pitchFamily="2" charset="0"/>
              </a:rPr>
              <a:t> </a:t>
            </a:r>
            <a:r>
              <a:rPr lang="bn-BD" sz="4900" b="1" dirty="0">
                <a:latin typeface="SutonnyOMJ" pitchFamily="2" charset="0"/>
                <a:cs typeface="SutonnyOMJ" pitchFamily="2" charset="0"/>
              </a:rPr>
              <a:t>বিশেষ পাঠ </a:t>
            </a:r>
            <a:r>
              <a:rPr lang="bn-BD" sz="4900" dirty="0">
                <a:latin typeface="SutonnyOMJ" pitchFamily="2" charset="0"/>
                <a:cs typeface="SutonnyOMJ" pitchFamily="2" charset="0"/>
              </a:rPr>
              <a:t>:- </a:t>
            </a:r>
            <a:r>
              <a:rPr lang="en-US" sz="4900" dirty="0">
                <a:latin typeface="SutonnyOMJ" pitchFamily="2" charset="0"/>
                <a:cs typeface="SutonnyOMJ" pitchFamily="2" charset="0"/>
              </a:rPr>
              <a:t>টলেমির </a:t>
            </a:r>
            <a:r>
              <a:rPr lang="en-US" sz="4900" dirty="0" err="1">
                <a:latin typeface="SutonnyOMJ" pitchFamily="2" charset="0"/>
                <a:cs typeface="SutonnyOMJ" pitchFamily="2" charset="0"/>
              </a:rPr>
              <a:t>উপপাদ্য</a:t>
            </a:r>
            <a:br>
              <a:rPr lang="bn-BD" sz="4900" dirty="0">
                <a:latin typeface="SutonnyOMJ" pitchFamily="2" charset="0"/>
                <a:cs typeface="SutonnyOMJ" pitchFamily="2" charset="0"/>
              </a:rPr>
            </a:br>
            <a:r>
              <a:rPr lang="en-US" sz="4900" dirty="0">
                <a:latin typeface="SutonnyOMJ" pitchFamily="2" charset="0"/>
                <a:cs typeface="SutonnyOMJ" pitchFamily="2" charset="0"/>
              </a:rPr>
              <a:t>        </a:t>
            </a:r>
            <a:r>
              <a:rPr lang="bn-BD" sz="4900" b="1" dirty="0">
                <a:latin typeface="SutonnyOMJ" pitchFamily="2" charset="0"/>
                <a:cs typeface="SutonnyOMJ" pitchFamily="2" charset="0"/>
              </a:rPr>
              <a:t>সময়</a:t>
            </a:r>
            <a:r>
              <a:rPr lang="bn-BD" sz="4900" dirty="0">
                <a:latin typeface="SutonnyOMJ" pitchFamily="2" charset="0"/>
                <a:cs typeface="SutonnyOMJ" pitchFamily="2" charset="0"/>
              </a:rPr>
              <a:t> :-  </a:t>
            </a:r>
            <a:r>
              <a:rPr lang="en-US" sz="4900" dirty="0">
                <a:latin typeface="SutonnyOMJ" pitchFamily="2" charset="0"/>
                <a:cs typeface="SutonnyOMJ" pitchFamily="2" charset="0"/>
              </a:rPr>
              <a:t>৪৫</a:t>
            </a:r>
            <a:r>
              <a:rPr lang="bn-BD" sz="4900" dirty="0">
                <a:latin typeface="SutonnyOMJ" pitchFamily="2" charset="0"/>
                <a:cs typeface="SutonnyOMJ" pitchFamily="2" charset="0"/>
              </a:rPr>
              <a:t> মিনিট </a:t>
            </a:r>
            <a:br>
              <a:rPr lang="en-US" sz="4900" dirty="0">
                <a:latin typeface="SutonnyOMJ" pitchFamily="2" charset="0"/>
                <a:cs typeface="SutonnyOMJ" pitchFamily="2" charset="0"/>
              </a:rPr>
            </a:br>
            <a:br>
              <a:rPr lang="en-US" sz="4900" dirty="0">
                <a:latin typeface="SutonnyOMJ" pitchFamily="2" charset="0"/>
                <a:cs typeface="SutonnyOMJ" pitchFamily="2" charset="0"/>
              </a:rPr>
            </a:br>
            <a:br>
              <a:rPr lang="bn-BD" sz="4900" dirty="0">
                <a:latin typeface="SutonnyOMJ" pitchFamily="2" charset="0"/>
                <a:cs typeface="SutonnyOMJ" pitchFamily="2" charset="0"/>
              </a:rPr>
            </a:br>
            <a:r>
              <a:rPr lang="en-US" sz="4900" dirty="0">
                <a:latin typeface="SutonnyOMJ" pitchFamily="2" charset="0"/>
                <a:cs typeface="SutonnyOMJ" pitchFamily="2" charset="0"/>
              </a:rPr>
              <a:t>      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9CB935-D882-494D-A961-56FEBB71C5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59053" y="6340475"/>
            <a:ext cx="2057400" cy="365125"/>
          </a:xfrm>
        </p:spPr>
        <p:txBody>
          <a:bodyPr/>
          <a:lstStyle/>
          <a:p>
            <a:fld id="{C18D9FEF-BF87-4965-A507-645B9DBE3E23}" type="datetime2">
              <a:rPr lang="en-US" sz="1100" b="1" smtClean="0"/>
              <a:t>Saturday, June 22, 2019</a:t>
            </a:fld>
            <a:endParaRPr lang="en-US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17BBD9-59CC-4E05-8F87-C9C0344A5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5331" y="6264275"/>
            <a:ext cx="5004665" cy="365125"/>
          </a:xfrm>
        </p:spPr>
        <p:txBody>
          <a:bodyPr/>
          <a:lstStyle/>
          <a:p>
            <a:r>
              <a:rPr lang="en-US" sz="1050" b="1" dirty="0"/>
              <a:t>amin001974@gmail.com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D0F83-9F30-46DF-B7DD-9CB074F47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5509" y="6340475"/>
            <a:ext cx="573161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218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-7010400" y="3553492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>
                <a:latin typeface="Shonar Bangla" pitchFamily="34" charset="0"/>
                <a:cs typeface="Shonar Bangla" pitchFamily="34" charset="0"/>
              </a:rPr>
              <a:t>বাস্তব উপকরণ হিসেবে  </a:t>
            </a:r>
            <a:r>
              <a:rPr lang="en-US" sz="2400" dirty="0" err="1">
                <a:latin typeface="Shonar Bangla" pitchFamily="34" charset="0"/>
                <a:cs typeface="Shonar Bangla" pitchFamily="34" charset="0"/>
              </a:rPr>
              <a:t>বৃত্ত</a:t>
            </a:r>
            <a:r>
              <a:rPr lang="en-US" sz="2400" dirty="0">
                <a:latin typeface="Shonar Bangla" pitchFamily="34" charset="0"/>
                <a:cs typeface="Shonar Bangla" pitchFamily="34" charset="0"/>
              </a:rPr>
              <a:t> ও </a:t>
            </a:r>
            <a:r>
              <a:rPr lang="bn-BD" sz="2400" dirty="0">
                <a:latin typeface="Shonar Bangla" pitchFamily="34" charset="0"/>
                <a:cs typeface="Shonar Bangla" pitchFamily="34" charset="0"/>
              </a:rPr>
              <a:t>আয়তাকার</a:t>
            </a:r>
            <a:r>
              <a:rPr lang="en-US" sz="2400" dirty="0" err="1">
                <a:latin typeface="Shonar Bangla" pitchFamily="34" charset="0"/>
                <a:cs typeface="Shonar Bangla" pitchFamily="34" charset="0"/>
              </a:rPr>
              <a:t>ক্ষেত্র</a:t>
            </a:r>
            <a:r>
              <a:rPr lang="en-US" sz="2400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400" dirty="0">
                <a:latin typeface="Shonar Bangla" pitchFamily="34" charset="0"/>
                <a:cs typeface="Shonar Bangla" pitchFamily="34" charset="0"/>
              </a:rPr>
              <a:t>ব্যবহার করব ।</a:t>
            </a:r>
            <a:endParaRPr lang="en-US" sz="24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09688" y="1371600"/>
            <a:ext cx="2639290" cy="2057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Connector 10"/>
          <p:cNvSpPr/>
          <p:nvPr/>
        </p:nvSpPr>
        <p:spPr>
          <a:xfrm>
            <a:off x="794021" y="784859"/>
            <a:ext cx="3361425" cy="33528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2362200" y="2438400"/>
            <a:ext cx="324733" cy="381000"/>
            <a:chOff x="2362200" y="2438400"/>
            <a:chExt cx="324733" cy="381000"/>
          </a:xfrm>
        </p:grpSpPr>
        <p:sp>
          <p:nvSpPr>
            <p:cNvPr id="12" name="Flowchart: Connector 11"/>
            <p:cNvSpPr/>
            <p:nvPr/>
          </p:nvSpPr>
          <p:spPr>
            <a:xfrm>
              <a:off x="2366512" y="2438400"/>
              <a:ext cx="45719" cy="45719"/>
            </a:xfrm>
            <a:prstGeom prst="flowChartConnector">
              <a:avLst/>
            </a:prstGeom>
            <a:solidFill>
              <a:srgbClr val="FF0000"/>
            </a:solidFill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362200" y="2450068"/>
              <a:ext cx="3247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O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27321" y="589033"/>
            <a:ext cx="4161525" cy="3209299"/>
            <a:chOff x="527321" y="589033"/>
            <a:chExt cx="4161525" cy="3209299"/>
          </a:xfrm>
        </p:grpSpPr>
        <p:sp>
          <p:nvSpPr>
            <p:cNvPr id="15" name="TextBox 14"/>
            <p:cNvSpPr txBox="1"/>
            <p:nvPr/>
          </p:nvSpPr>
          <p:spPr>
            <a:xfrm>
              <a:off x="1295400" y="589033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27321" y="3429000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155446" y="2683225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356396" y="1041495"/>
            <a:ext cx="3366652" cy="2742830"/>
            <a:chOff x="5356396" y="1041495"/>
            <a:chExt cx="3366652" cy="2742830"/>
          </a:xfrm>
        </p:grpSpPr>
        <p:sp>
          <p:nvSpPr>
            <p:cNvPr id="19" name="TextBox 18"/>
            <p:cNvSpPr txBox="1"/>
            <p:nvPr/>
          </p:nvSpPr>
          <p:spPr>
            <a:xfrm>
              <a:off x="5396345" y="1041495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348978" y="3414993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356396" y="3414993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418248" y="1143031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295400" y="4492171"/>
            <a:ext cx="1816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বৃত্ত</a:t>
            </a:r>
            <a:endParaRPr lang="en-US" sz="7200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81600" y="4492170"/>
            <a:ext cx="32871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err="1">
                <a:latin typeface="SutonnyOMJ" panose="01010600010101010101" pitchFamily="2" charset="0"/>
                <a:cs typeface="SutonnyOMJ" panose="01010600010101010101" pitchFamily="2" charset="0"/>
              </a:rPr>
              <a:t>চতুর্ভূজ</a:t>
            </a:r>
            <a:endParaRPr lang="en-US" sz="7200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511A1-F4BA-438E-A90C-2AC229B68608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BCF51CA-BB8D-46CE-9471-DE579CE85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AD11228-F356-4C5B-8200-96A1BE546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81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 animBg="1"/>
      <p:bldP spid="11" grpId="0" animBg="1"/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695067" y="1521522"/>
            <a:ext cx="2639290" cy="2057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1067488" y="1560348"/>
            <a:ext cx="2639290" cy="2057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067488" y="1566156"/>
            <a:ext cx="2639290" cy="2057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5356396" y="1195861"/>
            <a:ext cx="3366652" cy="2742830"/>
            <a:chOff x="5356396" y="1041495"/>
            <a:chExt cx="3366652" cy="2742830"/>
          </a:xfrm>
        </p:grpSpPr>
        <p:sp>
          <p:nvSpPr>
            <p:cNvPr id="35" name="TextBox 34"/>
            <p:cNvSpPr txBox="1"/>
            <p:nvPr/>
          </p:nvSpPr>
          <p:spPr>
            <a:xfrm>
              <a:off x="5396345" y="1041495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348978" y="3414993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356396" y="3414993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8418248" y="1143031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70087" y="881742"/>
            <a:ext cx="3441089" cy="3352800"/>
            <a:chOff x="902311" y="342900"/>
            <a:chExt cx="3441089" cy="3352800"/>
          </a:xfrm>
        </p:grpSpPr>
        <p:sp>
          <p:nvSpPr>
            <p:cNvPr id="20" name="Rectangle 19"/>
            <p:cNvSpPr/>
            <p:nvPr/>
          </p:nvSpPr>
          <p:spPr>
            <a:xfrm>
              <a:off x="1299712" y="1025929"/>
              <a:ext cx="2639290" cy="2057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9" name="Group 48"/>
            <p:cNvGrpSpPr/>
            <p:nvPr/>
          </p:nvGrpSpPr>
          <p:grpSpPr>
            <a:xfrm>
              <a:off x="902311" y="673329"/>
              <a:ext cx="3441089" cy="2779332"/>
              <a:chOff x="902311" y="673329"/>
              <a:chExt cx="3441089" cy="2779332"/>
            </a:xfrm>
          </p:grpSpPr>
          <p:sp>
            <p:nvSpPr>
              <p:cNvPr id="25" name="TextBox 24"/>
              <p:cNvSpPr txBox="1"/>
              <p:nvPr/>
            </p:nvSpPr>
            <p:spPr>
              <a:xfrm>
                <a:off x="902311" y="3051464"/>
                <a:ext cx="3706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929107" y="673329"/>
                <a:ext cx="3706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3944228" y="3083329"/>
                <a:ext cx="3706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3972795" y="688460"/>
                <a:ext cx="3706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908359" y="342900"/>
              <a:ext cx="3361425" cy="3352800"/>
              <a:chOff x="5562600" y="304800"/>
              <a:chExt cx="3361425" cy="3352800"/>
            </a:xfrm>
          </p:grpSpPr>
          <p:grpSp>
            <p:nvGrpSpPr>
              <p:cNvPr id="40" name="Group 39"/>
              <p:cNvGrpSpPr/>
              <p:nvPr/>
            </p:nvGrpSpPr>
            <p:grpSpPr>
              <a:xfrm>
                <a:off x="5562600" y="304800"/>
                <a:ext cx="3361425" cy="3352800"/>
                <a:chOff x="5562600" y="304800"/>
                <a:chExt cx="3361425" cy="3352800"/>
              </a:xfrm>
            </p:grpSpPr>
            <p:sp>
              <p:nvSpPr>
                <p:cNvPr id="42" name="Flowchart: Connector 41"/>
                <p:cNvSpPr/>
                <p:nvPr/>
              </p:nvSpPr>
              <p:spPr>
                <a:xfrm>
                  <a:off x="5562600" y="304800"/>
                  <a:ext cx="3361425" cy="3352800"/>
                </a:xfrm>
                <a:prstGeom prst="flowChartConnector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Flowchart: Connector 42"/>
                <p:cNvSpPr/>
                <p:nvPr/>
              </p:nvSpPr>
              <p:spPr>
                <a:xfrm>
                  <a:off x="7290261" y="1995055"/>
                  <a:ext cx="45719" cy="45719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1" name="TextBox 40"/>
              <p:cNvSpPr txBox="1"/>
              <p:nvPr/>
            </p:nvSpPr>
            <p:spPr>
              <a:xfrm>
                <a:off x="7368034" y="1860664"/>
                <a:ext cx="3706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O</a:t>
                </a:r>
              </a:p>
            </p:txBody>
          </p:sp>
        </p:grpSp>
      </p:grpSp>
      <p:grpSp>
        <p:nvGrpSpPr>
          <p:cNvPr id="44" name="Group 43"/>
          <p:cNvGrpSpPr/>
          <p:nvPr/>
        </p:nvGrpSpPr>
        <p:grpSpPr>
          <a:xfrm>
            <a:off x="5340927" y="897777"/>
            <a:ext cx="3361425" cy="3352800"/>
            <a:chOff x="5562600" y="304800"/>
            <a:chExt cx="3361425" cy="3352800"/>
          </a:xfrm>
        </p:grpSpPr>
        <p:grpSp>
          <p:nvGrpSpPr>
            <p:cNvPr id="45" name="Group 44"/>
            <p:cNvGrpSpPr/>
            <p:nvPr/>
          </p:nvGrpSpPr>
          <p:grpSpPr>
            <a:xfrm>
              <a:off x="5562600" y="304800"/>
              <a:ext cx="3361425" cy="3352800"/>
              <a:chOff x="5562600" y="304800"/>
              <a:chExt cx="3361425" cy="3352800"/>
            </a:xfrm>
          </p:grpSpPr>
          <p:sp>
            <p:nvSpPr>
              <p:cNvPr id="47" name="Flowchart: Connector 46"/>
              <p:cNvSpPr/>
              <p:nvPr/>
            </p:nvSpPr>
            <p:spPr>
              <a:xfrm>
                <a:off x="5562600" y="304800"/>
                <a:ext cx="3361425" cy="3352800"/>
              </a:xfrm>
              <a:prstGeom prst="flowChartConnector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Flowchart: Connector 47"/>
              <p:cNvSpPr/>
              <p:nvPr/>
            </p:nvSpPr>
            <p:spPr>
              <a:xfrm>
                <a:off x="7290261" y="1995055"/>
                <a:ext cx="45719" cy="45719"/>
              </a:xfrm>
              <a:prstGeom prst="flowChartConnector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TextBox 45"/>
            <p:cNvSpPr txBox="1"/>
            <p:nvPr/>
          </p:nvSpPr>
          <p:spPr>
            <a:xfrm>
              <a:off x="7315200" y="1992868"/>
              <a:ext cx="3706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O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591694" y="4624706"/>
            <a:ext cx="34828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বৃত্তে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dirty="0" err="1">
                <a:latin typeface="SutonnyOMJ" panose="01010600010101010101" pitchFamily="2" charset="0"/>
                <a:cs typeface="SutonnyOMJ" panose="01010600010101010101" pitchFamily="2" charset="0"/>
              </a:rPr>
              <a:t>অন্তর্লিখিত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dirty="0" err="1">
                <a:latin typeface="SutonnyOMJ" panose="01010600010101010101" pitchFamily="2" charset="0"/>
                <a:cs typeface="SutonnyOMJ" panose="01010600010101010101" pitchFamily="2" charset="0"/>
              </a:rPr>
              <a:t>একটি</a:t>
            </a:r>
            <a:r>
              <a:rPr lang="en-US" sz="28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800" dirty="0" err="1">
                <a:latin typeface="SutonnyOMJ" panose="01010600010101010101" pitchFamily="2" charset="0"/>
                <a:cs typeface="SutonnyOMJ" panose="01010600010101010101" pitchFamily="2" charset="0"/>
              </a:rPr>
              <a:t>চতুর্ভূজ</a:t>
            </a:r>
            <a:endParaRPr lang="en-US" sz="2800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757" y="4470817"/>
            <a:ext cx="50291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চতুর্ভূজের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কর্ণদ্বয়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BD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চতুর্ভূজের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বিপরীত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বাহুদ্বয়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ও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এবং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ও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B7558B7-6EB5-4351-8BD6-66CAF5529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C73E-976C-47FC-8EF1-64B5193E0A5F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0A05761-33F1-41DB-8251-62F761817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6182B99-4CA0-40BD-B418-A7D0F1037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912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41555"/>
            <a:ext cx="8180763" cy="385396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3889" y="4095521"/>
            <a:ext cx="609283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বৃত্তে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অন্তর্লিখিত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চতুর্ভূজের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কর্ণদ্বয়ের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অন্তর্গত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আয়তক্ষেত্র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কি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হবে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? </a:t>
            </a:r>
          </a:p>
          <a:p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ঐ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চতুর্ভূজের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বিপরীত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বাহুদ্বয়ের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অন্তর্গত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আয়তক্ষেত্রের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সমষ্টি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কি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>
                <a:latin typeface="SutonnyOMJ" panose="01010600010101010101" pitchFamily="2" charset="0"/>
                <a:cs typeface="SutonnyOMJ" panose="01010600010101010101" pitchFamily="2" charset="0"/>
              </a:rPr>
              <a:t>হবে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?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47759" y="4796085"/>
            <a:ext cx="328511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AC . BD </a:t>
            </a: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. CD + BC . AD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1828FF-3B49-4B51-9B1F-F4469CA8E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BF62F-6283-48BD-AB52-A7B0FEF567FF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0FB96A-281F-4C1D-99E8-EDE64040E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90142E-E8D5-4FA2-A7CF-8F9FCBBE3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1342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Box 66"/>
          <p:cNvSpPr txBox="1"/>
          <p:nvPr/>
        </p:nvSpPr>
        <p:spPr>
          <a:xfrm>
            <a:off x="79618" y="2170850"/>
            <a:ext cx="515132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বৃত্তে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অন্তর্লিখিত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কোনো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চতুর্ভূজের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কর্ণদ্বয়ের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অন্তর্গত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আয়তক্ষেত্র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. BD 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)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এবং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ঐ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চতুর্ভূজের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বিপরীত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বাহুদ্বয়ের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অন্তর্গত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আয়তক্ষেত্রের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সমষ্টি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. CD 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+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 . AD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)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সমান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, - এ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সম্পর্কিত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কোন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উপপাদ্য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বলতে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 err="1">
                <a:latin typeface="SutonnyOMJ" panose="01010600010101010101" pitchFamily="2" charset="0"/>
                <a:cs typeface="SutonnyOMJ" panose="01010600010101010101" pitchFamily="2" charset="0"/>
              </a:rPr>
              <a:t>পারবে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 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410200" y="634752"/>
            <a:ext cx="3441089" cy="3352800"/>
            <a:chOff x="902311" y="342900"/>
            <a:chExt cx="3441089" cy="3352800"/>
          </a:xfrm>
        </p:grpSpPr>
        <p:sp>
          <p:nvSpPr>
            <p:cNvPr id="6" name="Rectangle 5"/>
            <p:cNvSpPr/>
            <p:nvPr/>
          </p:nvSpPr>
          <p:spPr>
            <a:xfrm>
              <a:off x="1299712" y="1025929"/>
              <a:ext cx="2639290" cy="2057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 flipV="1">
              <a:off x="1323110" y="990600"/>
              <a:ext cx="2639290" cy="20574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304938" y="1030083"/>
              <a:ext cx="2639290" cy="20574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Group 8"/>
            <p:cNvGrpSpPr/>
            <p:nvPr/>
          </p:nvGrpSpPr>
          <p:grpSpPr>
            <a:xfrm>
              <a:off x="902311" y="673329"/>
              <a:ext cx="3441089" cy="2779332"/>
              <a:chOff x="902311" y="673329"/>
              <a:chExt cx="3441089" cy="2779332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902311" y="3051464"/>
                <a:ext cx="3706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929107" y="673329"/>
                <a:ext cx="3706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944228" y="3083329"/>
                <a:ext cx="3706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972795" y="688460"/>
                <a:ext cx="3706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908359" y="342900"/>
              <a:ext cx="3361425" cy="3352800"/>
              <a:chOff x="5562600" y="304800"/>
              <a:chExt cx="3361425" cy="3352800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5562600" y="304800"/>
                <a:ext cx="3361425" cy="3352800"/>
                <a:chOff x="5562600" y="304800"/>
                <a:chExt cx="3361425" cy="3352800"/>
              </a:xfrm>
            </p:grpSpPr>
            <p:sp>
              <p:nvSpPr>
                <p:cNvPr id="17" name="Flowchart: Connector 16"/>
                <p:cNvSpPr/>
                <p:nvPr/>
              </p:nvSpPr>
              <p:spPr>
                <a:xfrm>
                  <a:off x="5562600" y="304800"/>
                  <a:ext cx="3361425" cy="3352800"/>
                </a:xfrm>
                <a:prstGeom prst="flowChartConnector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Flowchart: Connector 18"/>
                <p:cNvSpPr/>
                <p:nvPr/>
              </p:nvSpPr>
              <p:spPr>
                <a:xfrm>
                  <a:off x="7290261" y="1995055"/>
                  <a:ext cx="45719" cy="45719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6" name="TextBox 15"/>
              <p:cNvSpPr txBox="1"/>
              <p:nvPr/>
            </p:nvSpPr>
            <p:spPr>
              <a:xfrm>
                <a:off x="7368034" y="1860664"/>
                <a:ext cx="3706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O</a:t>
                </a:r>
              </a:p>
            </p:txBody>
          </p:sp>
        </p:grpSp>
      </p:grpSp>
      <p:sp>
        <p:nvSpPr>
          <p:cNvPr id="20" name="TextBox 19"/>
          <p:cNvSpPr txBox="1"/>
          <p:nvPr/>
        </p:nvSpPr>
        <p:spPr>
          <a:xfrm>
            <a:off x="0" y="92212"/>
            <a:ext cx="5029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SutonnyOMJ" panose="01010600010101010101" pitchFamily="2" charset="0"/>
                <a:cs typeface="SutonnyOMJ" panose="01010600010101010101" pitchFamily="2" charset="0"/>
              </a:rPr>
              <a:t>চতুর্ভূজের</a:t>
            </a:r>
            <a:r>
              <a:rPr lang="en-US" sz="24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400" dirty="0" err="1">
                <a:latin typeface="SutonnyOMJ" panose="01010600010101010101" pitchFamily="2" charset="0"/>
                <a:cs typeface="SutonnyOMJ" panose="01010600010101010101" pitchFamily="2" charset="0"/>
              </a:rPr>
              <a:t>কর্ণদ্বয়</a:t>
            </a:r>
            <a:r>
              <a:rPr lang="en-US" sz="2400" dirty="0">
                <a:latin typeface="SutonnyOMJ" panose="01010600010101010101" pitchFamily="2" charset="0"/>
                <a:cs typeface="SutonnyOMJ" panose="01010600010101010101" pitchFamily="2" charset="0"/>
              </a:rPr>
              <a:t>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en-US" sz="2400" dirty="0">
                <a:latin typeface="SutonnyOMJ" panose="01010600010101010101" pitchFamily="2" charset="0"/>
                <a:cs typeface="SutonnyOMJ" panose="01010600010101010101" pitchFamily="2" charset="0"/>
              </a:rPr>
              <a:t> ও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BD</a:t>
            </a:r>
            <a:r>
              <a:rPr lang="en-US" sz="24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400" dirty="0" err="1">
                <a:latin typeface="SutonnyOMJ" panose="01010600010101010101" pitchFamily="2" charset="0"/>
                <a:cs typeface="SutonnyOMJ" panose="01010600010101010101" pitchFamily="2" charset="0"/>
              </a:rPr>
              <a:t>চতুর্ভূজের</a:t>
            </a:r>
            <a:r>
              <a:rPr lang="en-US" sz="24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4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বিপরীত</a:t>
            </a:r>
            <a:r>
              <a:rPr lang="en-US" sz="24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400" dirty="0" err="1">
                <a:latin typeface="SutonnyOMJ" panose="01010600010101010101" pitchFamily="2" charset="0"/>
                <a:cs typeface="SutonnyOMJ" panose="01010600010101010101" pitchFamily="2" charset="0"/>
              </a:rPr>
              <a:t>বাহুদ্বয়</a:t>
            </a:r>
            <a:r>
              <a:rPr lang="en-US" sz="24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400" dirty="0">
                <a:latin typeface="SutonnyOMJ" panose="01010600010101010101" pitchFamily="2" charset="0"/>
                <a:cs typeface="SutonnyOMJ" panose="01010600010101010101" pitchFamily="2" charset="0"/>
              </a:rPr>
              <a:t> ও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</a:t>
            </a:r>
            <a:r>
              <a:rPr lang="en-US" sz="24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400" dirty="0" err="1">
                <a:latin typeface="SutonnyOMJ" panose="01010600010101010101" pitchFamily="2" charset="0"/>
                <a:cs typeface="SutonnyOMJ" panose="01010600010101010101" pitchFamily="2" charset="0"/>
              </a:rPr>
              <a:t>এবং</a:t>
            </a:r>
            <a:r>
              <a:rPr lang="en-US" sz="24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sz="2400" dirty="0">
                <a:latin typeface="SutonnyOMJ" panose="01010600010101010101" pitchFamily="2" charset="0"/>
                <a:cs typeface="SutonnyOMJ" panose="01010600010101010101" pitchFamily="2" charset="0"/>
              </a:rPr>
              <a:t> ও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681883-E5DF-4BC0-995F-37905614D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B435D-C518-453C-A76E-E270065E4060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F4162B-C992-48FE-8937-24BBA02FB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C04A21D3-E5C1-44E0-8FAE-697597176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807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2666BD-31A8-4EF3-9A8A-FAA50A5F3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392A-9F8A-45A9-9768-2165A5DF96A3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2A6196-DAFE-4885-93B6-C57AD9155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45DC1D-43B9-41A5-8FAF-680D0284D9B0}"/>
              </a:ext>
            </a:extLst>
          </p:cNvPr>
          <p:cNvSpPr txBox="1"/>
          <p:nvPr/>
        </p:nvSpPr>
        <p:spPr>
          <a:xfrm>
            <a:off x="76200" y="2209800"/>
            <a:ext cx="9067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u="sng" dirty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9600" u="sng" dirty="0">
                <a:latin typeface="SutonnyOMJ" panose="01010600010101010101" pitchFamily="2" charset="0"/>
                <a:cs typeface="SutonnyOMJ" panose="01010600010101010101" pitchFamily="2" charset="0"/>
              </a:rPr>
              <a:t>টলেমির </a:t>
            </a:r>
            <a:r>
              <a:rPr lang="en-US" sz="9600" u="sng" dirty="0" err="1">
                <a:latin typeface="SutonnyOMJ" panose="01010600010101010101" pitchFamily="2" charset="0"/>
                <a:cs typeface="SutonnyOMJ" panose="01010600010101010101" pitchFamily="2" charset="0"/>
              </a:rPr>
              <a:t>উপপাদ্য</a:t>
            </a:r>
            <a:endParaRPr lang="en-US" sz="4400" u="sng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73930C-8597-4A7D-8AE7-166679697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</p:spTree>
    <p:extLst>
      <p:ext uri="{BB962C8B-B14F-4D97-AF65-F5344CB8AC3E}">
        <p14:creationId xmlns:p14="http://schemas.microsoft.com/office/powerpoint/2010/main" val="1576981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133600" y="5257800"/>
            <a:ext cx="3467100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>
                <a:latin typeface="SutonnyOMJ" panose="01010600010101010101" pitchFamily="2" charset="0"/>
                <a:cs typeface="SutonnyOMJ" panose="01010600010101010101" pitchFamily="2" charset="0"/>
              </a:rPr>
              <a:t>ছবি</a:t>
            </a:r>
            <a:r>
              <a:rPr lang="en-US" sz="4000" dirty="0">
                <a:latin typeface="SutonnyOMJ" panose="01010600010101010101" pitchFamily="2" charset="0"/>
                <a:cs typeface="SutonnyOMJ" panose="01010600010101010101" pitchFamily="2" charset="0"/>
              </a:rPr>
              <a:t> : </a:t>
            </a:r>
            <a:r>
              <a:rPr lang="en-US" sz="4000" dirty="0" err="1">
                <a:latin typeface="SutonnyOMJ" panose="01010600010101010101" pitchFamily="2" charset="0"/>
                <a:cs typeface="SutonnyOMJ" panose="01010600010101010101" pitchFamily="2" charset="0"/>
              </a:rPr>
              <a:t>টলেমি</a:t>
            </a:r>
            <a:endParaRPr lang="en-US" sz="4000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649780"/>
            <a:ext cx="3124200" cy="37490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533400"/>
            <a:ext cx="2667000" cy="3813997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6285B1-70C6-4D3A-A48C-5BA766373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294-C013-4AA0-B87E-7B04D15F2CCA}" type="datetime2">
              <a:rPr lang="en-US" smtClean="0"/>
              <a:t>Saturday, June 22, 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F48DE-A967-4802-994B-01252E8D8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53E61C-6BDA-4C45-9AC1-FF914373D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913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1261</TotalTime>
  <Words>909</Words>
  <Application>Microsoft Office PowerPoint</Application>
  <PresentationFormat>On-screen Show (4:3)</PresentationFormat>
  <Paragraphs>205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Calibri</vt:lpstr>
      <vt:lpstr>Calibri Light</vt:lpstr>
      <vt:lpstr>Cambria Math</vt:lpstr>
      <vt:lpstr>Shonar Bangla</vt:lpstr>
      <vt:lpstr>SutonnyMJ</vt:lpstr>
      <vt:lpstr>SutonnyOMJ</vt:lpstr>
      <vt:lpstr>Times New Roman</vt:lpstr>
      <vt:lpstr>Wingdings</vt:lpstr>
      <vt:lpstr>Retrospect</vt:lpstr>
      <vt:lpstr>PowerPoint Presentation</vt:lpstr>
      <vt:lpstr>PowerPoint Presentation</vt:lpstr>
      <vt:lpstr>             বিষয় :- উচ্চতর গণিত          শ্রেণী :- নবম  সাধারণ পাঠ :- জ্যামিতি     বিশেষ পাঠ :- টলেমির উপপাদ্য         সময় :-  ৪৫ মিনিট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১। ক) টলেমির উপপাদ্যটি  লিখ ।  খ) টলেমির উপপাদ্যটি চিত্রের সাহায্যে বর্ণনা     করে অঙ্কনের বিবরণ দাও।  গ) টলেমির উপপাদ্যটি প্রমাণ কর ।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BGGHS</dc:creator>
  <cp:lastModifiedBy>amin torab</cp:lastModifiedBy>
  <cp:revision>141</cp:revision>
  <dcterms:created xsi:type="dcterms:W3CDTF">2006-08-16T00:00:00Z</dcterms:created>
  <dcterms:modified xsi:type="dcterms:W3CDTF">2019-06-22T11:19:05Z</dcterms:modified>
</cp:coreProperties>
</file>