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a" ContentType="audio/x-ms-wma"/>
  <Default Extension="m4a" ContentType="audio/mp4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79" r:id="rId4"/>
    <p:sldId id="260" r:id="rId5"/>
    <p:sldId id="257" r:id="rId6"/>
    <p:sldId id="258" r:id="rId7"/>
    <p:sldId id="277" r:id="rId8"/>
    <p:sldId id="267" r:id="rId9"/>
    <p:sldId id="268" r:id="rId10"/>
    <p:sldId id="262" r:id="rId11"/>
    <p:sldId id="261" r:id="rId12"/>
    <p:sldId id="263" r:id="rId13"/>
    <p:sldId id="264" r:id="rId14"/>
    <p:sldId id="265" r:id="rId15"/>
    <p:sldId id="266" r:id="rId16"/>
    <p:sldId id="269" r:id="rId17"/>
    <p:sldId id="270" r:id="rId18"/>
    <p:sldId id="271" r:id="rId19"/>
    <p:sldId id="272" r:id="rId20"/>
    <p:sldId id="274" r:id="rId21"/>
    <p:sldId id="27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4DB86-1BA5-47B0-A76D-3C8AAA276A0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40D3A-8132-438E-9E92-86647BA1A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496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2487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2503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966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7190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9395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3441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দলীয় কাজ দিয়ে তদারকি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9987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0311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 করে সঠিক উত্তর নির্দেশ করবেন। এই স্লাইডটিতে অ্যাকশন বাটনের ব্যবহার করা হয়েছে। প্রতিটি উত্তরে মাউস ক্লিক করলেই “ আবার চেষ্টা কর/ উত্তর সঠিক হয়েছে” অডিওটি শুনতে পাবেন।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194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1370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72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স্লাইডে দেয়া প্রশ্ন গুলো শিক্ষার্থীদের জিজ্ঞাসা করবেন এবং পাঠ শিরোনাম ঘোষণার চেষ্টা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0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শিক্ষার্থীদেরকে পাঠ শিরোনাম খাতায় লিখে নিতে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70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মনোযোগ সহকারে  আবৃত্তি শুনতে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3296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মধ্য থেকে ২/৩ জনকে আবৃত্তি করতে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56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 ভাবে শোনার জন্য স্লাইড শোতে গিয়ে ধীরে ধীরে শব্দের উচ্চারণগুলো শুনব।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39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উচ্চারণগুলো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কোরাস আকারে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7837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6068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শিক্ষক অবশ্যই তদারকি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897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6B0-DE9D-4024-8CA0-67EDBF0F68E3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468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8B1E-1AD3-4270-B006-6731CD23E633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777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F5F3-7832-44B5-A1C0-9D21E8F67341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907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BE6B-4D90-4874-B4E7-8E31F178DE32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36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1B21-0D39-47F9-98DA-AF2DD5E8E6DD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428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2BB-BC85-41AC-A4F9-E49234672850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013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314A-82C7-4E5E-AEF9-7E1F43BD00C6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069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770D-10FE-48E3-9650-D7704A1E2768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2875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D5D2-8238-44DF-A1A2-26E1C998CBDA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9996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B346-F281-43D5-AFAE-32DD1190F37C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009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EE6B-4313-4990-941C-9A6D43B23E79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372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D619-61D7-48E0-A72A-1B86CFE08CF0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067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42AD-3C06-40E9-8FA3-4F4D4841436F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3862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833-8F57-4E51-93A8-C85CBF83E9F8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9794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9853-925E-4904-97A1-860CFAD45C92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298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C941-5067-4036-8DCE-3E586570378A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247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50A-05BB-41E2-A9FA-1D2C003A5FB5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265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F96E-E9C6-4799-BEC2-DA70E4101470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265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0DC5-D15D-4AA5-AC9E-F9A0BE025CE8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21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342" cy="68579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3"/>
            <a:ext cx="901700" cy="365125"/>
          </a:xfrm>
        </p:spPr>
        <p:txBody>
          <a:bodyPr/>
          <a:lstStyle>
            <a:lvl1pPr>
              <a:defRPr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470648"/>
            <a:ext cx="544542" cy="365125"/>
          </a:xfrm>
        </p:spPr>
        <p:txBody>
          <a:bodyPr/>
          <a:lstStyle>
            <a:lvl1pPr>
              <a:defRPr sz="14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0F4DB41-EC20-4A87-B71F-23C4132920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131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6AD8-6164-412F-91CA-EE14BAF7EE45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529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A825-155E-45C7-82CF-F68116A129CE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860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099E-BA31-4A55-A3F7-5F26E139B2A8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736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DAB7-E011-4879-A691-978749649FF1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17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wma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media" Target="../media/media4.m4a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microsoft.com/office/2007/relationships/media" Target="../media/media2.m4a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04040"/>
            <a:ext cx="11830929" cy="64014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A296-08B4-43C4-B035-FFF709046616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FC20-9830-446D-8B58-C14A2B99A09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3678" y="1010347"/>
            <a:ext cx="9657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dirty="0">
              <a:ln w="28575">
                <a:solidFill>
                  <a:schemeClr val="accent5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354842" y="1356120"/>
            <a:ext cx="2484316" cy="1299474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721089" y="1246137"/>
            <a:ext cx="2576328" cy="1251918"/>
          </a:xfrm>
          <a:prstGeom prst="homePlate">
            <a:avLst>
              <a:gd name="adj" fmla="val 0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54842" y="4480157"/>
            <a:ext cx="2822172" cy="1462750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তলোয়ার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8833200" y="4442905"/>
            <a:ext cx="2576328" cy="1462750"/>
          </a:xfrm>
          <a:prstGeom prst="homePlate">
            <a:avLst>
              <a:gd name="adj" fmla="val 0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যুদ্ধাস্ত্র  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61" y="443346"/>
            <a:ext cx="4854724" cy="285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57" y="3630304"/>
            <a:ext cx="4854724" cy="2682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6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8926" y="742784"/>
            <a:ext cx="3632512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4954" y="2767146"/>
            <a:ext cx="8593891" cy="3139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উপরিউক্ত শব্দ দুটি দিয়ে বাক্য রচনা কর।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0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2381" y="4665466"/>
            <a:ext cx="10562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কহিল বৃদ্ধ- এতদিনে এলি, এতকাল খুঁজিলাম,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 এসে হাতে ধরা দিলি আজ! ঘাতক, কী তোর নাম?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36152" y="393216"/>
            <a:ext cx="9663943" cy="4272250"/>
            <a:chOff x="1390744" y="393216"/>
            <a:chExt cx="9227214" cy="42722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3245"/>
            <a:stretch/>
          </p:blipFill>
          <p:spPr>
            <a:xfrm>
              <a:off x="6291617" y="393216"/>
              <a:ext cx="4326341" cy="42722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44" y="393216"/>
              <a:ext cx="4982085" cy="427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4447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1700" y="4784665"/>
            <a:ext cx="10317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থাক-নামে আর কী কাজ আমার-মাপ করিলাম তোরে, 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সব-সেরা ঘোড়া দিলাম, এখনি পালা তার পিঠে চড়ে।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6764" y="404934"/>
            <a:ext cx="11469296" cy="4241186"/>
            <a:chOff x="386764" y="351285"/>
            <a:chExt cx="11469296" cy="42411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164" y="351285"/>
              <a:ext cx="5601896" cy="42411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64" y="351285"/>
              <a:ext cx="5867400" cy="4241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77002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0821" y="4658896"/>
            <a:ext cx="9007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পাঁচগুণ টাকা নিয়ে যা সঙ্গে, চলে যা সুদূর দেশে,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মন বড় দুর্বল, কাজ কি এদিকে এসে।”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8880" y="580031"/>
            <a:ext cx="10652657" cy="3814548"/>
            <a:chOff x="550825" y="580031"/>
            <a:chExt cx="10652657" cy="38145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25" y="580031"/>
              <a:ext cx="5045703" cy="38145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528" y="580031"/>
              <a:ext cx="5606954" cy="3814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0621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5726" y="4460750"/>
            <a:ext cx="8915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চেয়ে আসমান পানে বৃদ্ধ কহিল-বাপ।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শত্রুরে তোর তলোয়ার তলে পেয়েও করিনু মাফ।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1917" y="394313"/>
            <a:ext cx="11068336" cy="3869140"/>
            <a:chOff x="661917" y="394313"/>
            <a:chExt cx="11068336" cy="38691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643" y="394313"/>
              <a:ext cx="5736610" cy="38691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17" y="416257"/>
              <a:ext cx="5331726" cy="3825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444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98" t="11145" r="736" b="37014"/>
          <a:stretch/>
        </p:blipFill>
        <p:spPr>
          <a:xfrm>
            <a:off x="450850" y="545909"/>
            <a:ext cx="6312534" cy="35552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6413" y="5661876"/>
            <a:ext cx="913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খুনের নেশায় আর করিব না আখেরের পথরোধ।”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38"/>
          <a:stretch/>
        </p:blipFill>
        <p:spPr>
          <a:xfrm>
            <a:off x="229521" y="344701"/>
            <a:ext cx="6207457" cy="448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78" y="318843"/>
            <a:ext cx="5517108" cy="4508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6663" y="1201003"/>
            <a:ext cx="3466531" cy="2770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229521" y="-409432"/>
            <a:ext cx="3874882" cy="5632390"/>
          </a:xfrm>
          <a:prstGeom prst="mathMultiply">
            <a:avLst>
              <a:gd name="adj1" fmla="val 13306"/>
            </a:avLst>
          </a:prstGeom>
          <a:solidFill>
            <a:srgbClr val="FF0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2889" y="4983884"/>
            <a:ext cx="842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এতদিন পরে তোর হত্যার লইলাম প্রতিশোধ</a:t>
            </a:r>
          </a:p>
        </p:txBody>
      </p:sp>
    </p:spTree>
    <p:extLst>
      <p:ext uri="{BB962C8B-B14F-4D97-AF65-F5344CB8AC3E}">
        <p14:creationId xmlns="" xmlns:p14="http://schemas.microsoft.com/office/powerpoint/2010/main" val="3587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 animBg="1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8926" y="742784"/>
            <a:ext cx="3304071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90" y="2726203"/>
            <a:ext cx="11361410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“এতদিন পরে তোর হত্যার লইলাম প্রতিশোধ,</a:t>
            </a:r>
          </a:p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খুনের নেশায় আর করিব না আখেরের পথরোধ।” </a:t>
            </a:r>
          </a:p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উক্তিটির তাৎপর্য ব্যাখ্যা কর।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40464" y="4748263"/>
            <a:ext cx="396434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 পানে চেয়ে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25289" y="3709847"/>
            <a:ext cx="157952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পাঁচগুণ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0616" y="2785013"/>
            <a:ext cx="464520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সেরা ঘোড়ার পিঠে চড়ে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5974" y="1753763"/>
            <a:ext cx="456882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জিজ্ঞাসা করেছিলেন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7921" y="1714383"/>
            <a:ext cx="1164340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 যখন ঘাতককে খুজেঁ পেয়েছিল তখন কী জিজ্ঞাসা করেছিল?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682" y="3771403"/>
            <a:ext cx="1134811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গুণ টাকা নিয়ে সুদূর দেশে চলে যাবার কথা বলা হয়েছিল</a:t>
            </a:r>
            <a:r>
              <a:rPr lang="bn-IN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0815" y="379428"/>
            <a:ext cx="240086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7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7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7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769" y="2769057"/>
            <a:ext cx="98920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 কীসের পিঠে চড়ে ঘাতককে পালাতে বলেছিলেন?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310" y="5645475"/>
            <a:ext cx="973768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বৃদ্ধ কেন তার পুত্রের হত্যাকারীকে ক্ষমা করলেন?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5309" y="4721685"/>
            <a:ext cx="1073396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বৃদ্ধ কোন দিকে চেয়ে শত্রুকে মাপ করার কথা বলেছিলেন?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0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5222" y="4255284"/>
            <a:ext cx="799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প্রতিশোধস্পৃহা   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মহানুভবতা       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অতিথিপরায়ণতা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6873" y="5589527"/>
            <a:ext cx="141666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362" y="5607181"/>
            <a:ext cx="1426606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446" y="5582173"/>
            <a:ext cx="1426607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1863" y="5589527"/>
            <a:ext cx="237471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.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2570" y="1038284"/>
            <a:ext cx="2935962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3082" y="279238"/>
            <a:ext cx="823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অ্যাকশন বাটন ব্যবহার করে নিচের প্রশ্ন দুটির উত্তর </a:t>
            </a:r>
            <a:r>
              <a:rPr lang="bn-IN" sz="36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   </a:t>
            </a:r>
            <a:endParaRPr lang="en-US" sz="36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170" y="3434896"/>
            <a:ext cx="10280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প্রতিশোধ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bn-BD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চরিত্রের যে বৈশিষ্ট্য ফুটে উঠেছে 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26123" y="278378"/>
            <a:ext cx="2580948" cy="64633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5789" y="2694546"/>
            <a:ext cx="345405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হিংস্র মনোভাব প্রদর্শন 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446" y="1843638"/>
            <a:ext cx="3422516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ক্ষমার গুণ অর্জন করা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35789" y="1914138"/>
            <a:ext cx="3231541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ক্রোধ পরিত্যাগ করা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222" y="2705166"/>
            <a:ext cx="514314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সহনশীলতা ও ক্ষমার মনোভাব অর্জন 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263" y="1039462"/>
            <a:ext cx="6925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‘অপূর্ব প্রতিশোধ’ কবিতা পাঠের মুল উদ্দেশ্য </a:t>
            </a:r>
            <a:endParaRPr lang="bn-IN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125" y="4915052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53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2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9" grpId="1" build="allAtOnce" animBg="1"/>
      <p:bldP spid="10" grpId="0" build="allAtOnce"/>
      <p:bldP spid="11" grpId="0" build="allAtOnce"/>
      <p:bldP spid="12" grpId="0" build="allAtOnce" animBg="1"/>
      <p:bldP spid="12" grpId="1" build="allAtOnce" animBg="1"/>
      <p:bldP spid="12" grpId="2" build="allAtOnce" animBg="1"/>
      <p:bldP spid="12" grpId="3" build="allAtOnce" animBg="1"/>
      <p:bldP spid="12" grpId="4" build="allAtOnce" animBg="1"/>
      <p:bldP spid="12" grpId="5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/>
      <p:bldP spid="1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6000" y="2819401"/>
            <a:ext cx="812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3200" dirty="0" smtClean="0"/>
              <a:t>মোঃ মতিউর রহমান (বিপ্লব)</a:t>
            </a:r>
          </a:p>
          <a:p>
            <a:r>
              <a:rPr lang="as-IN" sz="3200" dirty="0" smtClean="0"/>
              <a:t>সহকারী </a:t>
            </a:r>
            <a:r>
              <a:rPr lang="as-IN" sz="3200" dirty="0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Adarsha</a:t>
            </a:r>
            <a:r>
              <a:rPr lang="en-US" sz="3200" dirty="0" smtClean="0"/>
              <a:t> </a:t>
            </a:r>
            <a:r>
              <a:rPr lang="en-US" sz="3200" dirty="0" err="1" smtClean="0"/>
              <a:t>Ucho</a:t>
            </a:r>
            <a:r>
              <a:rPr lang="en-US" sz="3200" dirty="0" smtClean="0"/>
              <a:t> </a:t>
            </a:r>
            <a:r>
              <a:rPr lang="en-US" sz="3200" dirty="0" err="1" smtClean="0"/>
              <a:t>Biddaloy</a:t>
            </a:r>
            <a:endParaRPr lang="en-US" sz="3200" dirty="0" smtClean="0"/>
          </a:p>
          <a:p>
            <a:r>
              <a:rPr lang="en-US" sz="3200" dirty="0" smtClean="0"/>
              <a:t>motiur.pil.42@gmail.com</a:t>
            </a:r>
            <a:endParaRPr lang="as-IN" sz="3200" dirty="0" smtClean="0"/>
          </a:p>
          <a:p>
            <a:endParaRPr lang="en-US" sz="3200" dirty="0"/>
          </a:p>
        </p:txBody>
      </p:sp>
      <p:pic>
        <p:nvPicPr>
          <p:cNvPr id="6" name="Picture 5" descr="YR2dwdziu1SptVL0ZWA3CUcHcPRA5vqfJDssjf3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1219200"/>
            <a:ext cx="225861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8926" y="538068"/>
            <a:ext cx="3345014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90" y="2289474"/>
            <a:ext cx="11361410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 উল্লিখিত ইউসুফের ক্ষমা করার  উদাহরণ বন্ধুদের প্রতি আচরণের ক্ষেত্রে কিভাবে তোমাকে অনুপ্রাণিত করে তা সর্বোচ্চ ১০ বাক্যে লিখে আনবে।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0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92098"/>
            <a:ext cx="11127474" cy="6273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A296-08B4-43C4-B035-FFF709046616}" type="datetime8">
              <a:rPr lang="bn-BD" smtClean="0"/>
              <a:pPr/>
              <a:t>11 জানু.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FC20-9830-446D-8B58-C14A2B99A09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25713" y="1842860"/>
            <a:ext cx="79405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15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15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15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11500" b="1" dirty="0">
              <a:ln w="28575">
                <a:solidFill>
                  <a:schemeClr val="accent5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3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5170" y="1886733"/>
            <a:ext cx="11229630" cy="1623956"/>
            <a:chOff x="588936" y="1455599"/>
            <a:chExt cx="10952587" cy="2259468"/>
          </a:xfrm>
        </p:grpSpPr>
        <p:sp>
          <p:nvSpPr>
            <p:cNvPr id="6" name="Pentagon 5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প্রশ্ন-১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 flipH="1">
              <a:off x="3292654" y="1455599"/>
              <a:ext cx="8248869" cy="2259468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5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ইউসুফ অজানা অতিথিকে কয় দিনের খানা নিতে বলেছিল? </a:t>
              </a:r>
              <a:endPara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5170" y="5157868"/>
            <a:ext cx="11134030" cy="1240200"/>
            <a:chOff x="631339" y="1539140"/>
            <a:chExt cx="10952587" cy="1705001"/>
          </a:xfrm>
        </p:grpSpPr>
        <p:sp>
          <p:nvSpPr>
            <p:cNvPr id="9" name="Pentagon 8"/>
            <p:cNvSpPr/>
            <p:nvPr/>
          </p:nvSpPr>
          <p:spPr>
            <a:xfrm>
              <a:off x="631339" y="1539140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৩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3335057" y="1539140"/>
              <a:ext cx="8248869" cy="1705001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5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ইব্রাহিমের গুপ্ত ঘাতক কে ছিলেন ?</a:t>
              </a:r>
              <a:endPara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5170" y="3691917"/>
            <a:ext cx="11229628" cy="1206770"/>
            <a:chOff x="588936" y="1806562"/>
            <a:chExt cx="10952587" cy="1783311"/>
          </a:xfrm>
        </p:grpSpPr>
        <p:sp>
          <p:nvSpPr>
            <p:cNvPr id="12" name="Pentagon 11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২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flipH="1">
              <a:off x="3292654" y="1884872"/>
              <a:ext cx="8248869" cy="1705001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আশ্‌খানা হতে কী বেচেঁ নিতে বলেছিলেন ?</a:t>
              </a:r>
              <a:endPara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Pentagon 13"/>
          <p:cNvSpPr/>
          <p:nvPr/>
        </p:nvSpPr>
        <p:spPr>
          <a:xfrm flipH="1">
            <a:off x="3277276" y="1879419"/>
            <a:ext cx="8457520" cy="163127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দুদিনের খানা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3277276" y="3693850"/>
            <a:ext cx="8457520" cy="1219164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ঘোড়া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3217679" y="5157868"/>
            <a:ext cx="8457520" cy="1219164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অজানা অতিথি 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6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19" y="815375"/>
            <a:ext cx="4820323" cy="543000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" y="518794"/>
            <a:ext cx="70252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n w="28575">
                  <a:solidFill>
                    <a:srgbClr val="0070C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অপূর্ব প্রতিশোধ</a:t>
            </a:r>
            <a:endParaRPr lang="en-US" sz="11500" dirty="0">
              <a:ln w="28575">
                <a:solidFill>
                  <a:srgbClr val="0070C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8549" y="2913363"/>
            <a:ext cx="340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 w="28575">
                  <a:solidFill>
                    <a:srgbClr val="0070C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কালিদাস রায়</a:t>
            </a:r>
            <a:endParaRPr lang="en-US" sz="6000" dirty="0">
              <a:ln w="28575">
                <a:solidFill>
                  <a:srgbClr val="0070C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5115" y="2173238"/>
            <a:ext cx="22188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তৃতীয় অংশ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0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04666" y="229094"/>
            <a:ext cx="2382668" cy="849079"/>
            <a:chOff x="4926843" y="270037"/>
            <a:chExt cx="2382668" cy="849079"/>
          </a:xfrm>
        </p:grpSpPr>
        <p:sp>
          <p:nvSpPr>
            <p:cNvPr id="8" name="Rounded Rectangle 7"/>
            <p:cNvSpPr/>
            <p:nvPr/>
          </p:nvSpPr>
          <p:spPr>
            <a:xfrm>
              <a:off x="4926843" y="313342"/>
              <a:ext cx="2382668" cy="8057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4723" y="270037"/>
              <a:ext cx="2206907" cy="7146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0850" y="1532664"/>
            <a:ext cx="3858132" cy="851505"/>
            <a:chOff x="838200" y="1236733"/>
            <a:chExt cx="3858132" cy="851505"/>
          </a:xfrm>
        </p:grpSpPr>
        <p:sp>
          <p:nvSpPr>
            <p:cNvPr id="11" name="Rounded Rectangle 10"/>
            <p:cNvSpPr/>
            <p:nvPr/>
          </p:nvSpPr>
          <p:spPr>
            <a:xfrm>
              <a:off x="838200" y="1236733"/>
              <a:ext cx="3858132" cy="851505"/>
            </a:xfrm>
            <a:prstGeom prst="roundRect">
              <a:avLst>
                <a:gd name="adj" fmla="val 1346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6631" y="1330522"/>
              <a:ext cx="3797201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পাঠ শেষে শিক্ষার্থীরা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54160" y="2760263"/>
            <a:ext cx="11652911" cy="36625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নির্দিষ্ট অংশ (কহিল বৃদ্ধ ---- আখেরের পথরোধ) শুদ্ধ উচ্চারণে আবৃত্তি করতে পারবে।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 প্রয়োগে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এতদিন পরে তোর হত্যার লইলাম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প্রতিশোধ,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খুনের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নেশায় আর করিব না আখেরের পথরোধ।”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উক্তিটির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তাৎপর্য ব্যাখ্যা করতে পারবে।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92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4954" y="6460437"/>
            <a:ext cx="1169822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45900" y="6492875"/>
            <a:ext cx="546100" cy="365125"/>
          </a:xfrm>
        </p:spPr>
        <p:txBody>
          <a:bodyPr/>
          <a:lstStyle/>
          <a:p>
            <a:fld id="{AA62CF77-3020-49F9-9174-CDE69A8E332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62067" y="2033517"/>
            <a:ext cx="4626590" cy="2853566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opurba-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23964" y="4175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1081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51128" y="2033517"/>
            <a:ext cx="9198594" cy="2853566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আবৃত্তি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4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81184" y="394133"/>
            <a:ext cx="2852381" cy="1000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alpha val="62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8050" y="1828330"/>
            <a:ext cx="1869741" cy="10007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65076" y="1828330"/>
            <a:ext cx="3220870" cy="10007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শঙ্‌গে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8050" y="3513237"/>
            <a:ext cx="1528547" cy="1000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65075" y="3513237"/>
            <a:ext cx="3609836" cy="1000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শোত্‌ত্রু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8050" y="5198144"/>
            <a:ext cx="2019866" cy="10007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65075" y="5062851"/>
            <a:ext cx="3609836" cy="10007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হোত্‌তা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355543" y="2023918"/>
            <a:ext cx="609600" cy="609600"/>
          </a:xfrm>
          <a:prstGeom prst="rect">
            <a:avLst/>
          </a:prstGeom>
        </p:spPr>
      </p:pic>
      <p:pic>
        <p:nvPicPr>
          <p:cNvPr id="12" name="sotr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965143" y="3793480"/>
            <a:ext cx="609600" cy="609600"/>
          </a:xfrm>
          <a:prstGeom prst="rect">
            <a:avLst/>
          </a:prstGeom>
        </p:spPr>
      </p:pic>
      <p:pic>
        <p:nvPicPr>
          <p:cNvPr id="13" name="hott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965143" y="5258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88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7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6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8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11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34210" y="621270"/>
            <a:ext cx="3447738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5882" y="2606552"/>
            <a:ext cx="8450237" cy="3139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উপরিউক্ত শব্দগুলো নিজে নিজে উচ্চারণ কর ও  তোমার সহপাঠীকে শোনাও 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6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715</Words>
  <Application>Microsoft Office PowerPoint</Application>
  <PresentationFormat>Custom</PresentationFormat>
  <Paragraphs>165</Paragraphs>
  <Slides>21</Slides>
  <Notes>19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Custom Design</vt:lpstr>
      <vt:lpstr>1_Custom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Pairul</cp:lastModifiedBy>
  <cp:revision>49</cp:revision>
  <dcterms:created xsi:type="dcterms:W3CDTF">2015-09-30T01:13:28Z</dcterms:created>
  <dcterms:modified xsi:type="dcterms:W3CDTF">2020-01-11T12:46:30Z</dcterms:modified>
</cp:coreProperties>
</file>