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3" r:id="rId18"/>
    <p:sldId id="274" r:id="rId19"/>
    <p:sldId id="275" r:id="rId20"/>
    <p:sldId id="276" r:id="rId21"/>
    <p:sldId id="277" r:id="rId22"/>
    <p:sldId id="272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1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3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DB94-CB2A-4F3D-AA2D-A4D5D737F444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430F-D90B-4837-8BAE-02FEB225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818" y="306823"/>
            <a:ext cx="598516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6436" y="4727159"/>
            <a:ext cx="6483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71" y="1244540"/>
            <a:ext cx="4515941" cy="361275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বেগম রোকেয়া">
            <a:extLst>
              <a:ext uri="{FF2B5EF4-FFF2-40B4-BE49-F238E27FC236}">
                <a16:creationId xmlns:a16="http://schemas.microsoft.com/office/drawing/2014/main" id="{68548377-2D82-492E-981E-4E786E3A0D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elated image">
            <a:extLst>
              <a:ext uri="{FF2B5EF4-FFF2-40B4-BE49-F238E27FC236}">
                <a16:creationId xmlns:a16="http://schemas.microsoft.com/office/drawing/2014/main" id="{80E9D852-F50F-4C11-BC9B-AE611D9A67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339351">
            <a:off x="3601329" y="3428999"/>
            <a:ext cx="2799471" cy="27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83C5F992-FB1F-4EA0-A8F0-94C6656FE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5" y="448670"/>
            <a:ext cx="4362417" cy="596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690B14-170B-46E1-BE98-31C3FD159050}"/>
              </a:ext>
            </a:extLst>
          </p:cNvPr>
          <p:cNvSpPr txBox="1"/>
          <p:nvPr/>
        </p:nvSpPr>
        <p:spPr>
          <a:xfrm>
            <a:off x="5385985" y="1075997"/>
            <a:ext cx="6264322" cy="44012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মনে করতেন নারী-পুরুষের বিভাজন নয় বরং সহযোগীতা প্রয়োজন। বেগম রোকেয়ার শিক্ষার প্রতি অসীম অনুরাগ ছিল। তিনি নারী শিক্ষার বিষয়ে সমাজে অসামান্য অবদান রাখেন।                    এজন্য বেগম রোকেয়াকে                            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নারী জাগরনের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অগ্রদূত”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A4263C-4CAE-4D14-85C3-723DF24F486F}"/>
              </a:ext>
            </a:extLst>
          </p:cNvPr>
          <p:cNvSpPr txBox="1"/>
          <p:nvPr/>
        </p:nvSpPr>
        <p:spPr>
          <a:xfrm>
            <a:off x="2645598" y="423081"/>
            <a:ext cx="724696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8C4E0-E8CC-496A-9D4D-32CEC3F2710B}"/>
              </a:ext>
            </a:extLst>
          </p:cNvPr>
          <p:cNvSpPr txBox="1"/>
          <p:nvPr/>
        </p:nvSpPr>
        <p:spPr>
          <a:xfrm>
            <a:off x="2645598" y="5610936"/>
            <a:ext cx="724696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কাকে নারী জাগরণের অগ্রদূত বলা হয়?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43" y="1437832"/>
            <a:ext cx="3139606" cy="3866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4045EC-B4B0-4A39-A93A-9A998771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9" y="381724"/>
            <a:ext cx="5987459" cy="62233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C66D53-622C-422A-8111-AF6AB8B41263}"/>
              </a:ext>
            </a:extLst>
          </p:cNvPr>
          <p:cNvCxnSpPr>
            <a:cxnSpLocks/>
          </p:cNvCxnSpPr>
          <p:nvPr/>
        </p:nvCxnSpPr>
        <p:spPr>
          <a:xfrm flipH="1" flipV="1">
            <a:off x="4213745" y="3589362"/>
            <a:ext cx="3226766" cy="677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20E211-0E8C-4804-9A44-B4FB22CA35F5}"/>
              </a:ext>
            </a:extLst>
          </p:cNvPr>
          <p:cNvCxnSpPr>
            <a:cxnSpLocks/>
          </p:cNvCxnSpPr>
          <p:nvPr/>
        </p:nvCxnSpPr>
        <p:spPr>
          <a:xfrm flipH="1" flipV="1">
            <a:off x="3753135" y="1472105"/>
            <a:ext cx="3908429" cy="202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FA6CDD-9E43-48B3-B88A-54CD2871E2EC}"/>
              </a:ext>
            </a:extLst>
          </p:cNvPr>
          <p:cNvSpPr txBox="1"/>
          <p:nvPr/>
        </p:nvSpPr>
        <p:spPr>
          <a:xfrm>
            <a:off x="7311530" y="3400762"/>
            <a:ext cx="4326339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১৮৮০ সালের ৯ইডিসেম্বর রংপুর জেলার মিঠাপুকুর উপজেলার পায়রাবন্দ গ্রামে জন্মগ্রহন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39" y="333040"/>
            <a:ext cx="2898639" cy="287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7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A13C8-D056-442F-A42E-79D1A2122960}"/>
              </a:ext>
            </a:extLst>
          </p:cNvPr>
          <p:cNvSpPr txBox="1"/>
          <p:nvPr/>
        </p:nvSpPr>
        <p:spPr>
          <a:xfrm>
            <a:off x="486290" y="4995081"/>
            <a:ext cx="1130537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১৯৯০ সালে তিনি ভাগলপুরে একটি বালিকা বিদ্যালয় প্রতিষ্ঠা করেন, বিদ্যলয়টি পরে কলকাতায় স্থানান্তর 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BD6D0-0B2A-4F3A-8483-0DA0EECD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0" y="391581"/>
            <a:ext cx="3878750" cy="4211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964C95C-DFEA-4873-B374-014FE75C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89" y="499897"/>
            <a:ext cx="7026292" cy="3955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10E53-5C21-4FEA-B1D1-E84F89D15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46" y="817671"/>
            <a:ext cx="6805111" cy="40045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AB79B7-6632-4BEA-BB0B-3BC88A2C2334}"/>
              </a:ext>
            </a:extLst>
          </p:cNvPr>
          <p:cNvSpPr txBox="1"/>
          <p:nvPr/>
        </p:nvSpPr>
        <p:spPr>
          <a:xfrm>
            <a:off x="751484" y="5691116"/>
            <a:ext cx="1052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১৯৩২ সালের ৯ই ডিসেম্বর এই মহিয়সী নারী মৃত্যুবরণ করেন।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32AD36-D630-4E15-B032-C98D74443D76}"/>
              </a:ext>
            </a:extLst>
          </p:cNvPr>
          <p:cNvSpPr txBox="1"/>
          <p:nvPr/>
        </p:nvSpPr>
        <p:spPr>
          <a:xfrm>
            <a:off x="341373" y="5202974"/>
            <a:ext cx="11588230" cy="11387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আজীবন নারী শিক্ষার অগ্রগতির জন্য চেষ্টা চালিয়ে গেছেন। বেগম রোকেয়া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প্রতিবছর ৯ই ডিসেম্বর সরকারীভাবে রোকেয়া দিবস পালন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ACE0CC0-24ED-4FAE-8507-C0999528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7" y="807666"/>
            <a:ext cx="3067050" cy="38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রোকেয়া দিবস">
            <a:extLst>
              <a:ext uri="{FF2B5EF4-FFF2-40B4-BE49-F238E27FC236}">
                <a16:creationId xmlns:a16="http://schemas.microsoft.com/office/drawing/2014/main" id="{6EED85BE-FB94-47E5-8940-50B92600D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r="13370"/>
          <a:stretch/>
        </p:blipFill>
        <p:spPr bwMode="auto">
          <a:xfrm>
            <a:off x="8509061" y="807666"/>
            <a:ext cx="3420542" cy="38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রোকেয়া দিবস">
            <a:extLst>
              <a:ext uri="{FF2B5EF4-FFF2-40B4-BE49-F238E27FC236}">
                <a16:creationId xmlns:a16="http://schemas.microsoft.com/office/drawing/2014/main" id="{9C652830-0737-4A65-8D7C-714690E32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/>
          <a:stretch/>
        </p:blipFill>
        <p:spPr bwMode="auto">
          <a:xfrm>
            <a:off x="3449782" y="807667"/>
            <a:ext cx="4918364" cy="38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9547849" y="235527"/>
            <a:ext cx="2371610" cy="1399309"/>
          </a:xfrm>
          <a:prstGeom prst="wedgeEllipseCallout">
            <a:avLst>
              <a:gd name="adj1" fmla="val -39527"/>
              <a:gd name="adj2" fmla="val 9121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9785D-A105-4A1A-8E66-55923514CBF7}"/>
              </a:ext>
            </a:extLst>
          </p:cNvPr>
          <p:cNvSpPr txBox="1"/>
          <p:nvPr/>
        </p:nvSpPr>
        <p:spPr>
          <a:xfrm>
            <a:off x="2573215" y="489713"/>
            <a:ext cx="551710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শব্দ দিয়ে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পূরণ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894CC-78C5-46B7-835D-BC4754DD4A23}"/>
              </a:ext>
            </a:extLst>
          </p:cNvPr>
          <p:cNvSpPr txBox="1"/>
          <p:nvPr/>
        </p:nvSpPr>
        <p:spPr>
          <a:xfrm>
            <a:off x="305937" y="2381911"/>
            <a:ext cx="115073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বেগম রোকেয়া ------------- সালে একটি বালিকা বিদ্যালয় প্রতিষ্ঠা করেন।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প্রতিবছর--------------- রোকেয়া দিবস পালন করা হয়।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সমাজের প্রকৃত উন্নয়নের জন্য -------------- উভয়ের ভূমিকা গুরুত্বপূর্ণ।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বেগম রোকেয়া আজীবন------------- ---অগ্রগতির জন্য চেষ্টা চালিয়ে গেছেন।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1897A-E9EF-4B59-BD56-F4D523DFB617}"/>
              </a:ext>
            </a:extLst>
          </p:cNvPr>
          <p:cNvSpPr txBox="1"/>
          <p:nvPr/>
        </p:nvSpPr>
        <p:spPr>
          <a:xfrm>
            <a:off x="8151642" y="1475217"/>
            <a:ext cx="1473957" cy="58477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F9F54-767D-4213-A7C2-BD0088844C42}"/>
              </a:ext>
            </a:extLst>
          </p:cNvPr>
          <p:cNvSpPr txBox="1"/>
          <p:nvPr/>
        </p:nvSpPr>
        <p:spPr>
          <a:xfrm>
            <a:off x="5937603" y="1475216"/>
            <a:ext cx="1869743" cy="58477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৯ই ডিসেম্বর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6D92C-881A-485E-A11F-989F2DE50EB6}"/>
              </a:ext>
            </a:extLst>
          </p:cNvPr>
          <p:cNvSpPr txBox="1"/>
          <p:nvPr/>
        </p:nvSpPr>
        <p:spPr>
          <a:xfrm>
            <a:off x="1284078" y="1445252"/>
            <a:ext cx="1733266" cy="58477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4710A-786C-4BBB-BF03-2F9EC19BE853}"/>
              </a:ext>
            </a:extLst>
          </p:cNvPr>
          <p:cNvSpPr txBox="1"/>
          <p:nvPr/>
        </p:nvSpPr>
        <p:spPr>
          <a:xfrm>
            <a:off x="3539835" y="1475215"/>
            <a:ext cx="1917511" cy="58477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শিক্ষার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644D8-CB46-4290-AB06-ECB838D01A4C}"/>
              </a:ext>
            </a:extLst>
          </p:cNvPr>
          <p:cNvSpPr txBox="1"/>
          <p:nvPr/>
        </p:nvSpPr>
        <p:spPr>
          <a:xfrm>
            <a:off x="9675745" y="427962"/>
            <a:ext cx="2193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নেই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77" y="297328"/>
            <a:ext cx="1167737" cy="1116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36662" y="489713"/>
            <a:ext cx="2170293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36654 0.1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9518 0.2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599 0.390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7865 0.538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1743A3-B12D-4665-A3D3-5F8C0222864A}"/>
              </a:ext>
            </a:extLst>
          </p:cNvPr>
          <p:cNvSpPr txBox="1"/>
          <p:nvPr/>
        </p:nvSpPr>
        <p:spPr>
          <a:xfrm>
            <a:off x="375311" y="5916033"/>
            <a:ext cx="1150506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 অক্লান্ত পরিশ্রমের ফলে মেয়েরা ধীরে ধীরে শিক্ষার আলো পেতে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70975-76E8-4FE1-9266-3283273B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6" y="2083424"/>
            <a:ext cx="5674057" cy="3543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DA57C-62DC-444E-A32B-4A5779851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15" y="2083424"/>
            <a:ext cx="5373356" cy="3543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8E66E-2805-4154-A390-4BA63D088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r="22936"/>
          <a:stretch/>
        </p:blipFill>
        <p:spPr>
          <a:xfrm>
            <a:off x="259309" y="259309"/>
            <a:ext cx="1596788" cy="1534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779B4B-41F2-4827-9C9B-AA804749B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r="22936"/>
          <a:stretch/>
        </p:blipFill>
        <p:spPr>
          <a:xfrm>
            <a:off x="10290414" y="259309"/>
            <a:ext cx="1596788" cy="1534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Image result for শিক্ষার আলো">
            <a:extLst>
              <a:ext uri="{FF2B5EF4-FFF2-40B4-BE49-F238E27FC236}">
                <a16:creationId xmlns:a16="http://schemas.microsoft.com/office/drawing/2014/main" id="{70E7B102-550C-421E-B998-1B8901155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 t="5909" b="5530"/>
          <a:stretch/>
        </p:blipFill>
        <p:spPr bwMode="auto">
          <a:xfrm>
            <a:off x="5458691" y="287884"/>
            <a:ext cx="1626414" cy="1610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বালিকা বিদ্যালয় ১৯০৯">
            <a:extLst>
              <a:ext uri="{FF2B5EF4-FFF2-40B4-BE49-F238E27FC236}">
                <a16:creationId xmlns:a16="http://schemas.microsoft.com/office/drawing/2014/main" id="{83441B6C-487C-4B61-9DE4-77C58A36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4" y="300250"/>
            <a:ext cx="2709799" cy="1712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DF610-0F16-4B97-BD37-0870502575A5}"/>
              </a:ext>
            </a:extLst>
          </p:cNvPr>
          <p:cNvSpPr txBox="1"/>
          <p:nvPr/>
        </p:nvSpPr>
        <p:spPr>
          <a:xfrm>
            <a:off x="2289043" y="2391969"/>
            <a:ext cx="792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বিদ্যালয়ে ছাত্র-ছাত্রীর অনুপাত কত?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E19001-5CEE-4046-89CE-A0D3619E3E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2639" y="3248167"/>
          <a:ext cx="10542161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221">
                  <a:extLst>
                    <a:ext uri="{9D8B030D-6E8A-4147-A177-3AD203B41FA5}">
                      <a16:colId xmlns:a16="http://schemas.microsoft.com/office/drawing/2014/main" val="3259124260"/>
                    </a:ext>
                  </a:extLst>
                </a:gridCol>
                <a:gridCol w="3031839">
                  <a:extLst>
                    <a:ext uri="{9D8B030D-6E8A-4147-A177-3AD203B41FA5}">
                      <a16:colId xmlns:a16="http://schemas.microsoft.com/office/drawing/2014/main" val="3922793384"/>
                    </a:ext>
                  </a:extLst>
                </a:gridCol>
                <a:gridCol w="2018101">
                  <a:extLst>
                    <a:ext uri="{9D8B030D-6E8A-4147-A177-3AD203B41FA5}">
                      <a16:colId xmlns:a16="http://schemas.microsoft.com/office/drawing/2014/main" val="1775535974"/>
                    </a:ext>
                  </a:extLst>
                </a:gridCol>
              </a:tblGrid>
              <a:tr h="542611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ছাত্রী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307530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৮১%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22542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ঝরে পড়া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014413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 শ্রেণি উত্তীর্ণ কিন্তু  ফলাফল ভালো নয়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২৫%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816178"/>
                  </a:ext>
                </a:extLst>
              </a:tr>
              <a:tr h="550147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 ফলাফল নিয়ে পঞ্চম শ্রেণি উত্তীর্ণ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২৮%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2881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C7756FE-8615-40D5-8660-0D387E8E3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82" b="9991"/>
          <a:stretch/>
        </p:blipFill>
        <p:spPr>
          <a:xfrm>
            <a:off x="8586739" y="300251"/>
            <a:ext cx="3265605" cy="1712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0B705-3FA1-4A40-AD5D-097156F46D78}"/>
              </a:ext>
            </a:extLst>
          </p:cNvPr>
          <p:cNvSpPr txBox="1"/>
          <p:nvPr/>
        </p:nvSpPr>
        <p:spPr>
          <a:xfrm>
            <a:off x="736977" y="497709"/>
            <a:ext cx="1084996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কমপক্ষে প্রাথমিক শিক্ষার প্রয়োজন কেন?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FE147-6B96-4413-BEAE-BBF09952BD75}"/>
              </a:ext>
            </a:extLst>
          </p:cNvPr>
          <p:cNvSpPr txBox="1"/>
          <p:nvPr/>
        </p:nvSpPr>
        <p:spPr>
          <a:xfrm>
            <a:off x="1091817" y="2941095"/>
            <a:ext cx="10140287" cy="3046988"/>
          </a:xfrm>
          <a:prstGeom prst="rect">
            <a:avLst/>
          </a:prstGeom>
          <a:solidFill>
            <a:schemeClr val="bg2">
              <a:lumMod val="90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শিক্ষা লাভের মাধ্যমে তারা ভাল কাজ পাবে।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তাদের পরিবারের জন্য অর্থ উপার্জন করতে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সামাজিকভাবে তাদের  মর্যাদা বাড়বে।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 তাদের নিজেদের আত্মসম্মান বাড়বে।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সিদ্বান্ত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মতামত দিতে পারবে।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তারা কম নির্যাযিত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EA7CE-C98B-44F8-B9B9-D2B62D543680}"/>
              </a:ext>
            </a:extLst>
          </p:cNvPr>
          <p:cNvSpPr txBox="1"/>
          <p:nvPr/>
        </p:nvSpPr>
        <p:spPr>
          <a:xfrm>
            <a:off x="2859204" y="1854421"/>
            <a:ext cx="58958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প্রথমিক শিক্ষালাভের মাধ্য্যমেঃ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6DBA462-C97C-4FB8-B59A-0F3F046235A8}"/>
              </a:ext>
            </a:extLst>
          </p:cNvPr>
          <p:cNvSpPr txBox="1"/>
          <p:nvPr/>
        </p:nvSpPr>
        <p:spPr>
          <a:xfrm>
            <a:off x="4794733" y="604398"/>
            <a:ext cx="2464413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8102F-3939-4492-BE4C-804896EC181E}"/>
              </a:ext>
            </a:extLst>
          </p:cNvPr>
          <p:cNvSpPr txBox="1"/>
          <p:nvPr/>
        </p:nvSpPr>
        <p:spPr>
          <a:xfrm>
            <a:off x="583586" y="3291757"/>
            <a:ext cx="5378336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B301B-CB19-4BAD-BAC7-665FDE749A26}"/>
              </a:ext>
            </a:extLst>
          </p:cNvPr>
          <p:cNvSpPr txBox="1"/>
          <p:nvPr/>
        </p:nvSpPr>
        <p:spPr>
          <a:xfrm>
            <a:off x="6387793" y="3900554"/>
            <a:ext cx="5378336" cy="255454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D9E568-130D-4489-A4F9-558BF72B4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98" y="207513"/>
            <a:ext cx="3061429" cy="350550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226989"/>
            <a:ext cx="2438399" cy="297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22C246-E762-4351-B035-B6FA331EA3C6}"/>
              </a:ext>
            </a:extLst>
          </p:cNvPr>
          <p:cNvSpPr txBox="1"/>
          <p:nvPr/>
        </p:nvSpPr>
        <p:spPr>
          <a:xfrm>
            <a:off x="4496937" y="423081"/>
            <a:ext cx="3070746" cy="646331"/>
          </a:xfrm>
          <a:prstGeom prst="rect">
            <a:avLst/>
          </a:prstGeom>
          <a:solidFill>
            <a:srgbClr val="7030A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2BCA4-2576-4E9C-94AA-A6029FF61B8B}"/>
              </a:ext>
            </a:extLst>
          </p:cNvPr>
          <p:cNvSpPr txBox="1"/>
          <p:nvPr/>
        </p:nvSpPr>
        <p:spPr>
          <a:xfrm>
            <a:off x="1214651" y="4517405"/>
            <a:ext cx="9635319" cy="1077218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কমপক্ষে প্রাথমিক শিক্ষালাভের মাধ্যমে নারীরা কিভাবে উপকৃত হতে পারে তা ৫টি বাক্যে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1357717"/>
            <a:ext cx="3841595" cy="28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AA7ADD2-8F1B-4103-BA81-8F1DC06C75A8}"/>
              </a:ext>
            </a:extLst>
          </p:cNvPr>
          <p:cNvGrpSpPr/>
          <p:nvPr/>
        </p:nvGrpSpPr>
        <p:grpSpPr>
          <a:xfrm>
            <a:off x="3823637" y="1976253"/>
            <a:ext cx="4239491" cy="2720970"/>
            <a:chOff x="652169" y="957262"/>
            <a:chExt cx="6983376" cy="48733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D0FB8F-5714-4305-874A-C407973F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3752" y="957262"/>
              <a:ext cx="3511793" cy="48733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9ED6B6-9FD4-4F79-97F5-FC9E83311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169" y="972829"/>
              <a:ext cx="3381375" cy="48577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6F1C50-EB94-48AC-BB8F-69FE38C13AD7}"/>
              </a:ext>
            </a:extLst>
          </p:cNvPr>
          <p:cNvSpPr txBox="1"/>
          <p:nvPr/>
        </p:nvSpPr>
        <p:spPr>
          <a:xfrm>
            <a:off x="4615953" y="315102"/>
            <a:ext cx="252091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3CEAA-1E79-437B-9B68-51E49BF5BCBC}"/>
              </a:ext>
            </a:extLst>
          </p:cNvPr>
          <p:cNvSpPr txBox="1"/>
          <p:nvPr/>
        </p:nvSpPr>
        <p:spPr>
          <a:xfrm>
            <a:off x="551265" y="5880550"/>
            <a:ext cx="1123603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৬৪ ও ৬৫ পৃষ্ঠা খুলে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সহকারে পড়।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86" y="961433"/>
            <a:ext cx="9144000" cy="48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8655" y="540327"/>
            <a:ext cx="302029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2032" y="1605592"/>
            <a:ext cx="881920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বেগম রোকেয়া কোথায় জন্মগ্রহন করেন?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112033" y="3823302"/>
            <a:ext cx="881920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বেগম রোকেয়া কখন মৃত্যুবরণ করেন?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00486" y="2396836"/>
            <a:ext cx="786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রংপুরে                      খ) ঢাকায়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সিলেটে                      ঘ) জামালপুরে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941" y="4723985"/>
            <a:ext cx="786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১৯৩২ সালে                      খ) ১৮৩২ সালে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১৭৩২ সালে                      ঘ) ১৬৩২ সালে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751295" y="2458790"/>
            <a:ext cx="755859" cy="41563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734102" y="4790213"/>
            <a:ext cx="755859" cy="41563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A80D4E-F786-4AE9-B9C4-C95F12DC0F8F}"/>
              </a:ext>
            </a:extLst>
          </p:cNvPr>
          <p:cNvSpPr txBox="1"/>
          <p:nvPr/>
        </p:nvSpPr>
        <p:spPr>
          <a:xfrm>
            <a:off x="891926" y="1246910"/>
            <a:ext cx="282798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7ABD3-8D12-4793-AAB1-AF1B70229787}"/>
              </a:ext>
            </a:extLst>
          </p:cNvPr>
          <p:cNvSpPr txBox="1"/>
          <p:nvPr/>
        </p:nvSpPr>
        <p:spPr>
          <a:xfrm>
            <a:off x="1023582" y="4872250"/>
            <a:ext cx="1027676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অন্তত মাধ্যমিক পর্যায় পর্যন্ত মেয়েদের কেন পড়াশুনা চালিয়ে নেওয়া উচিত তা ৫টি বাক্যে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4" y="571046"/>
            <a:ext cx="6250131" cy="38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7" y="310860"/>
            <a:ext cx="7245061" cy="4064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2709" y="4758993"/>
            <a:ext cx="8326582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1991C-BDC4-429E-A334-8F41932E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0" y="442158"/>
            <a:ext cx="3807725" cy="4004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B37B49F0-68A2-4FB1-BAC1-EB7FD98DC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94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13" y="753417"/>
            <a:ext cx="3648717" cy="3679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16942-CE91-4FED-B9C7-317C30548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65" y="367828"/>
            <a:ext cx="3572280" cy="4079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D0C2C7-A131-4F2C-AEE5-90112909127D}"/>
              </a:ext>
            </a:extLst>
          </p:cNvPr>
          <p:cNvSpPr txBox="1"/>
          <p:nvPr/>
        </p:nvSpPr>
        <p:spPr>
          <a:xfrm>
            <a:off x="553596" y="5437896"/>
            <a:ext cx="11208327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এই মহীয়সী নারীর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7088E-E6A5-4698-9387-E3330D7C291F}"/>
              </a:ext>
            </a:extLst>
          </p:cNvPr>
          <p:cNvSpPr txBox="1"/>
          <p:nvPr/>
        </p:nvSpPr>
        <p:spPr>
          <a:xfrm>
            <a:off x="564426" y="5336507"/>
            <a:ext cx="11208327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মহীয়সী নারীর নাম বেগম রোকেয়া।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6A03E-73CA-4669-AE60-5AE4940BF02B}"/>
              </a:ext>
            </a:extLst>
          </p:cNvPr>
          <p:cNvSpPr txBox="1"/>
          <p:nvPr/>
        </p:nvSpPr>
        <p:spPr>
          <a:xfrm>
            <a:off x="491835" y="5357974"/>
            <a:ext cx="11208327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সমাজ উন্নয়নে এই নারীর ভুমিকা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EA9BE-1DD1-495B-B7D6-E1AB2BD37780}"/>
              </a:ext>
            </a:extLst>
          </p:cNvPr>
          <p:cNvSpPr txBox="1"/>
          <p:nvPr/>
        </p:nvSpPr>
        <p:spPr>
          <a:xfrm>
            <a:off x="408415" y="5403786"/>
            <a:ext cx="11375169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অধিকার প্রতিষ্ঠায় সমাজকে সচেতন করতে তিনি অসামান্য অবদান রাখেন।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7FB39F-B3EC-4CDA-92B1-111544032A7B}"/>
              </a:ext>
            </a:extLst>
          </p:cNvPr>
          <p:cNvSpPr txBox="1"/>
          <p:nvPr/>
        </p:nvSpPr>
        <p:spPr>
          <a:xfrm>
            <a:off x="355247" y="5310260"/>
            <a:ext cx="11305892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জন্য তাকে নারী জাগরনের অগ্রদূত বলা হয়।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A57AA-6296-4C41-9774-2481538B6758}"/>
              </a:ext>
            </a:extLst>
          </p:cNvPr>
          <p:cNvSpPr txBox="1"/>
          <p:nvPr/>
        </p:nvSpPr>
        <p:spPr>
          <a:xfrm>
            <a:off x="3022978" y="762322"/>
            <a:ext cx="603231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MS PMincho" panose="02020600040205080304" pitchFamily="18" charset="-128"/>
                <a:cs typeface="NikoshBAN" panose="02000000000000000000" pitchFamily="2" charset="0"/>
              </a:rPr>
              <a:t>আ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ea typeface="MS PMincho" panose="02020600040205080304" pitchFamily="18" charset="-128"/>
                <a:cs typeface="NikoshBAN" panose="02000000000000000000" pitchFamily="2" charset="0"/>
              </a:rPr>
              <a:t>মা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MS PMincho" panose="02020600040205080304" pitchFamily="18" charset="-128"/>
                <a:cs typeface="NikoshBAN" panose="02000000000000000000" pitchFamily="2" charset="0"/>
              </a:rPr>
              <a:t>দের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ea typeface="MS PMincho" panose="02020600040205080304" pitchFamily="18" charset="-128"/>
                <a:cs typeface="NikoshBAN" panose="02000000000000000000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ea typeface="MS PMincho" panose="02020600040205080304" pitchFamily="18" charset="-128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D068A-C5E9-4A9D-BDB6-1BA8F4930476}"/>
              </a:ext>
            </a:extLst>
          </p:cNvPr>
          <p:cNvSpPr txBox="1"/>
          <p:nvPr/>
        </p:nvSpPr>
        <p:spPr>
          <a:xfrm>
            <a:off x="2604862" y="2828835"/>
            <a:ext cx="6619164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জাগরণের অগ্রদূত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E92FE-C431-4D2E-89D0-B813F8CF134E}"/>
              </a:ext>
            </a:extLst>
          </p:cNvPr>
          <p:cNvSpPr txBox="1"/>
          <p:nvPr/>
        </p:nvSpPr>
        <p:spPr>
          <a:xfrm>
            <a:off x="4778578" y="878271"/>
            <a:ext cx="237471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2F9C3-3AAA-4E85-8F88-5D8849B62E9D}"/>
              </a:ext>
            </a:extLst>
          </p:cNvPr>
          <p:cNvSpPr txBox="1"/>
          <p:nvPr/>
        </p:nvSpPr>
        <p:spPr>
          <a:xfrm>
            <a:off x="2602173" y="3455883"/>
            <a:ext cx="6987653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নারীর অবদান  উল্লেখ করতে পারবে।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369" y="2525982"/>
            <a:ext cx="448887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9ED60-4911-47EA-9727-CE8575B99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7" y="3653711"/>
            <a:ext cx="5509353" cy="2937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F5CD4-C5F4-4CF2-A44B-3BB5D81EF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020" y="342476"/>
            <a:ext cx="5477089" cy="3204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4C403-13A8-48F6-8F63-910368C34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r="19300"/>
          <a:stretch/>
        </p:blipFill>
        <p:spPr>
          <a:xfrm>
            <a:off x="446040" y="386511"/>
            <a:ext cx="5649960" cy="3409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FFC4FF-D226-499B-B509-51B003ABE5C2}"/>
              </a:ext>
            </a:extLst>
          </p:cNvPr>
          <p:cNvSpPr txBox="1"/>
          <p:nvPr/>
        </p:nvSpPr>
        <p:spPr>
          <a:xfrm>
            <a:off x="446040" y="4300178"/>
            <a:ext cx="564996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প্রকৃত উন্নয়নের জন্য নারী-পুরুষ উভয়ের ভূমিকা গুরুত্বপূর্ণ।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8A41E-0AF4-4DDE-A23C-A5838C0B9F22}"/>
              </a:ext>
            </a:extLst>
          </p:cNvPr>
          <p:cNvSpPr txBox="1"/>
          <p:nvPr/>
        </p:nvSpPr>
        <p:spPr>
          <a:xfrm>
            <a:off x="668740" y="463403"/>
            <a:ext cx="1080902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সমান অংশগ্রহন এবং সমান অধিকার ভোগ না করতে পারলে দেশের উন্নয়ন বাধাগ্রস্ত হয়।এ প্রসঙ্গে কবি কাজী নজরুল ইসলাম বলেছেন 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52B8A-B56B-498E-A220-562D119139DF}"/>
              </a:ext>
            </a:extLst>
          </p:cNvPr>
          <p:cNvSpPr txBox="1"/>
          <p:nvPr/>
        </p:nvSpPr>
        <p:spPr>
          <a:xfrm>
            <a:off x="668740" y="5418379"/>
            <a:ext cx="1080902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“ বিশ্বে যা কিছু মহান সৃষ্টি চির কল্যাণকর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অর্ধেক তার করিয়াছে নারী অর্ধেক তার নর”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35150"/>
            <a:ext cx="27432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10C21B6E-634A-48C8-B6BA-0AEEDFC61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0" y="703090"/>
            <a:ext cx="5660513" cy="5446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359C5-E3DF-4239-AB15-5E189494B48B}"/>
              </a:ext>
            </a:extLst>
          </p:cNvPr>
          <p:cNvSpPr txBox="1"/>
          <p:nvPr/>
        </p:nvSpPr>
        <p:spPr>
          <a:xfrm>
            <a:off x="7579685" y="1117492"/>
            <a:ext cx="4312693" cy="440120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নারীদের কোন স্বাধীনতা ছিল না। নারীদের আবদ্ধ সমাজ ব্যবস্থার ভিতরে থাকতে হতো। তাদের শিক্ষাদীক্ষার তেমন কোন ব্যবস্থা ছিল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378A5-480C-4E69-B305-8BC1078B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01" y="2636232"/>
            <a:ext cx="3004853" cy="343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A0416-AF10-48B3-9E2A-E706F1E6F322}"/>
              </a:ext>
            </a:extLst>
          </p:cNvPr>
          <p:cNvSpPr txBox="1"/>
          <p:nvPr/>
        </p:nvSpPr>
        <p:spPr>
          <a:xfrm>
            <a:off x="706582" y="3367768"/>
            <a:ext cx="616527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নারীর অধিকার প্রতিষ্ঠায় সমাজকে সচেতন করতে অসামান্য অবদান রাখেন বেগম রোকেয়া।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DDD7F-65E5-4B68-9BC8-D12709C9185B}"/>
              </a:ext>
            </a:extLst>
          </p:cNvPr>
          <p:cNvSpPr txBox="1"/>
          <p:nvPr/>
        </p:nvSpPr>
        <p:spPr>
          <a:xfrm>
            <a:off x="554182" y="431534"/>
            <a:ext cx="11194473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নারীর অধিকার প্রতিষ্ঠায় সমাজকে সচেতন করতে  কে অসামান্য অবদান রাখেন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608</Words>
  <Application>Microsoft Office PowerPoint</Application>
  <PresentationFormat>Widescreen</PresentationFormat>
  <Paragraphs>88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PMincho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32</cp:revision>
  <dcterms:created xsi:type="dcterms:W3CDTF">2020-01-03T18:09:32Z</dcterms:created>
  <dcterms:modified xsi:type="dcterms:W3CDTF">2020-01-11T13:01:00Z</dcterms:modified>
</cp:coreProperties>
</file>