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3" r:id="rId2"/>
    <p:sldId id="258" r:id="rId3"/>
    <p:sldId id="275" r:id="rId4"/>
    <p:sldId id="278" r:id="rId5"/>
    <p:sldId id="288" r:id="rId6"/>
    <p:sldId id="289" r:id="rId7"/>
    <p:sldId id="284" r:id="rId8"/>
    <p:sldId id="286" r:id="rId9"/>
    <p:sldId id="262" r:id="rId10"/>
    <p:sldId id="291" r:id="rId11"/>
    <p:sldId id="292" r:id="rId12"/>
    <p:sldId id="293" r:id="rId13"/>
    <p:sldId id="279" r:id="rId14"/>
    <p:sldId id="283" r:id="rId15"/>
    <p:sldId id="272" r:id="rId16"/>
    <p:sldId id="280" r:id="rId17"/>
    <p:sldId id="290" r:id="rId18"/>
    <p:sldId id="281" r:id="rId19"/>
    <p:sldId id="277" r:id="rId20"/>
    <p:sldId id="282" r:id="rId21"/>
    <p:sldId id="276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53" d="100"/>
        <a:sy n="15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31471-491C-4EDF-95F8-7F0003F25CD8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8865D-38C1-439D-8E88-676D259A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5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6EA9616-267D-4ED2-B456-825DBAF4E0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E1702FD-289A-425B-A59D-D937D19020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50F4A425-5153-46B9-9A94-25D5C54FC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9pPr>
          </a:lstStyle>
          <a:p>
            <a:fld id="{E03120B8-2429-4559-9301-8DA228B97350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C512ABD0-2A11-46EC-BA73-E6F26A466A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2A9FBD0E-7FEB-4E28-AE4D-DAF18451B9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C822BC85-5989-472F-92BE-56F9FF4540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9pPr>
          </a:lstStyle>
          <a:p>
            <a:fld id="{29B76B7A-BC75-41D2-886D-AC36255024BD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F4ED8D8F-E5DE-4224-881A-FD50574AB2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CDB927F0-D9A7-4C3B-A186-190714E745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BE8062A5-41F2-42F1-A9B7-13154AF7B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9pPr>
          </a:lstStyle>
          <a:p>
            <a:fld id="{FF2B3CC7-348F-49C5-9BA1-460D5F5B8219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0D4796B8-5CBF-4079-AF66-29246747A4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9990A85B-6FF5-437B-ADAA-7A62939BB2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22E9245-9C8E-44EB-A29E-62253CDC14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9pPr>
          </a:lstStyle>
          <a:p>
            <a:fld id="{F326F2F8-8B9A-4F85-A390-A11BD1F3B537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8FB981EE-D9A1-4D1E-B9BE-07B00DDB48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E2D0577A-0548-433B-9857-E08623948E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9DDFB21-59DC-4761-BCD4-7C67D8C60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9pPr>
          </a:lstStyle>
          <a:p>
            <a:fld id="{6CC6C6FA-F47D-4EDF-ADE0-47A2E590EE9D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E96F8BFF-00CD-4336-8ACB-58A533083F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784AFFD9-1E25-4E48-8262-6A0E7FBE96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0D94D06F-F73C-4258-B1CE-ED21B557D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9pPr>
          </a:lstStyle>
          <a:p>
            <a:fld id="{4F15D221-EF03-42A3-A241-ED6C50BBE133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3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4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3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71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30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3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7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6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1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3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7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BF1D11-F209-4B01-8CF2-4D282B1DBFA5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F0A2B5-0035-432A-AEF2-C9A2FCE36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6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960816-88F1-49E9-BC92-AD32DA60F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667000"/>
            <a:ext cx="243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9pPr>
          </a:lstStyle>
          <a:p>
            <a:pPr algn="ctr"/>
            <a:r>
              <a:rPr lang="en-US" altLang="en-US"/>
              <a:t>স্বাগতম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3">
            <a:extLst>
              <a:ext uri="{FF2B5EF4-FFF2-40B4-BE49-F238E27FC236}">
                <a16:creationId xmlns:a16="http://schemas.microsoft.com/office/drawing/2014/main" id="{D2051124-243D-42AA-B59F-055C55BD74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28600"/>
            <a:ext cx="8229600" cy="5181600"/>
          </a:xfrm>
        </p:spPr>
      </p:pic>
      <p:sp>
        <p:nvSpPr>
          <p:cNvPr id="35843" name="Oval 4">
            <a:extLst>
              <a:ext uri="{FF2B5EF4-FFF2-40B4-BE49-F238E27FC236}">
                <a16:creationId xmlns:a16="http://schemas.microsoft.com/office/drawing/2014/main" id="{C4C4C416-BF8E-4D86-8100-BA475A82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927725"/>
            <a:ext cx="51816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n-BD" altLang="en-US">
                <a:latin typeface="NikoshBAN" pitchFamily="2" charset="0"/>
              </a:rPr>
              <a:t>দূর্যোগের প্রভাব</a:t>
            </a:r>
            <a:endParaRPr lang="en-US" altLang="en-US">
              <a:latin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3">
            <a:extLst>
              <a:ext uri="{FF2B5EF4-FFF2-40B4-BE49-F238E27FC236}">
                <a16:creationId xmlns:a16="http://schemas.microsoft.com/office/drawing/2014/main" id="{D3B67727-8FB7-4005-95A2-A8E92067EA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81000"/>
            <a:ext cx="8077200" cy="4559300"/>
          </a:xfrm>
        </p:spPr>
      </p:pic>
      <p:sp>
        <p:nvSpPr>
          <p:cNvPr id="36867" name="Oval 4">
            <a:extLst>
              <a:ext uri="{FF2B5EF4-FFF2-40B4-BE49-F238E27FC236}">
                <a16:creationId xmlns:a16="http://schemas.microsoft.com/office/drawing/2014/main" id="{3C2FE769-00DA-45E1-9729-CAA1A6CA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6096000"/>
            <a:ext cx="4343400" cy="609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n-BD" altLang="en-US">
                <a:latin typeface="NikoshBAN" pitchFamily="2" charset="0"/>
              </a:rPr>
              <a:t>দূর্যোগের প্রভাব</a:t>
            </a:r>
            <a:endParaRPr lang="en-US" altLang="en-US">
              <a:latin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3">
            <a:extLst>
              <a:ext uri="{FF2B5EF4-FFF2-40B4-BE49-F238E27FC236}">
                <a16:creationId xmlns:a16="http://schemas.microsoft.com/office/drawing/2014/main" id="{E1F856E2-864D-4B51-ACC3-EE83E2806A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3025" y="442913"/>
            <a:ext cx="7194550" cy="4530725"/>
          </a:xfrm>
        </p:spPr>
      </p:pic>
      <p:sp>
        <p:nvSpPr>
          <p:cNvPr id="37891" name="TextBox 2">
            <a:extLst>
              <a:ext uri="{FF2B5EF4-FFF2-40B4-BE49-F238E27FC236}">
                <a16:creationId xmlns:a16="http://schemas.microsoft.com/office/drawing/2014/main" id="{21B7D5D2-0B54-459B-A073-9BBB89085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399088"/>
            <a:ext cx="6781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n-BD" altLang="en-US" sz="6000">
                <a:latin typeface="NikoshBAN" pitchFamily="2" charset="0"/>
              </a:rPr>
              <a:t>জলোচ্ছ্বাসের প্রভাব</a:t>
            </a:r>
            <a:endParaRPr lang="en-US" altLang="en-US" sz="6000">
              <a:latin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94BAAA4B-1325-4FAA-AA0B-1217A82298FA}"/>
              </a:ext>
            </a:extLst>
          </p:cNvPr>
          <p:cNvSpPr txBox="1">
            <a:spLocks/>
          </p:cNvSpPr>
          <p:nvPr/>
        </p:nvSpPr>
        <p:spPr bwMode="auto">
          <a:xfrm>
            <a:off x="2514600" y="228600"/>
            <a:ext cx="739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 marL="342900" indent="-3429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bn-BD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</a:rPr>
              <a:t>ঘূর্ণিঝড়:</a:t>
            </a:r>
            <a:r>
              <a:rPr lang="bn-BD" sz="32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</a:rPr>
              <a:t>ঘূর্ণিঝড় হল উষ্ণ কেন্দ্রীয় লঘুচাপ, যার চারদিকে উষ্ণ ও আর্দ্র বাতাস উত্তর গোলার্ধে ঘড়ির কাঁটার বিপরীত দিকে এবং দক্ষিণ গোলার্ধে ঘড়ির কাঁটার দিকে প্রচণ্ডভাবে ঘুরতে থাকে।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bn-BD" sz="3200" u="sng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</a:endParaRPr>
          </a:p>
        </p:txBody>
      </p:sp>
      <p:pic>
        <p:nvPicPr>
          <p:cNvPr id="5" name="Picture 2" descr="C:\Documents and Settings\Administrator\My Documents\New Folder\My Pictures\Hena5.jpg">
            <a:extLst>
              <a:ext uri="{FF2B5EF4-FFF2-40B4-BE49-F238E27FC236}">
                <a16:creationId xmlns:a16="http://schemas.microsoft.com/office/drawing/2014/main" id="{6979DD18-3A8D-4836-83AD-15E2FABC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42672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F44EAF-6665-4292-8F0A-C854808BFE93}"/>
              </a:ext>
            </a:extLst>
          </p:cNvPr>
          <p:cNvSpPr/>
          <p:nvPr/>
        </p:nvSpPr>
        <p:spPr>
          <a:xfrm>
            <a:off x="5410200" y="6019800"/>
            <a:ext cx="175736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ea typeface="NikoshBAN" pitchFamily="2" charset="0"/>
              </a:rPr>
              <a:t>ঘূর্ণিঝড়</a:t>
            </a:r>
            <a:endParaRPr lang="en-US" dirty="0">
              <a:ea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istrator\My Documents\New Folder\My Pictures\hena4.jpg">
            <a:extLst>
              <a:ext uri="{FF2B5EF4-FFF2-40B4-BE49-F238E27FC236}">
                <a16:creationId xmlns:a16="http://schemas.microsoft.com/office/drawing/2014/main" id="{D1897728-73E5-4519-94A4-7EF05A42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83" y="2580861"/>
            <a:ext cx="54340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10E492-8818-421D-8898-3A177C82F8B7}"/>
              </a:ext>
            </a:extLst>
          </p:cNvPr>
          <p:cNvSpPr/>
          <p:nvPr/>
        </p:nvSpPr>
        <p:spPr>
          <a:xfrm>
            <a:off x="5406885" y="5947973"/>
            <a:ext cx="17113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ea typeface="NikoshBAN" pitchFamily="2" charset="0"/>
              </a:rPr>
              <a:t>জলোচ্ছ্বাস</a:t>
            </a:r>
            <a:endParaRPr lang="en-US" sz="4000" dirty="0">
              <a:ea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B4EB64-04A2-48AE-8912-4C6DFB3E8046}"/>
              </a:ext>
            </a:extLst>
          </p:cNvPr>
          <p:cNvSpPr txBox="1"/>
          <p:nvPr/>
        </p:nvSpPr>
        <p:spPr>
          <a:xfrm>
            <a:off x="1868557" y="1152939"/>
            <a:ext cx="10323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400" dirty="0"/>
              <a:t>জলোচ্ছ্বাসঃ ঘুর্ণিঝড়ের সময় সমুদ্রের পানি স্ফীত হয়ে ঘুর্ণিঝড়ের সঙ্গে উপকূলের কাছাকাছি যে উঁচু ঢেউয়ের সৃষ্টি হয় তাকে জলোচ্ছ্বাস বলে।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>
            <a:extLst>
              <a:ext uri="{FF2B5EF4-FFF2-40B4-BE49-F238E27FC236}">
                <a16:creationId xmlns:a16="http://schemas.microsoft.com/office/drawing/2014/main" id="{BB9555E4-4574-42C9-A14A-5D21F6A1B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01675"/>
            <a:ext cx="739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6000">
              <a:latin typeface="Stencil" panose="040409050D0802020404" pitchFamily="8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44605C2-BAE6-4099-B1ED-589299DBC6DB}"/>
              </a:ext>
            </a:extLst>
          </p:cNvPr>
          <p:cNvSpPr txBox="1">
            <a:spLocks/>
          </p:cNvSpPr>
          <p:nvPr/>
        </p:nvSpPr>
        <p:spPr>
          <a:xfrm>
            <a:off x="1066800" y="1257300"/>
            <a:ext cx="9677400" cy="4343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bn-BD" sz="5400" b="1" u="sng" dirty="0">
                <a:solidFill>
                  <a:srgbClr val="FFFB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</a:rPr>
              <a:t>জলোচ্ছ্বাস সৃষ্টির কারণঃ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bn-BD" sz="4800" dirty="0">
                <a:solidFill>
                  <a:srgbClr val="FFFB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</a:rPr>
              <a:t>১। তীব্র বায়ুতাড়িত অভিসারি সমুদ্রস্রোত।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bn-BD" sz="4800" dirty="0">
                <a:solidFill>
                  <a:srgbClr val="FFFB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</a:rPr>
              <a:t>২। </a:t>
            </a:r>
            <a:r>
              <a:rPr lang="bn-BD" sz="4400" dirty="0">
                <a:solidFill>
                  <a:srgbClr val="FFFB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</a:rPr>
              <a:t>ঘূর্ণিঝড়ের কেন্দ্রে বাতাসের অস্বাভাবিক হ্রাস।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bn-BD" sz="4800" dirty="0">
                <a:solidFill>
                  <a:srgbClr val="FFFB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</a:rPr>
              <a:t>৩। উপকূলের আকৃতি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bn-BD" sz="4800" dirty="0">
                <a:solidFill>
                  <a:srgbClr val="FFFB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</a:rPr>
              <a:t> ৪। ভরা জোয়ার</a:t>
            </a:r>
            <a:endParaRPr lang="en-US" sz="4800" dirty="0">
              <a:solidFill>
                <a:srgbClr val="FFFB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EBBD9AA0-948F-4ED5-8547-A62A572AE21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bn-BD" altLang="en-US" sz="4000" u="sng">
                <a:solidFill>
                  <a:srgbClr val="C00000"/>
                </a:solidFill>
                <a:latin typeface="NikoshBAN" pitchFamily="2" charset="0"/>
              </a:rPr>
              <a:t>ঘূর্ণিঝড় ও জলোচ্ছ্বাসে</a:t>
            </a:r>
            <a:r>
              <a:rPr lang="en-US" altLang="en-US" sz="4000" u="sng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bn-BD" altLang="en-US" sz="4000" u="sng">
                <a:solidFill>
                  <a:srgbClr val="C00000"/>
                </a:solidFill>
                <a:latin typeface="NikoshBAN" pitchFamily="2" charset="0"/>
              </a:rPr>
              <a:t>ক্ষতির প্রকৃতি 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q"/>
            </a:pPr>
            <a:r>
              <a:rPr lang="bn-BD" altLang="en-US" sz="4800" i="1">
                <a:solidFill>
                  <a:srgbClr val="08684E"/>
                </a:solidFill>
                <a:latin typeface="NikoshBAN" pitchFamily="2" charset="0"/>
              </a:rPr>
              <a:t> মাটির দেয়াল চাপা পড়ে, উড়ন্ত টিনের আঘাতে মানুষের মৃত্যু হতে পারে।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q"/>
            </a:pPr>
            <a:r>
              <a:rPr lang="bn-BD" altLang="en-US" sz="4800" i="1">
                <a:solidFill>
                  <a:srgbClr val="08684E"/>
                </a:solidFill>
                <a:latin typeface="NikoshBAN" pitchFamily="2" charset="0"/>
              </a:rPr>
              <a:t> জমির ফসল নষ্ট হয় ও গবাদি পশু মারা যাওয়ার ফলে খাদ্যাভাব দেখা দেয়।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q"/>
            </a:pPr>
            <a:r>
              <a:rPr lang="bn-BD" altLang="en-US" sz="4800" i="1">
                <a:solidFill>
                  <a:srgbClr val="08684E"/>
                </a:solidFill>
                <a:latin typeface="NikoshBAN" pitchFamily="2" charset="0"/>
              </a:rPr>
              <a:t>অফিস, আদালত, স্কুল-কলেজ, বাঁধ, সেতু, রাস্তাঘাটের ক্ষতি হওয়ায় জীবনযাত্রা বিপর্যস্ত হয়ে পড়ে।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q"/>
            </a:pPr>
            <a:endParaRPr lang="en-US" altLang="en-US" sz="4000">
              <a:latin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3BD981E8-16EF-4AEC-8448-E462B7E00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80010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5C34CFA-C2F8-4B10-9571-C171411900E6}"/>
              </a:ext>
            </a:extLst>
          </p:cNvPr>
          <p:cNvSpPr/>
          <p:nvPr/>
        </p:nvSpPr>
        <p:spPr>
          <a:xfrm>
            <a:off x="3644900" y="5105400"/>
            <a:ext cx="51181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9pPr>
          </a:lstStyle>
          <a:p>
            <a:pPr algn="ctr">
              <a:defRPr/>
            </a:pPr>
            <a:r>
              <a:rPr lang="bn-BD" sz="4800" dirty="0">
                <a:solidFill>
                  <a:srgbClr val="000000"/>
                </a:solidFill>
                <a:latin typeface="NikoshBAN" pitchFamily="2" charset="0"/>
              </a:rPr>
              <a:t>দূর্যোগজনিত সৃষ্ট রোগ</a:t>
            </a:r>
            <a:endParaRPr lang="en-US" sz="4800" dirty="0">
              <a:solidFill>
                <a:srgbClr val="000000"/>
              </a:solidFill>
              <a:latin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634C50A-8E79-4BFC-A783-AE86CA2F106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bn-BD" sz="4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দুর্যোগজনিত সৃষ্ট রোগসমুহ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bn-BD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জলোচ্ছ্বাসের সময় জলাশয় ও নলকূপের পানি দূষিত হয় বলে বিশুদ্ধ পানির অভাব দেখা দেয়। ফলে দূষিত পানি পান ও ব্যবহারের কারণে ডায়রিয়া, আমাশয়, টাইফয়েড, কলেরা, জন্ডিস ইত্যাদি রোগে আক্রান্ত হয় এবংঅনেক মানুষ মারা যায়।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>
            <a:extLst>
              <a:ext uri="{FF2B5EF4-FFF2-40B4-BE49-F238E27FC236}">
                <a16:creationId xmlns:a16="http://schemas.microsoft.com/office/drawing/2014/main" id="{A966242F-13B5-4C62-9035-4FAFFD541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04800"/>
            <a:ext cx="12192000" cy="13112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n-BD" altLang="en-US" sz="8000" u="sng" dirty="0">
                <a:solidFill>
                  <a:srgbClr val="FFFF00"/>
                </a:solidFill>
                <a:latin typeface="NikoshBAN" pitchFamily="2" charset="0"/>
              </a:rPr>
              <a:t>দলীয় কাজ</a:t>
            </a:r>
            <a:r>
              <a:rPr lang="bn-BD" altLang="en-US" sz="6000" u="sng" dirty="0">
                <a:latin typeface="NikoshBAN" pitchFamily="2" charset="0"/>
              </a:rPr>
              <a:t> </a:t>
            </a:r>
            <a:endParaRPr lang="en-US" altLang="en-US" sz="6000" u="sng" dirty="0">
              <a:latin typeface="NikoshBAN" pitchFamily="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8187607-70C4-4D92-8F6C-69D271569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338" y="1828800"/>
            <a:ext cx="829586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bn-BD" altLang="en-US" sz="4400" dirty="0">
                <a:cs typeface="NikoshBAN" pitchFamily="2" charset="0"/>
              </a:rPr>
              <a:t>১। </a:t>
            </a:r>
            <a:r>
              <a:rPr lang="bn-BD" alt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জলোচ্ছ্বাস কি?</a:t>
            </a:r>
          </a:p>
          <a:p>
            <a:pPr>
              <a:buFontTx/>
              <a:buNone/>
            </a:pPr>
            <a:r>
              <a:rPr lang="bn-BD" alt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সাগরে জলোচ্ছ্বাস সৃষ্টির দুটি কারণ বল।</a:t>
            </a:r>
          </a:p>
          <a:p>
            <a:pPr algn="just">
              <a:buFontTx/>
              <a:buNone/>
            </a:pPr>
            <a:r>
              <a:rPr lang="bn-BD" alt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৩।প্রাকৃতিক দূর্যোগের ফলে মানুষের ক্ষতিগ্রস্ত দিকগুলো কী কী?</a:t>
            </a:r>
            <a:r>
              <a:rPr lang="bn-BD" altLang="en-US" sz="4400" dirty="0">
                <a:solidFill>
                  <a:srgbClr val="002060"/>
                </a:solidFill>
                <a:cs typeface="NikoshBAN" pitchFamily="2" charset="0"/>
              </a:rPr>
              <a:t>  </a:t>
            </a:r>
            <a:endParaRPr lang="en-US" altLang="en-US" sz="4400" dirty="0">
              <a:solidFill>
                <a:srgbClr val="002060"/>
              </a:solidFill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0E2DA9-3A2B-4946-822F-C26E88DB8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7588"/>
            <a:ext cx="23622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0728C8-F3FC-4B79-8830-CFD0956BE873}"/>
              </a:ext>
            </a:extLst>
          </p:cNvPr>
          <p:cNvSpPr txBox="1"/>
          <p:nvPr/>
        </p:nvSpPr>
        <p:spPr>
          <a:xfrm>
            <a:off x="0" y="2459504"/>
            <a:ext cx="6255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বিষ্ণু পদ মল্লিক</a:t>
            </a:r>
          </a:p>
          <a:p>
            <a:pPr algn="ctr"/>
            <a:r>
              <a:rPr lang="as-I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সহকারী শিক্ষক</a:t>
            </a:r>
          </a:p>
          <a:p>
            <a:pPr algn="ctr"/>
            <a:r>
              <a:rPr lang="as-IN" sz="2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রামভদ্রপুর রেবতী মোহন উচচ বিদ্যালয়</a:t>
            </a:r>
          </a:p>
          <a:p>
            <a:pPr algn="ctr"/>
            <a:r>
              <a:rPr lang="as-IN" sz="2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ভেদরগঞ্জ, শরীয়তপুর।</a:t>
            </a:r>
            <a:endParaRPr lang="en-US" sz="24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9A5B423-850B-4281-8AC2-3F6545E53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762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bn-BD" altLang="en-US" sz="5400">
                <a:solidFill>
                  <a:srgbClr val="C00000"/>
                </a:solidFill>
                <a:latin typeface="NikoshBAN" pitchFamily="2" charset="0"/>
                <a:ea typeface="NikoshBAN" pitchFamily="2" charset="0"/>
                <a:cs typeface="Arial" panose="020B0604020202020204" pitchFamily="34" charset="0"/>
              </a:rPr>
              <a:t>প্রাকৃতিক দূর্যোগ বলতে কি বুঝ?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bn-BD" altLang="en-US" sz="5400">
                <a:solidFill>
                  <a:srgbClr val="C00000"/>
                </a:solidFill>
                <a:latin typeface="NikoshBAN" pitchFamily="2" charset="0"/>
                <a:ea typeface="NikoshBAN" pitchFamily="2" charset="0"/>
                <a:cs typeface="Arial" panose="020B0604020202020204" pitchFamily="34" charset="0"/>
              </a:rPr>
              <a:t>দূর্যোগ কবলিত এলাকায় সৃষ্ট রোগসমূহ কি কি</a:t>
            </a:r>
            <a:r>
              <a:rPr lang="bn-BD" altLang="en-US" sz="4800">
                <a:solidFill>
                  <a:srgbClr val="C00000"/>
                </a:solidFill>
                <a:latin typeface="NikoshBAN" pitchFamily="2" charset="0"/>
                <a:ea typeface="NikoshBAN" pitchFamily="2" charset="0"/>
                <a:cs typeface="Arial" panose="020B0604020202020204" pitchFamily="34" charset="0"/>
              </a:rPr>
              <a:t>?</a:t>
            </a:r>
            <a:endParaRPr lang="en-US" altLang="en-US" sz="4000">
              <a:solidFill>
                <a:srgbClr val="C00000"/>
              </a:solidFill>
              <a:latin typeface="NikoshBAN" pitchFamily="2" charset="0"/>
              <a:ea typeface="NikoshBAN" pitchFamily="2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C43983-BB4B-40A4-B4B6-69003ACE1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1000"/>
            <a:ext cx="525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n-BD" altLang="en-US" sz="6000" b="1">
                <a:solidFill>
                  <a:schemeClr val="tx2"/>
                </a:solidFill>
                <a:latin typeface="NikoshBAN" pitchFamily="2" charset="0"/>
              </a:rPr>
              <a:t>মূল্যায়ন</a:t>
            </a:r>
            <a:endParaRPr lang="en-US" altLang="en-US" sz="6000" b="1">
              <a:solidFill>
                <a:schemeClr val="tx2"/>
              </a:solidFill>
              <a:latin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>
            <a:extLst>
              <a:ext uri="{FF2B5EF4-FFF2-40B4-BE49-F238E27FC236}">
                <a16:creationId xmlns:a16="http://schemas.microsoft.com/office/drawing/2014/main" id="{5677A085-89E2-4215-8E90-270589CE6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242" y="685800"/>
            <a:ext cx="10707757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n-BD" altLang="en-US" sz="8800" b="1" u="sng" dirty="0">
                <a:solidFill>
                  <a:srgbClr val="00FF00"/>
                </a:solidFill>
                <a:latin typeface="Stencil" panose="040409050D0802020404" pitchFamily="82" charset="0"/>
              </a:rPr>
              <a:t>বাড়ির কাজ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n-BD" altLang="en-US" sz="6600" dirty="0">
                <a:solidFill>
                  <a:srgbClr val="FF0000"/>
                </a:solidFill>
                <a:latin typeface="Stencil" panose="040409050D0802020404" pitchFamily="82" charset="0"/>
              </a:rPr>
              <a:t>প্রাকৃতিক </a:t>
            </a:r>
            <a:r>
              <a:rPr lang="bn-BD" altLang="en-US" sz="6600" dirty="0">
                <a:solidFill>
                  <a:srgbClr val="FF0000"/>
                </a:solidFill>
                <a:latin typeface="NikoshBAN" pitchFamily="2" charset="0"/>
              </a:rPr>
              <a:t>দুর্যোগের </a:t>
            </a:r>
            <a:r>
              <a:rPr lang="bn-BD" altLang="en-US" sz="6600" dirty="0">
                <a:solidFill>
                  <a:srgbClr val="FF0000"/>
                </a:solidFill>
                <a:latin typeface="Stencil" panose="040409050D0802020404" pitchFamily="82" charset="0"/>
              </a:rPr>
              <a:t>ক্ষতিকর দিক গুলো কী কী তা লিখে আনবে।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6600" dirty="0">
              <a:solidFill>
                <a:srgbClr val="0000FF"/>
              </a:solidFill>
              <a:latin typeface="Stencil" panose="040409050D0802020404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>
            <a:extLst>
              <a:ext uri="{FF2B5EF4-FFF2-40B4-BE49-F238E27FC236}">
                <a16:creationId xmlns:a16="http://schemas.microsoft.com/office/drawing/2014/main" id="{6FD25D66-1561-408F-8EFB-7E70066F9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914400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6000">
              <a:latin typeface="Stencil" panose="040409050D0802020404" pitchFamily="82" charset="0"/>
            </a:endParaRPr>
          </a:p>
        </p:txBody>
      </p:sp>
      <p:sp>
        <p:nvSpPr>
          <p:cNvPr id="50179" name="Text Box 5">
            <a:extLst>
              <a:ext uri="{FF2B5EF4-FFF2-40B4-BE49-F238E27FC236}">
                <a16:creationId xmlns:a16="http://schemas.microsoft.com/office/drawing/2014/main" id="{38113938-4A66-4E4E-BE17-E2D81EAD2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473075"/>
            <a:ext cx="8855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6000">
              <a:latin typeface="Stencil" panose="040409050D0802020404" pitchFamily="8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9081F2-FB60-4B69-B10C-FD9E5D9739D8}"/>
              </a:ext>
            </a:extLst>
          </p:cNvPr>
          <p:cNvSpPr/>
          <p:nvPr/>
        </p:nvSpPr>
        <p:spPr>
          <a:xfrm>
            <a:off x="0" y="2644170"/>
            <a:ext cx="1219199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 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FE064BB2-4AE1-46C0-BA2A-2E506274B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bn-BD" sz="60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নবম</a:t>
            </a:r>
            <a:r>
              <a:rPr lang="en-US" sz="60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6000" b="1" dirty="0" err="1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দশম</a:t>
            </a:r>
            <a:r>
              <a:rPr lang="bn-BD" sz="60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শ্রেণি</a:t>
            </a:r>
            <a:endParaRPr lang="en-US" sz="60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C2E1413-CF54-4DCE-853A-374FC2A41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133600"/>
            <a:ext cx="9144000" cy="2133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n-BD" altLang="en-US" sz="4400">
                <a:latin typeface="Shonar Bangla" panose="02020603050405020304" pitchFamily="18" charset="0"/>
                <a:cs typeface="Shonar Bangla" panose="02020603050405020304" pitchFamily="18" charset="0"/>
              </a:rPr>
              <a:t>বিষয়- বিজ্ঞান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n-BD" altLang="en-US" sz="4400">
                <a:latin typeface="Shonar Bangla" panose="02020603050405020304" pitchFamily="18" charset="0"/>
                <a:cs typeface="Shonar Bangla" panose="02020603050405020304" pitchFamily="18" charset="0"/>
              </a:rPr>
              <a:t> অধ্যায়</a:t>
            </a:r>
            <a:r>
              <a:rPr lang="en-US" altLang="en-US" sz="4400">
                <a:latin typeface="Shonar Bangla" panose="02020603050405020304" pitchFamily="18" charset="0"/>
                <a:cs typeface="Shonar Bangla" panose="02020603050405020304" pitchFamily="18" charset="0"/>
              </a:rPr>
              <a:t>-</a:t>
            </a:r>
            <a:r>
              <a:rPr lang="bn-BD" altLang="en-US" sz="4400">
                <a:latin typeface="Shonar Bangla" panose="02020603050405020304" pitchFamily="18" charset="0"/>
                <a:cs typeface="Shonar Bangla" panose="02020603050405020304" pitchFamily="18" charset="0"/>
              </a:rPr>
              <a:t> নব</a:t>
            </a:r>
            <a:r>
              <a:rPr lang="en-US" altLang="en-US" sz="440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latin typeface="Shonar Bangla" panose="02020603050405020304" pitchFamily="18" charset="0"/>
                <a:cs typeface="Shonar Bangla" panose="02020603050405020304" pitchFamily="18" charset="0"/>
              </a:rPr>
              <a:t>সময়ঃ ৫০ মিনিট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266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934FB6C-A52E-4E36-97E1-00A039E9F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2362200"/>
            <a:ext cx="121920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BD" altLang="en-US" sz="3600">
                <a:solidFill>
                  <a:srgbClr val="0D0D0D"/>
                </a:solidFill>
                <a:latin typeface="Shonar Bangla" panose="02020603050405020304" pitchFamily="18" charset="0"/>
                <a:ea typeface="NikoshBAN" pitchFamily="2" charset="0"/>
                <a:cs typeface="Shonar Bangla" panose="02020603050405020304" pitchFamily="18" charset="0"/>
              </a:rPr>
              <a:t>১।ঘূর্ণিঝড় ও জলোচ্ছ্বাস কি তা বলতে পারবে।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BD" altLang="en-US" sz="3600">
                <a:solidFill>
                  <a:srgbClr val="0D0D0D"/>
                </a:solidFill>
                <a:latin typeface="Shonar Bangla" panose="02020603050405020304" pitchFamily="18" charset="0"/>
                <a:ea typeface="NikoshBAN" pitchFamily="2" charset="0"/>
                <a:cs typeface="Shonar Bangla" panose="02020603050405020304" pitchFamily="18" charset="0"/>
              </a:rPr>
              <a:t>২। জলোচ্ছ্বাস সৃষ্টির কারণ ব্যাখ্যা করতে পারবে।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BD" altLang="en-US" sz="3600">
                <a:solidFill>
                  <a:srgbClr val="0D0D0D"/>
                </a:solidFill>
                <a:latin typeface="Shonar Bangla" panose="02020603050405020304" pitchFamily="18" charset="0"/>
                <a:ea typeface="NikoshBAN" pitchFamily="2" charset="0"/>
                <a:cs typeface="Shonar Bangla" panose="02020603050405020304" pitchFamily="18" charset="0"/>
              </a:rPr>
              <a:t>৩।দূর্যোগজনিত রোগসমুহ কি কি তা বলতে পারবে।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BD" altLang="en-US" sz="3600">
                <a:solidFill>
                  <a:srgbClr val="0D0D0D"/>
                </a:solidFill>
                <a:latin typeface="Shonar Bangla" panose="02020603050405020304" pitchFamily="18" charset="0"/>
                <a:ea typeface="NikoshBAN" pitchFamily="2" charset="0"/>
                <a:cs typeface="Shonar Bangla" panose="02020603050405020304" pitchFamily="18" charset="0"/>
              </a:rPr>
              <a:t>৪। ঘূর্ণিঝড় ও জলোচ্ছ্বাসে ক্ষতির প্রকৃতি ব্যাখ্যা করতে পারবে।</a:t>
            </a:r>
            <a:endParaRPr lang="en-US" altLang="en-US" sz="3600">
              <a:solidFill>
                <a:srgbClr val="0D0D0D"/>
              </a:solidFill>
              <a:latin typeface="Shonar Bangla" panose="02020603050405020304" pitchFamily="18" charset="0"/>
              <a:ea typeface="NikoshBAN" pitchFamily="2" charset="0"/>
              <a:cs typeface="Shonar Bangla" panose="02020603050405020304" pitchFamily="18" charset="0"/>
            </a:endParaRPr>
          </a:p>
        </p:txBody>
      </p:sp>
      <p:sp>
        <p:nvSpPr>
          <p:cNvPr id="27651" name="TextBox 2">
            <a:extLst>
              <a:ext uri="{FF2B5EF4-FFF2-40B4-BE49-F238E27FC236}">
                <a16:creationId xmlns:a16="http://schemas.microsoft.com/office/drawing/2014/main" id="{AA0858BA-80A5-4E99-B43B-C61D6CE03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169" y="487821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9pPr>
          </a:lstStyle>
          <a:p>
            <a:pPr algn="ctr">
              <a:defRPr/>
            </a:pP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শিখনফল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C10C4-EE96-43AE-B9A4-9FFD5ACF3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4941"/>
            <a:ext cx="1219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9pPr>
          </a:lstStyle>
          <a:p>
            <a:pPr algn="ctr">
              <a:defRPr/>
            </a:pPr>
            <a:r>
              <a:rPr lang="bn-BD" alt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এই পাঠ শেষে শিক্ষাথীরা- </a:t>
            </a:r>
            <a:endParaRPr lang="en-US" altLang="en-US" sz="4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Content Placeholder 3">
            <a:extLst>
              <a:ext uri="{FF2B5EF4-FFF2-40B4-BE49-F238E27FC236}">
                <a16:creationId xmlns:a16="http://schemas.microsoft.com/office/drawing/2014/main" id="{424E0B48-C3EF-4E2F-8D19-A0A8197800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219200"/>
            <a:ext cx="8602663" cy="4419600"/>
          </a:xfr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4383855-AA06-460A-9C11-EE01D374084F}"/>
              </a:ext>
            </a:extLst>
          </p:cNvPr>
          <p:cNvSpPr/>
          <p:nvPr/>
        </p:nvSpPr>
        <p:spPr>
          <a:xfrm>
            <a:off x="-3733800" y="3157538"/>
            <a:ext cx="12192000" cy="542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ea typeface="NikoshBAN" pitchFamily="2" charset="0"/>
                <a:cs typeface="Shonar Bangla" pitchFamily="34" charset="0"/>
              </a:rPr>
              <a:t>জলোচ্ছ্বাস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/>
              <a:ea typeface="NikoshBAN" pitchFamily="2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My Documents\New Folder\My Pictures\Hena5.jpg">
            <a:extLst>
              <a:ext uri="{FF2B5EF4-FFF2-40B4-BE49-F238E27FC236}">
                <a16:creationId xmlns:a16="http://schemas.microsoft.com/office/drawing/2014/main" id="{E8970191-CE56-405C-BA67-EFDE4260A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588"/>
            <a:ext cx="88169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E4A5A9-25D8-42B4-BCE1-DBFCA6BCA28F}"/>
              </a:ext>
            </a:extLst>
          </p:cNvPr>
          <p:cNvSpPr txBox="1"/>
          <p:nvPr/>
        </p:nvSpPr>
        <p:spPr>
          <a:xfrm>
            <a:off x="0" y="3429000"/>
            <a:ext cx="3375025" cy="769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ঘূর্ণিঝড়</a:t>
            </a:r>
            <a:endParaRPr lang="en-US" sz="4400" dirty="0">
              <a:solidFill>
                <a:srgbClr val="00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 1111">
            <a:extLst>
              <a:ext uri="{FF2B5EF4-FFF2-40B4-BE49-F238E27FC236}">
                <a16:creationId xmlns:a16="http://schemas.microsoft.com/office/drawing/2014/main" id="{35084AC5-7C8C-4934-A213-2B083AA7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716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223EFAD5-FC40-4E50-B384-8B92479A1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884488"/>
            <a:ext cx="3778250" cy="708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9pPr>
          </a:lstStyle>
          <a:p>
            <a:pPr algn="ctr">
              <a:defRPr/>
            </a:pPr>
            <a:r>
              <a:rPr lang="bn-BD" sz="4000" dirty="0"/>
              <a:t>ঘূর্ণিঝড়ের প্রভাব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pr33333">
            <a:extLst>
              <a:ext uri="{FF2B5EF4-FFF2-40B4-BE49-F238E27FC236}">
                <a16:creationId xmlns:a16="http://schemas.microsoft.com/office/drawing/2014/main" id="{D6FBD072-C865-4F79-B807-F9801B94A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807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3BD1E2F-8FF5-4C98-9E85-88C65C3BA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5175"/>
            <a:ext cx="12192000" cy="708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itchFamily="82" charset="0"/>
                <a:ea typeface="NikoshBAN" pitchFamily="2" charset="0"/>
                <a:cs typeface="NikoshBAN" pitchFamily="2" charset="0"/>
              </a:defRPr>
            </a:lvl9pPr>
          </a:lstStyle>
          <a:p>
            <a:pPr algn="ctr">
              <a:defRPr/>
            </a:pPr>
            <a:r>
              <a:rPr lang="bn-BD" sz="4000"/>
              <a:t>ঘূর্ণিঝড়ের প্রভাব</a:t>
            </a:r>
            <a:endParaRPr 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ADD3AD8-0EDF-4373-BDCC-37CD07310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981200"/>
          </a:xfrm>
        </p:spPr>
        <p:txBody>
          <a:bodyPr/>
          <a:lstStyle/>
          <a:p>
            <a:pPr eaLnBrk="1" hangingPunct="1">
              <a:defRPr/>
            </a:pPr>
            <a:r>
              <a:rPr lang="bn-BD" sz="9600" dirty="0">
                <a:latin typeface="Shonar Bangla" pitchFamily="34" charset="0"/>
                <a:cs typeface="Shonar Bangla" pitchFamily="34" charset="0"/>
              </a:rPr>
              <a:t>পাঠশিরোনাম</a:t>
            </a:r>
            <a:r>
              <a:rPr lang="bn-BD" sz="4800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sz="4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C692129C-C719-405E-883C-729242DB3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1219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Stencil" panose="040409050D0802020404" pitchFamily="82" charset="0"/>
                <a:cs typeface="NikoshBAN" pitchFamily="2" charset="0"/>
              </a:defRPr>
            </a:lvl9pPr>
          </a:lstStyle>
          <a:p>
            <a:pPr algn="ctr"/>
            <a:r>
              <a:rPr lang="as-IN" altLang="en-US"/>
              <a:t>এসো আজ আমরা প্রাকৃতিক দুর্যোগ, ঘূর্ণিঝড় ও জলোচ্ছ্বাসের আলোচনা করি।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18</TotalTime>
  <Words>339</Words>
  <Application>Microsoft Office PowerPoint</Application>
  <PresentationFormat>Widescreen</PresentationFormat>
  <Paragraphs>56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Corbel</vt:lpstr>
      <vt:lpstr>NikoshBAN</vt:lpstr>
      <vt:lpstr>Shonar Bangla</vt:lpstr>
      <vt:lpstr>Stencil</vt:lpstr>
      <vt:lpstr>Wingdings</vt:lpstr>
      <vt:lpstr>Wingdings 2</vt:lpstr>
      <vt:lpstr>Parallax</vt:lpstr>
      <vt:lpstr>PowerPoint Presentation</vt:lpstr>
      <vt:lpstr>PowerPoint Presentation</vt:lpstr>
      <vt:lpstr>নবম ও দশম শ্রেণি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পাঠশিরোনাম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Bishnu Mallik</dc:creator>
  <cp:lastModifiedBy>Bishnu Mallik</cp:lastModifiedBy>
  <cp:revision>3</cp:revision>
  <dcterms:created xsi:type="dcterms:W3CDTF">2020-01-10T17:04:44Z</dcterms:created>
  <dcterms:modified xsi:type="dcterms:W3CDTF">2020-01-11T16:42:04Z</dcterms:modified>
</cp:coreProperties>
</file>