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7" r:id="rId3"/>
    <p:sldId id="260" r:id="rId4"/>
    <p:sldId id="289" r:id="rId5"/>
    <p:sldId id="288" r:id="rId6"/>
    <p:sldId id="261" r:id="rId7"/>
    <p:sldId id="262" r:id="rId8"/>
    <p:sldId id="279" r:id="rId9"/>
    <p:sldId id="263" r:id="rId10"/>
    <p:sldId id="266" r:id="rId11"/>
    <p:sldId id="286" r:id="rId12"/>
    <p:sldId id="282" r:id="rId13"/>
    <p:sldId id="283" r:id="rId14"/>
    <p:sldId id="269" r:id="rId15"/>
    <p:sldId id="285" r:id="rId16"/>
    <p:sldId id="273" r:id="rId17"/>
    <p:sldId id="274" r:id="rId18"/>
    <p:sldId id="275" r:id="rId19"/>
    <p:sldId id="287" r:id="rId20"/>
    <p:sldId id="276" r:id="rId21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2" d="100"/>
          <a:sy n="62" d="100"/>
        </p:scale>
        <p:origin x="858" y="54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18" y="4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0.wmf"/><Relationship Id="rId3" Type="http://schemas.openxmlformats.org/officeDocument/2006/relationships/image" Target="../media/image1.jpe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344400" cy="746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486400"/>
            <a:ext cx="1203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9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9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71600"/>
            <a:ext cx="4457700" cy="2341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4393918" cy="2341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407725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2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86200"/>
            <a:ext cx="1165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endParaRPr lang="en-US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ক্রয়মুল্যের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ক্রয়মুল্যের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endParaRPr lang="en-US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endParaRPr lang="en-US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endParaRPr lang="as-IN" sz="36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399" y="617541"/>
            <a:ext cx="3276601" cy="8183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93950"/>
            <a:ext cx="5105401" cy="355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56817" y="5274400"/>
            <a:ext cx="10676070" cy="440600"/>
          </a:xfrm>
          <a:prstGeom prst="rect">
            <a:avLst/>
          </a:prstGeom>
        </p:spPr>
        <p:txBody>
          <a:bodyPr lIns="98755" tIns="49378" rIns="98755" bIns="49378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  <a:buFont typeface="+mj-lt"/>
              <a:buAutoNum type="arabicPeriod"/>
            </a:pP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 algn="l">
              <a:spcBef>
                <a:spcPts val="0"/>
              </a:spcBef>
            </a:pPr>
            <a:endParaRPr lang="en-US" sz="48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</a:pPr>
            <a:endParaRPr lang="en-US" sz="48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1600200"/>
            <a:ext cx="109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1|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evwl©K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12%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gybvdvq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10,000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4800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|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E:\New Accounting -9\14280667753333333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38400"/>
            <a:ext cx="5440680" cy="31242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572000" y="685800"/>
            <a:ext cx="2438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82174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Avmj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?</a:t>
            </a:r>
            <a:endParaRPr lang="en-US" sz="32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9436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KZ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cÖ`Ë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cvIqv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hv‡e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619702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cÖ`Ë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Z‡</a:t>
            </a:r>
            <a:r>
              <a:rPr lang="bn-BD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থ্য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10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Avmj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wbY©q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|</a:t>
            </a:r>
            <a:endParaRPr lang="en-US" sz="32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1600" y="1600200"/>
            <a:ext cx="960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2|  13,000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5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Avm‡j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18,850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|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5821740"/>
            <a:ext cx="1028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mij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Kx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 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 descr="E:\New Accounting -9\1428066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438400"/>
            <a:ext cx="5547360" cy="304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0" y="685800"/>
            <a:ext cx="2438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6197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evwl©K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kZKiv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?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867400"/>
            <a:ext cx="1120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L †Z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cÖvß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nv‡i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25000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D³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mg‡qi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Avm‡j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n‡e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614845"/>
            <a:ext cx="1143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4|  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Avmj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3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Avm‡j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1578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5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-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Avm‡j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1830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862697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K)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evwl©K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7.50%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gybvdvq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1830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UvKvi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3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KZ ?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11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124200"/>
            <a:ext cx="4800600" cy="248770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572000" y="685800"/>
            <a:ext cx="2438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29398"/>
              </p:ext>
            </p:extLst>
          </p:nvPr>
        </p:nvGraphicFramePr>
        <p:xfrm>
          <a:off x="8305800" y="5745162"/>
          <a:ext cx="6096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745162"/>
                        <a:ext cx="60960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362200" y="6120825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L)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Avmj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I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wbY©q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?</a:t>
            </a:r>
            <a:endParaRPr lang="en-U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6015097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M) GKB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nvi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gybvdvq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KZ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eQ‡i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gybvdv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Avm‡ji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  Ask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381000"/>
            <a:ext cx="3200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5" r="-6383" b="12713"/>
          <a:stretch/>
        </p:blipFill>
        <p:spPr>
          <a:xfrm>
            <a:off x="3505200" y="1432560"/>
            <a:ext cx="48006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4"/>
          <p:cNvSpPr txBox="1"/>
          <p:nvPr/>
        </p:nvSpPr>
        <p:spPr>
          <a:xfrm>
            <a:off x="1295400" y="518160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১০৫০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%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ক ) ৮০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 ) ৮২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গ ) ৮৪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ঘ ) ৮৬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3200" dirty="0">
              <a:ln>
                <a:solidFill>
                  <a:schemeClr val="tx2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6361093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১০%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১২০০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ক ) ১২০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 ) ২৪০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গ ) ৩৬০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ঘ ) ৪৮০  </a:t>
            </a:r>
            <a:r>
              <a:rPr lang="en-US" sz="3200" dirty="0" err="1" smtClean="0">
                <a:ln>
                  <a:solidFill>
                    <a:schemeClr val="tx2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bn-BD" sz="3200" dirty="0">
              <a:ln>
                <a:solidFill>
                  <a:schemeClr val="tx2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21603"/>
            <a:ext cx="1120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৮ %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৫০০০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905000"/>
            <a:ext cx="11277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-   ৮ %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মুনাফায়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১০০  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১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৮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১           ,,       ১      ,,         ,,                         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</a:p>
          <a:p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৫০০০      ,,      ১       ,,          ,,                                    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=  ৪০০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=   (  ৫০০০  +  ৪০০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)  =  ৫ , ৪ ০০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২ ০০০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= ( ৫৪ ০০  -  ২ ০০০ )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=  ৩৪ ০০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 %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৩৪০০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বাৎসরিক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  =  p (  ১ + r ) </a:t>
            </a:r>
          </a:p>
          <a:p>
            <a:pPr marL="457200" indent="-457200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			           			     =  ৩৪০০  (  ১ +  ৮%  )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টাকা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						     =  ৩৪০০ (  ১+ ০.০৮  )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টাকা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						     =  ৩৪০০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sym typeface="Wingdings 2"/>
              </a:rPr>
              <a:t> ১.০৮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sym typeface="Wingdings 2"/>
              </a:rPr>
              <a:t>টাকা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sym typeface="Wingdings 2"/>
            </a:endParaRPr>
          </a:p>
          <a:p>
            <a:pPr marL="457200" indent="-457200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							     =  ৩৬৭২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টাকা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	</a:t>
            </a:r>
          </a:p>
          <a:p>
            <a:pPr marL="457200" indent="-45720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=  ২ ০০০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= (৩৬৭২ – ২০০০) = ১৬৭২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457200" indent="-45720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</a:t>
            </a:r>
          </a:p>
          <a:p>
            <a:pPr marL="457200" indent="-45720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= ১৬৭২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228600"/>
            <a:ext cx="19050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74517"/>
              </p:ext>
            </p:extLst>
          </p:nvPr>
        </p:nvGraphicFramePr>
        <p:xfrm>
          <a:off x="4743450" y="2743200"/>
          <a:ext cx="1428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4" imgW="317160" imgH="393480" progId="Equation.3">
                  <p:embed/>
                </p:oleObj>
              </mc:Choice>
              <mc:Fallback>
                <p:oleObj name="Equation" r:id="rId4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2743200"/>
                        <a:ext cx="1428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38047"/>
              </p:ext>
            </p:extLst>
          </p:nvPr>
        </p:nvGraphicFramePr>
        <p:xfrm>
          <a:off x="5143500" y="3581400"/>
          <a:ext cx="19431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6" imgW="431640" imgH="431640" progId="Equation.3">
                  <p:embed/>
                </p:oleObj>
              </mc:Choice>
              <mc:Fallback>
                <p:oleObj name="Equation" r:id="rId6" imgW="431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581400"/>
                        <a:ext cx="194310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21329"/>
              </p:ext>
            </p:extLst>
          </p:nvPr>
        </p:nvGraphicFramePr>
        <p:xfrm>
          <a:off x="4324350" y="3581400"/>
          <a:ext cx="2000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8" imgW="444240" imgH="393480" progId="Equation.3">
                  <p:embed/>
                </p:oleObj>
              </mc:Choice>
              <mc:Fallback>
                <p:oleObj name="Equation" r:id="rId8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581400"/>
                        <a:ext cx="20002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65054"/>
              </p:ext>
            </p:extLst>
          </p:nvPr>
        </p:nvGraphicFramePr>
        <p:xfrm>
          <a:off x="7950200" y="5422900"/>
          <a:ext cx="736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5422900"/>
                        <a:ext cx="736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95787"/>
              </p:ext>
            </p:extLst>
          </p:nvPr>
        </p:nvGraphicFramePr>
        <p:xfrm>
          <a:off x="6343650" y="3778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12" imgW="114120" imgH="215640" progId="Equation.3">
                  <p:embed/>
                </p:oleObj>
              </mc:Choice>
              <mc:Fallback>
                <p:oleObj name="Equation" r:id="rId12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7782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1676400"/>
                <a:ext cx="10896600" cy="55489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8064" tIns="40640" rIns="227584" bIns="40640" numCol="1" spcCol="1270" anchor="t" anchorCtr="0">
                <a:prstTxWarp prst="textPlain">
                  <a:avLst/>
                </a:prstTxWarp>
                <a:noAutofit/>
              </a:bodyPr>
              <a:lstStyle/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বার্ষিক ৫টাকা মু</a:t>
                </a:r>
                <a:r>
                  <a:rPr lang="en-US" sz="3200" kern="1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ফায় কত</a:t>
                </a:r>
                <a:r>
                  <a:rPr lang="en-US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মুনাফা আসল ১০৫০০ টাকা হবে ?</a:t>
                </a: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endParaRPr lang="en-US" sz="32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en-US" sz="3200" kern="1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  ৫</a:t>
                </a:r>
                <a14:m>
                  <m:oMath xmlns:m="http://schemas.openxmlformats.org/officeDocument/2006/math">
                    <m:r>
                      <a:rPr lang="en-US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হার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মুনাফায়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মুনাফা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আসল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১০০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BD" sz="32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</m:oMath>
                </a14:m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=১০৫টাকা</a:t>
                </a: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en-US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মুনাফাআসল১০৫টাকা হলে আসল হবে=১০০টাকা</a:t>
                </a: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,    ১  , ,      , ,     , ,   , ,  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 kern="120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i="1" kern="120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১০০</m:t>
                            </m:r>
                          </m:num>
                          <m:den>
                            <m:r>
                              <a:rPr lang="bn-BD" sz="3200" i="1" kern="120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১০৫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,</a:t>
                </a: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,       , ,  ১০৫০০     , ,     , ,   , ,  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 kern="120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i="1" kern="120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১০০</m:t>
                            </m:r>
                            <m:r>
                              <a:rPr lang="bn-BD" sz="3200" i="1" kern="120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×</m:t>
                            </m:r>
                            <m:r>
                              <a:rPr lang="bn-BD" sz="3200" i="1" kern="120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১০৫০০</m:t>
                            </m:r>
                          </m:num>
                          <m:den>
                            <m:r>
                              <a:rPr lang="bn-BD" sz="3200" i="1" kern="120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১০৫</m:t>
                            </m:r>
                          </m:den>
                        </m:f>
                      </m:e>
                    </m:box>
                  </m:oMath>
                </a14:m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</a:t>
                </a:r>
                <a:endParaRPr lang="en-US" sz="32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lvl="1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     </a:t>
                </a: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=১০০০০</a:t>
                </a:r>
                <a:r>
                  <a:rPr lang="en-US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kern="1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lvl="1" indent="-28575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bn-BD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76400"/>
                <a:ext cx="10896600" cy="5548968"/>
              </a:xfrm>
              <a:prstGeom prst="rect">
                <a:avLst/>
              </a:prstGeom>
              <a:blipFill rotWithShape="0">
                <a:blip r:embed="rId3"/>
                <a:stretch>
                  <a:fillRect l="-280" t="-549" r="-504" b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05400" y="533400"/>
            <a:ext cx="19050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579120"/>
            <a:ext cx="2819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1800" r="16448" b="22622"/>
          <a:stretch/>
        </p:blipFill>
        <p:spPr>
          <a:xfrm>
            <a:off x="3771900" y="1524000"/>
            <a:ext cx="4114800" cy="3142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2"/>
          <p:cNvSpPr txBox="1"/>
          <p:nvPr/>
        </p:nvSpPr>
        <p:spPr>
          <a:xfrm>
            <a:off x="1524000" y="5105400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 নির্ণয়ের সূত্রের টি লিখ ।</a:t>
            </a: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২।বছর নির্ণয় করার সময় কোন সুত্র ব্যবহার করতে হয় 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12786360" cy="7772400"/>
          </a:xfrm>
          <a:prstGeom prst="rect">
            <a:avLst/>
          </a:prstGeom>
        </p:spPr>
      </p:pic>
      <p:pic>
        <p:nvPicPr>
          <p:cNvPr id="5" name="Picture 4" descr="2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432560"/>
            <a:ext cx="4267200" cy="27473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43400" y="304800"/>
            <a:ext cx="3200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469495"/>
            <a:ext cx="11201400" cy="375248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শিপ্রা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বড়ুয়া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মুনাফাসহ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৩৬০০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খ 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৩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গ ) ৩০০০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659880" y="1772920"/>
            <a:ext cx="426720" cy="5510848"/>
            <a:chOff x="2832" y="864"/>
            <a:chExt cx="192" cy="3063"/>
          </a:xfrm>
        </p:grpSpPr>
        <p:cxnSp>
          <p:nvCxnSpPr>
            <p:cNvPr id="3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Flowchart: Alternate Process 5"/>
          <p:cNvSpPr/>
          <p:nvPr/>
        </p:nvSpPr>
        <p:spPr>
          <a:xfrm>
            <a:off x="5247210" y="593408"/>
            <a:ext cx="2057400" cy="80676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86200"/>
            <a:ext cx="5991067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gvt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মামুনুi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ikx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`</a:t>
            </a:r>
            <a:endParaRPr lang="bn-BD" sz="6000" dirty="0" smtClean="0">
              <a:ln w="0"/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বাতাকান্দি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তিতাস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2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2843" y="4373880"/>
            <a:ext cx="4191000" cy="2286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</a:t>
            </a:r>
            <a:r>
              <a:rPr 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endParaRPr lang="bn-BD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25" y="1722120"/>
            <a:ext cx="2139976" cy="2164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66" y="1828800"/>
            <a:ext cx="1947908" cy="222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11974286" cy="6705600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1828800" y="5791200"/>
            <a:ext cx="9402992" cy="146304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numCol="1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53" y="1524000"/>
            <a:ext cx="4901514" cy="2590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3" descr="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24000"/>
            <a:ext cx="5086866" cy="25908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971800" y="411660"/>
            <a:ext cx="6553200" cy="6170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488360"/>
            <a:ext cx="3924934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11134" y="5791200"/>
            <a:ext cx="3009266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1100" y="5791200"/>
            <a:ext cx="3581400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pic>
        <p:nvPicPr>
          <p:cNvPr id="6" name="Picture 2" descr="D:\6047d9ee01deb4cad45b32353106437d2013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50984"/>
            <a:ext cx="5105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067050" y="416972"/>
            <a:ext cx="6553200" cy="6170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700" y="6311668"/>
            <a:ext cx="9220200" cy="74214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endParaRPr lang="as-IN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580524"/>
            <a:ext cx="4724400" cy="27889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9800" y="5212080"/>
            <a:ext cx="82677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endParaRPr lang="en-US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15240"/>
            <a:ext cx="12816840" cy="7787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4319" y="449050"/>
            <a:ext cx="5701361" cy="72827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 নির্ণয়ের সূত্রের টি লিখ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4419600"/>
            <a:ext cx="7162800" cy="5466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সময়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392220"/>
            <a:ext cx="10896600" cy="12157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মৃলধন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P ,</a:t>
            </a:r>
          </a:p>
          <a:p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r % , 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n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I ,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A</a:t>
            </a:r>
            <a:endParaRPr lang="en-US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2080"/>
            <a:ext cx="4627807" cy="2591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392941"/>
            <a:ext cx="4892040" cy="26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New Accounting -9\indexTYRTY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8548"/>
            <a:ext cx="5422514" cy="2754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18548"/>
            <a:ext cx="5242560" cy="2754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060787"/>
            <a:ext cx="11414760" cy="21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bn-BD" sz="8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86800" y="5791200"/>
            <a:ext cx="2286000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6008707"/>
            <a:ext cx="3581400" cy="6858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বিক্রয়মুল্য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62400" y="816114"/>
            <a:ext cx="30480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5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16314"/>
            <a:ext cx="449215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226" y="3454773"/>
            <a:ext cx="647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 smtClean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87680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191000"/>
            <a:ext cx="843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6388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এ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 smtClean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81000"/>
            <a:ext cx="2895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21419"/>
            <a:ext cx="3581400" cy="192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05840" y="3657600"/>
            <a:ext cx="10668000" cy="14403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আমানতকারীকে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2040" y="5524684"/>
            <a:ext cx="10591800" cy="1329224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bn-BD" b="1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হারঃ ১০০টাকার ১বছরের মুনাফাকে মুনাফার হার বা শতকরা বার্ষিক মুনাফা বলে ।</a:t>
            </a:r>
          </a:p>
          <a:p>
            <a:r>
              <a:rPr lang="bn-BD" b="1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সময়কালঃযে সময়ের জন্য হিসাব করা হয় তা এর সময়কাল ।</a:t>
            </a:r>
          </a:p>
          <a:p>
            <a:r>
              <a:rPr lang="bn-BD" b="1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মুনাফাঃপ্রতি বছর শুধু প্রারম্ভিক মুলধনের ওপর যে মুনাফা হিসাব করা হয় ,একে সরল মুনাফা বলে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5"/>
          <a:stretch/>
        </p:blipFill>
        <p:spPr>
          <a:xfrm>
            <a:off x="6858000" y="1253024"/>
            <a:ext cx="3429000" cy="199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SC04115-629x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0600" y="1727473"/>
            <a:ext cx="4038600" cy="224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MUZAHID\Desktop\Humayun\New folder\tr 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740694"/>
            <a:ext cx="4038600" cy="214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762000" y="4267200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আমানতকারীর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১০০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×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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সময়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4343400"/>
            <a:ext cx="4229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মৃলধন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P ,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r % ,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n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                       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I ,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A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21711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2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862</Words>
  <Application>Microsoft Office PowerPoint</Application>
  <PresentationFormat>Custom</PresentationFormat>
  <Paragraphs>121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NikoshBAN</vt:lpstr>
      <vt:lpstr>SutonnyMJ</vt:lpstr>
      <vt:lpstr>Times New Roman</vt:lpstr>
      <vt:lpstr>Wingdings</vt:lpstr>
      <vt:lpstr>Wingdings 2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MamunSir</cp:lastModifiedBy>
  <cp:revision>241</cp:revision>
  <dcterms:created xsi:type="dcterms:W3CDTF">2015-09-15T18:29:05Z</dcterms:created>
  <dcterms:modified xsi:type="dcterms:W3CDTF">2020-01-11T09:05:13Z</dcterms:modified>
</cp:coreProperties>
</file>