
<file path=[Content_Types].xml><?xml version="1.0" encoding="utf-8"?>
<Types xmlns="http://schemas.openxmlformats.org/package/2006/content-types">
  <Default Extension="gif" ContentType="image/gif"/>
  <Default Extension="jfif" ContentType="image/jpeg"/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86" r:id="rId1"/>
  </p:sldMasterIdLst>
  <p:notesMasterIdLst>
    <p:notesMasterId r:id="rId19"/>
  </p:notesMasterIdLst>
  <p:sldIdLst>
    <p:sldId id="288" r:id="rId2"/>
    <p:sldId id="287" r:id="rId3"/>
    <p:sldId id="294" r:id="rId4"/>
    <p:sldId id="289" r:id="rId5"/>
    <p:sldId id="291" r:id="rId6"/>
    <p:sldId id="267" r:id="rId7"/>
    <p:sldId id="259" r:id="rId8"/>
    <p:sldId id="293" r:id="rId9"/>
    <p:sldId id="290" r:id="rId10"/>
    <p:sldId id="292" r:id="rId11"/>
    <p:sldId id="283" r:id="rId12"/>
    <p:sldId id="286" r:id="rId13"/>
    <p:sldId id="261" r:id="rId14"/>
    <p:sldId id="269" r:id="rId15"/>
    <p:sldId id="276" r:id="rId16"/>
    <p:sldId id="277" r:id="rId17"/>
    <p:sldId id="278" r:id="rId18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Untitled Section" id="{BE95BF43-6465-42C4-A752-CF2D2615990E}">
          <p14:sldIdLst>
            <p14:sldId id="288"/>
            <p14:sldId id="287"/>
            <p14:sldId id="294"/>
            <p14:sldId id="289"/>
            <p14:sldId id="291"/>
            <p14:sldId id="267"/>
            <p14:sldId id="259"/>
            <p14:sldId id="293"/>
            <p14:sldId id="290"/>
            <p14:sldId id="292"/>
            <p14:sldId id="283"/>
            <p14:sldId id="286"/>
            <p14:sldId id="261"/>
            <p14:sldId id="269"/>
            <p14:sldId id="276"/>
            <p14:sldId id="277"/>
            <p14:sldId id="278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946" autoAdjust="0"/>
    <p:restoredTop sz="99274" autoAdjust="0"/>
  </p:normalViewPr>
  <p:slideViewPr>
    <p:cSldViewPr>
      <p:cViewPr varScale="1">
        <p:scale>
          <a:sx n="70" d="100"/>
          <a:sy n="70" d="100"/>
        </p:scale>
        <p:origin x="576" y="12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4069F31-6EC5-4D96-8C6A-2D8779D751E4}" type="datetimeFigureOut">
              <a:rPr lang="en-US" smtClean="0"/>
              <a:t>1/11/2020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528C2B3-2068-469F-914F-D3202C835A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795850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28C2B3-2068-469F-914F-D3202C835A3F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326396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8466" y="-8468"/>
            <a:ext cx="9169804" cy="6874935"/>
            <a:chOff x="-8466" y="-8468"/>
            <a:chExt cx="9169804" cy="6874935"/>
          </a:xfrm>
        </p:grpSpPr>
        <p:cxnSp>
          <p:nvCxnSpPr>
            <p:cNvPr id="17" name="Straight Connector 16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Freeform 18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19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Freeform 20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21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Freeform 22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Freeform 23"/>
            <p:cNvSpPr/>
            <p:nvPr/>
          </p:nvSpPr>
          <p:spPr>
            <a:xfrm>
              <a:off x="8077231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Freeform 24"/>
            <p:cNvSpPr/>
            <p:nvPr/>
          </p:nvSpPr>
          <p:spPr>
            <a:xfrm>
              <a:off x="8060297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Freeform 27"/>
            <p:cNvSpPr/>
            <p:nvPr/>
          </p:nvSpPr>
          <p:spPr>
            <a:xfrm>
              <a:off x="-8466" y="-8468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30595" y="2404534"/>
            <a:ext cx="5826719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30595" y="4050834"/>
            <a:ext cx="5826719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28542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4470400"/>
            <a:ext cx="6347714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61516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01074" y="3632200"/>
            <a:ext cx="541980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470400"/>
            <a:ext cx="6347715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65229995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1931988"/>
            <a:ext cx="6347715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164742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79064082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5848" y="609600"/>
            <a:ext cx="6341465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567992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868064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977312" y="609600"/>
            <a:ext cx="978812" cy="5251451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599" y="609600"/>
            <a:ext cx="5195026" cy="525145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21667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42446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2700868"/>
            <a:ext cx="6347715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83025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1320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2160589"/>
            <a:ext cx="3088109" cy="3880772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69204" y="2160590"/>
            <a:ext cx="3088110" cy="388077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95283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599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66640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66640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1/11/2020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78610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4" cy="1320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1/11/2020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76442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1/11/2020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80700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1498604"/>
            <a:ext cx="2790182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1275" y="514925"/>
            <a:ext cx="3386037" cy="552643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2777069"/>
            <a:ext cx="2790182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09550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4800600"/>
            <a:ext cx="6347714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599" y="609600"/>
            <a:ext cx="6347714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5367338"/>
            <a:ext cx="6347714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29853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-8467" y="-8468"/>
            <a:ext cx="9169805" cy="6874935"/>
            <a:chOff x="-8467" y="-8468"/>
            <a:chExt cx="9169805" cy="6874935"/>
          </a:xfrm>
        </p:grpSpPr>
        <p:sp>
          <p:nvSpPr>
            <p:cNvPr id="7" name="Freeform 6"/>
            <p:cNvSpPr/>
            <p:nvPr/>
          </p:nvSpPr>
          <p:spPr>
            <a:xfrm>
              <a:off x="-8467" y="4013200"/>
              <a:ext cx="457200" cy="2853267"/>
            </a:xfrm>
            <a:custGeom>
              <a:avLst/>
              <a:gdLst/>
              <a:ahLst/>
              <a:cxnLst/>
              <a:rect l="l" t="t" r="r" b="b"/>
              <a:pathLst>
                <a:path w="457200" h="2853267">
                  <a:moveTo>
                    <a:pt x="0" y="0"/>
                  </a:moveTo>
                  <a:lnTo>
                    <a:pt x="457200" y="2853267"/>
                  </a:lnTo>
                  <a:lnTo>
                    <a:pt x="0" y="2844800"/>
                  </a:lnTo>
                  <a:cubicBezTo>
                    <a:pt x="2822" y="1905000"/>
                    <a:pt x="5645" y="965200"/>
                    <a:pt x="0" y="0"/>
                  </a:cubicBez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8" name="Straight Connector 7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Freeform 9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10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12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13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Freeform 14"/>
            <p:cNvSpPr/>
            <p:nvPr/>
          </p:nvSpPr>
          <p:spPr>
            <a:xfrm>
              <a:off x="8077231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Freeform 15"/>
            <p:cNvSpPr/>
            <p:nvPr/>
          </p:nvSpPr>
          <p:spPr>
            <a:xfrm>
              <a:off x="8060297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590"/>
            <a:ext cx="6347714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405258" y="6041363"/>
            <a:ext cx="68413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599" y="6041363"/>
            <a:ext cx="462297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44676" y="6041363"/>
            <a:ext cx="51263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66587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7" r:id="rId1"/>
    <p:sldLayoutId id="2147483788" r:id="rId2"/>
    <p:sldLayoutId id="2147483789" r:id="rId3"/>
    <p:sldLayoutId id="2147483790" r:id="rId4"/>
    <p:sldLayoutId id="2147483791" r:id="rId5"/>
    <p:sldLayoutId id="2147483792" r:id="rId6"/>
    <p:sldLayoutId id="2147483793" r:id="rId7"/>
    <p:sldLayoutId id="2147483794" r:id="rId8"/>
    <p:sldLayoutId id="2147483795" r:id="rId9"/>
    <p:sldLayoutId id="2147483796" r:id="rId10"/>
    <p:sldLayoutId id="2147483797" r:id="rId11"/>
    <p:sldLayoutId id="2147483798" r:id="rId12"/>
    <p:sldLayoutId id="2147483799" r:id="rId13"/>
    <p:sldLayoutId id="2147483800" r:id="rId14"/>
    <p:sldLayoutId id="2147483801" r:id="rId15"/>
    <p:sldLayoutId id="2147483802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fif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C77B6BE3-738F-4B9F-846A-5148C5C74A4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9" cy="6781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177341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66800"/>
            <a:ext cx="9144000" cy="480060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4" name="TextBox 3"/>
          <p:cNvSpPr txBox="1"/>
          <p:nvPr/>
        </p:nvSpPr>
        <p:spPr>
          <a:xfrm>
            <a:off x="76200" y="-90985"/>
            <a:ext cx="8991600" cy="1015663"/>
          </a:xfrm>
          <a:prstGeom prst="rect">
            <a:avLst/>
          </a:prstGeom>
          <a:solidFill>
            <a:srgbClr val="FFFF00"/>
          </a:solidFill>
          <a:ln w="571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bn-BD" sz="6000" dirty="0">
                <a:latin typeface="NikoshBAN" pitchFamily="2" charset="0"/>
                <a:cs typeface="NikoshBAN" pitchFamily="2" charset="0"/>
              </a:rPr>
              <a:t>এটি কিসের ছবি? </a:t>
            </a:r>
            <a:endParaRPr lang="en-US" sz="6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0" y="6019800"/>
            <a:ext cx="9144000" cy="923330"/>
          </a:xfrm>
          <a:prstGeom prst="rect">
            <a:avLst/>
          </a:prstGeom>
          <a:solidFill>
            <a:srgbClr val="FFFF00"/>
          </a:solidFill>
          <a:ln w="571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5400" dirty="0">
                <a:latin typeface="NikoshBAN" pitchFamily="2" charset="0"/>
                <a:cs typeface="NikoshBAN" pitchFamily="2" charset="0"/>
              </a:rPr>
              <a:t>যৌতুকের</a:t>
            </a:r>
            <a:r>
              <a:rPr lang="bn-BD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5400" dirty="0">
                <a:latin typeface="NikoshBAN" pitchFamily="2" charset="0"/>
                <a:cs typeface="NikoshBAN" pitchFamily="2" charset="0"/>
              </a:rPr>
              <a:t>স্বীকার</a:t>
            </a:r>
            <a:r>
              <a:rPr lang="bn-BD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5400" dirty="0">
                <a:latin typeface="NikoshBAN" panose="02000000000000000000" pitchFamily="2" charset="0"/>
                <a:cs typeface="NikoshBAN" panose="02000000000000000000" pitchFamily="2" charset="0"/>
              </a:rPr>
              <a:t>এক গৃহবধুর চিত্র 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938931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1295400"/>
            <a:ext cx="5486400" cy="4030824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457200" y="35004"/>
            <a:ext cx="7962900" cy="1107996"/>
          </a:xfrm>
          <a:prstGeom prst="rect">
            <a:avLst/>
          </a:prstGeom>
          <a:solidFill>
            <a:srgbClr val="FFC000"/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r>
              <a:rPr lang="bn-BD" sz="6000" dirty="0">
                <a:latin typeface="NikoshBAN" pitchFamily="2" charset="0"/>
                <a:cs typeface="NikoshBAN" pitchFamily="2" charset="0"/>
              </a:rPr>
              <a:t>তোমরা কি </a:t>
            </a:r>
            <a:r>
              <a:rPr lang="bn-BD" sz="6600" dirty="0">
                <a:latin typeface="NikoshBAN" pitchFamily="2" charset="0"/>
                <a:cs typeface="NikoshBAN" pitchFamily="2" charset="0"/>
              </a:rPr>
              <a:t>এই</a:t>
            </a:r>
            <a:r>
              <a:rPr lang="bn-BD" sz="6000" dirty="0">
                <a:latin typeface="NikoshBAN" pitchFamily="2" charset="0"/>
                <a:cs typeface="NikoshBAN" pitchFamily="2" charset="0"/>
              </a:rPr>
              <a:t> ছবিটি </a:t>
            </a:r>
            <a:r>
              <a:rPr lang="bn-BD" sz="6600" dirty="0">
                <a:latin typeface="NikoshBAN" pitchFamily="2" charset="0"/>
                <a:cs typeface="NikoshBAN" pitchFamily="2" charset="0"/>
              </a:rPr>
              <a:t>চেন</a:t>
            </a:r>
            <a:r>
              <a:rPr lang="bn-BD" sz="6000" dirty="0">
                <a:latin typeface="NikoshBAN" pitchFamily="2" charset="0"/>
                <a:cs typeface="NikoshBAN" pitchFamily="2" charset="0"/>
              </a:rPr>
              <a:t>? </a:t>
            </a:r>
            <a:endParaRPr lang="en-US" sz="6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913794" y="5507124"/>
            <a:ext cx="7163406" cy="923330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bn-BD" sz="5400" dirty="0">
                <a:latin typeface="NikoshBAN" pitchFamily="2" charset="0"/>
                <a:cs typeface="NikoshBAN" pitchFamily="2" charset="0"/>
              </a:rPr>
              <a:t>বিশ্বকবি ররীন্দ্রনাথ ঠাকুর </a:t>
            </a:r>
            <a:endParaRPr lang="en-US" sz="54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413257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62000" y="152400"/>
            <a:ext cx="4038600" cy="923330"/>
          </a:xfrm>
          <a:prstGeom prst="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5400" dirty="0" err="1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আদর্শ</a:t>
            </a:r>
            <a:r>
              <a:rPr lang="en-US" sz="5400" dirty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পাঠ</a:t>
            </a:r>
            <a:r>
              <a:rPr lang="bn-BD" sz="5400" dirty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ঃ </a:t>
            </a:r>
            <a:r>
              <a:rPr lang="en-US" sz="5400" dirty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B6876BD8-3A83-45A8-921A-DDBC06FF03B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599" y="2133600"/>
            <a:ext cx="8686801" cy="4724400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31699274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2400" y="0"/>
            <a:ext cx="8839200" cy="2585323"/>
          </a:xfrm>
          <a:prstGeom prst="rect">
            <a:avLst/>
          </a:prstGeom>
          <a:solidFill>
            <a:srgbClr val="FFC000"/>
          </a:solidFill>
          <a:ln w="571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  <a:latin typeface="Franklin Gothic Book"/>
              </a:rPr>
              <a:t>◙</a:t>
            </a:r>
            <a:r>
              <a:rPr lang="bn-BD" sz="3600" dirty="0">
                <a:solidFill>
                  <a:srgbClr val="FF0000"/>
                </a:solidFill>
              </a:rPr>
              <a:t> </a:t>
            </a:r>
            <a:r>
              <a:rPr lang="bn-BD" sz="48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বাকীতে যিনি জিনিসপত্র ক্রয় করেন </a:t>
            </a:r>
            <a:r>
              <a:rPr lang="bn-BD" sz="54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এবং যিনি </a:t>
            </a:r>
            <a:r>
              <a:rPr lang="bn-BD" sz="48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বিক্রয় করেন তাদের মধ্যে কোন ধরনের </a:t>
            </a:r>
            <a:r>
              <a:rPr lang="bn-BD" sz="54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সম্পর্ক</a:t>
            </a:r>
            <a:r>
              <a:rPr lang="bn-BD" sz="40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48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বিদ্যমান বলে তুমি মনে কর? </a:t>
            </a:r>
            <a:endParaRPr lang="en-US" sz="480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52400" y="5791200"/>
            <a:ext cx="8839200" cy="923330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rgbClr val="00B050"/>
                </a:solidFill>
                <a:latin typeface="Franklin Gothic Book"/>
              </a:rPr>
              <a:t>◙</a:t>
            </a:r>
            <a:r>
              <a:rPr lang="bn-BD" sz="4000" dirty="0">
                <a:solidFill>
                  <a:srgbClr val="00B050"/>
                </a:solidFill>
              </a:rPr>
              <a:t> </a:t>
            </a:r>
            <a:r>
              <a:rPr lang="bn-BD" sz="5400" dirty="0">
                <a:latin typeface="NikoshBAN" pitchFamily="2" charset="0"/>
                <a:cs typeface="NikoshBAN" pitchFamily="2" charset="0"/>
              </a:rPr>
              <a:t>দেনাদার</a:t>
            </a:r>
            <a:r>
              <a:rPr lang="bn-BD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5400" dirty="0">
                <a:latin typeface="NikoshBAN" pitchFamily="2" charset="0"/>
                <a:cs typeface="NikoshBAN" pitchFamily="2" charset="0"/>
              </a:rPr>
              <a:t>পাওনাদারর</a:t>
            </a:r>
            <a:r>
              <a:rPr lang="bn-BD" sz="4000" dirty="0">
                <a:latin typeface="NikoshBAN" pitchFamily="2" charset="0"/>
                <a:cs typeface="NikoshBAN" pitchFamily="2" charset="0"/>
              </a:rPr>
              <a:t> 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52400" y="3122491"/>
            <a:ext cx="8839200" cy="1600438"/>
          </a:xfrm>
          <a:prstGeom prst="rect">
            <a:avLst/>
          </a:prstGeom>
          <a:solidFill>
            <a:srgbClr val="FFFF00"/>
          </a:solidFill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FC000"/>
                </a:solidFill>
                <a:latin typeface="Franklin Gothic Book"/>
              </a:rPr>
              <a:t>◙</a:t>
            </a:r>
            <a:r>
              <a:rPr lang="bn-BD" sz="4800" dirty="0">
                <a:latin typeface="NikoshBAN" pitchFamily="2" charset="0"/>
                <a:cs typeface="NikoshBAN" pitchFamily="2" charset="0"/>
              </a:rPr>
              <a:t>যিনি</a:t>
            </a:r>
            <a:r>
              <a:rPr lang="bn-BD" sz="5400" dirty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4800" dirty="0">
                <a:latin typeface="NikoshBAN" pitchFamily="2" charset="0"/>
                <a:cs typeface="NikoshBAN" pitchFamily="2" charset="0"/>
              </a:rPr>
              <a:t>ঋণ গ্রহণ করেন এবং </a:t>
            </a:r>
            <a:r>
              <a:rPr lang="bn-BD" sz="4400" dirty="0">
                <a:latin typeface="NikoshBAN" pitchFamily="2" charset="0"/>
                <a:cs typeface="NikoshBAN" pitchFamily="2" charset="0"/>
              </a:rPr>
              <a:t>যিনি </a:t>
            </a:r>
            <a:r>
              <a:rPr lang="bn-BD" sz="4800" dirty="0">
                <a:latin typeface="NikoshBAN" pitchFamily="2" charset="0"/>
                <a:cs typeface="NikoshBAN" pitchFamily="2" charset="0"/>
              </a:rPr>
              <a:t>ঋণ</a:t>
            </a:r>
            <a:r>
              <a:rPr lang="bn-BD" sz="4400" dirty="0">
                <a:latin typeface="NikoshBAN" pitchFamily="2" charset="0"/>
                <a:cs typeface="NikoshBAN" pitchFamily="2" charset="0"/>
              </a:rPr>
              <a:t> প্রদান করেন তাদের প</a:t>
            </a:r>
            <a:r>
              <a:rPr lang="en-US" sz="4400" dirty="0" err="1">
                <a:latin typeface="NikoshBAN" pitchFamily="2" charset="0"/>
                <a:cs typeface="NikoshBAN" pitchFamily="2" charset="0"/>
              </a:rPr>
              <a:t>রস্পর</a:t>
            </a:r>
            <a:r>
              <a:rPr lang="bn-BD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4400" dirty="0">
                <a:latin typeface="NikoshBAN" pitchFamily="2" charset="0"/>
                <a:cs typeface="NikoshBAN" pitchFamily="2" charset="0"/>
              </a:rPr>
              <a:t>কে কী বলা যায় </a:t>
            </a:r>
            <a:r>
              <a:rPr lang="bn-BD" sz="4000" dirty="0">
                <a:latin typeface="NikoshBAN" pitchFamily="2" charset="0"/>
                <a:cs typeface="NikoshBAN" pitchFamily="2" charset="0"/>
              </a:rPr>
              <a:t>বলতে </a:t>
            </a:r>
            <a:r>
              <a:rPr lang="bn-BD" sz="4400" dirty="0">
                <a:latin typeface="NikoshBAN" pitchFamily="2" charset="0"/>
                <a:cs typeface="NikoshBAN" pitchFamily="2" charset="0"/>
              </a:rPr>
              <a:t>পার? 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179056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38200" y="685800"/>
            <a:ext cx="2819400" cy="92333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  <a:prstDash val="solid"/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5400" dirty="0">
                <a:latin typeface="NikoshBAN" pitchFamily="2" charset="0"/>
                <a:cs typeface="NikoshBAN" pitchFamily="2" charset="0"/>
              </a:rPr>
              <a:t>শব্দার্থঃ</a:t>
            </a:r>
            <a:r>
              <a:rPr lang="bn-BD" sz="5400" dirty="0">
                <a:solidFill>
                  <a:srgbClr val="FF0000"/>
                </a:solidFill>
              </a:rPr>
              <a:t> </a:t>
            </a:r>
            <a:r>
              <a:rPr lang="bn-BD" sz="4800" dirty="0"/>
              <a:t> </a:t>
            </a:r>
            <a:endParaRPr lang="en-US" sz="4800" dirty="0"/>
          </a:p>
        </p:txBody>
      </p:sp>
      <p:sp>
        <p:nvSpPr>
          <p:cNvPr id="3" name="TextBox 2"/>
          <p:cNvSpPr txBox="1"/>
          <p:nvPr/>
        </p:nvSpPr>
        <p:spPr>
          <a:xfrm>
            <a:off x="0" y="2362200"/>
            <a:ext cx="9067800" cy="3231654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4800" dirty="0">
                <a:latin typeface="NikoshBAN" pitchFamily="2" charset="0"/>
                <a:cs typeface="NikoshBAN" pitchFamily="2" charset="0"/>
              </a:rPr>
              <a:t>তুমুল=প্রবল, ঘোরতর,</a:t>
            </a:r>
            <a:r>
              <a:rPr lang="en-SG" sz="4800" dirty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4800" dirty="0">
                <a:latin typeface="NikoshBAN" pitchFamily="2" charset="0"/>
                <a:cs typeface="NikoshBAN" pitchFamily="2" charset="0"/>
              </a:rPr>
              <a:t>ভয়ানক অনুরাগ=আসক্তি,</a:t>
            </a:r>
            <a:r>
              <a:rPr lang="en-SG" sz="4800" dirty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4800" dirty="0">
                <a:latin typeface="NikoshBAN" pitchFamily="2" charset="0"/>
                <a:cs typeface="NikoshBAN" pitchFamily="2" charset="0"/>
              </a:rPr>
              <a:t>প্রীতি</a:t>
            </a:r>
            <a:r>
              <a:rPr lang="bn-BD" sz="6000" dirty="0">
                <a:latin typeface="NikoshBAN" pitchFamily="2" charset="0"/>
                <a:cs typeface="NikoshBAN" pitchFamily="2" charset="0"/>
              </a:rPr>
              <a:t>, </a:t>
            </a:r>
            <a:r>
              <a:rPr lang="bn-BD" sz="4800" dirty="0">
                <a:latin typeface="NikoshBAN" pitchFamily="2" charset="0"/>
                <a:cs typeface="NikoshBAN" pitchFamily="2" charset="0"/>
              </a:rPr>
              <a:t>‌সোহাগ, মমতা</a:t>
            </a:r>
            <a:endParaRPr lang="en-SG" sz="4800" dirty="0">
              <a:latin typeface="NikoshBAN" pitchFamily="2" charset="0"/>
              <a:cs typeface="NikoshBAN" pitchFamily="2" charset="0"/>
            </a:endParaRPr>
          </a:p>
          <a:p>
            <a:r>
              <a:rPr lang="bn-BD" sz="4800" dirty="0">
                <a:latin typeface="NikoshBAN" pitchFamily="2" charset="0"/>
                <a:cs typeface="NikoshBAN" pitchFamily="2" charset="0"/>
              </a:rPr>
              <a:t>খোঁটা=গঞ্জনা,</a:t>
            </a:r>
            <a:r>
              <a:rPr lang="en-SG" sz="4800" dirty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4800" dirty="0">
                <a:latin typeface="NikoshBAN" pitchFamily="2" charset="0"/>
                <a:cs typeface="NikoshBAN" pitchFamily="2" charset="0"/>
              </a:rPr>
              <a:t>নিন্দা</a:t>
            </a:r>
            <a:endParaRPr lang="en-SG" sz="4800" dirty="0">
              <a:latin typeface="NikoshBAN" pitchFamily="2" charset="0"/>
              <a:cs typeface="NikoshBAN" pitchFamily="2" charset="0"/>
            </a:endParaRPr>
          </a:p>
          <a:p>
            <a:r>
              <a:rPr lang="bn-BD" sz="4800" dirty="0">
                <a:latin typeface="NikoshBAN" pitchFamily="2" charset="0"/>
                <a:cs typeface="NikoshBAN" pitchFamily="2" charset="0"/>
              </a:rPr>
              <a:t>হতোদ্যম=উদ্যমহীন।  </a:t>
            </a:r>
            <a:r>
              <a:rPr lang="bn-BD" dirty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787692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685800" y="0"/>
            <a:ext cx="2438400" cy="830997"/>
          </a:xfrm>
          <a:prstGeom prst="rect">
            <a:avLst/>
          </a:prstGeom>
          <a:solidFill>
            <a:srgbClr val="FFFF00"/>
          </a:solidFill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bn-BD" sz="4800" dirty="0">
                <a:latin typeface="NikoshBAN" pitchFamily="2" charset="0"/>
                <a:cs typeface="NikoshBAN" pitchFamily="2" charset="0"/>
              </a:rPr>
              <a:t>মূল্যায়নঃ</a:t>
            </a:r>
            <a:r>
              <a:rPr lang="bn-BD" sz="4800" dirty="0"/>
              <a:t> </a:t>
            </a:r>
            <a:endParaRPr lang="en-US" sz="4800" dirty="0"/>
          </a:p>
        </p:txBody>
      </p:sp>
      <p:sp>
        <p:nvSpPr>
          <p:cNvPr id="2" name="TextBox 1"/>
          <p:cNvSpPr txBox="1"/>
          <p:nvPr/>
        </p:nvSpPr>
        <p:spPr>
          <a:xfrm>
            <a:off x="76200" y="990600"/>
            <a:ext cx="8991600" cy="1015663"/>
          </a:xfrm>
          <a:prstGeom prst="rect">
            <a:avLst/>
          </a:prstGeom>
          <a:solidFill>
            <a:srgbClr val="00B050"/>
          </a:solidFill>
          <a:ln>
            <a:solidFill>
              <a:schemeClr val="tx1"/>
            </a:solidFill>
            <a:prstDash val="dashDot"/>
          </a:ln>
        </p:spPr>
        <p:txBody>
          <a:bodyPr wrap="square" rtlCol="0">
            <a:spAutoFit/>
          </a:bodyPr>
          <a:lstStyle/>
          <a:p>
            <a:r>
              <a:rPr lang="bn-BD" sz="2800" dirty="0">
                <a:solidFill>
                  <a:srgbClr val="92D050"/>
                </a:solidFill>
              </a:rPr>
              <a:t> </a:t>
            </a:r>
            <a:r>
              <a:rPr lang="en-US" sz="3600" dirty="0">
                <a:solidFill>
                  <a:srgbClr val="92D050"/>
                </a:solidFill>
                <a:latin typeface="NikoshBAN" pitchFamily="2" charset="0"/>
                <a:cs typeface="NikoshBAN" pitchFamily="2" charset="0"/>
              </a:rPr>
              <a:t>►</a:t>
            </a:r>
            <a:r>
              <a:rPr lang="bn-BD" sz="4400" dirty="0">
                <a:latin typeface="NikoshBAN" pitchFamily="2" charset="0"/>
                <a:cs typeface="NikoshBAN" pitchFamily="2" charset="0"/>
              </a:rPr>
              <a:t>রবীন্দ্রনাথ</a:t>
            </a:r>
            <a:r>
              <a:rPr lang="bn-BD" sz="6000" dirty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4400" dirty="0">
                <a:latin typeface="NikoshBAN" pitchFamily="2" charset="0"/>
                <a:cs typeface="NikoshBAN" pitchFamily="2" charset="0"/>
              </a:rPr>
              <a:t>ঠাকুরের জন্ম ও মৃত্যু কত সালে?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6200" y="2202359"/>
            <a:ext cx="8991600" cy="769441"/>
          </a:xfrm>
          <a:prstGeom prst="rect">
            <a:avLst/>
          </a:prstGeom>
          <a:solidFill>
            <a:srgbClr val="00B0F0"/>
          </a:solidFill>
          <a:ln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rgbClr val="FF0000"/>
                </a:solidFill>
              </a:rPr>
              <a:t>►</a:t>
            </a:r>
            <a:r>
              <a:rPr lang="bn-BD" sz="4400" dirty="0">
                <a:latin typeface="NikoshBAN" pitchFamily="2" charset="0"/>
                <a:cs typeface="NikoshBAN" pitchFamily="2" charset="0"/>
              </a:rPr>
              <a:t>নিরুপমার</a:t>
            </a:r>
            <a:r>
              <a:rPr lang="bn-BD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4400" dirty="0">
                <a:latin typeface="NikoshBAN" pitchFamily="2" charset="0"/>
                <a:cs typeface="NikoshBAN" pitchFamily="2" charset="0"/>
              </a:rPr>
              <a:t>বাবার দুটি চারিত্রিক বৈশি</a:t>
            </a:r>
            <a:r>
              <a:rPr lang="bn-IN" sz="4400" dirty="0">
                <a:latin typeface="NikoshBAN" pitchFamily="2" charset="0"/>
                <a:cs typeface="NikoshBAN" pitchFamily="2" charset="0"/>
              </a:rPr>
              <a:t>ষ্ট্য</a:t>
            </a:r>
            <a:r>
              <a:rPr lang="bn-BD" sz="4400" dirty="0">
                <a:latin typeface="NikoshBAN" pitchFamily="2" charset="0"/>
                <a:cs typeface="NikoshBAN" pitchFamily="2" charset="0"/>
              </a:rPr>
              <a:t> লিখ।  </a:t>
            </a:r>
            <a:endParaRPr lang="en-US" sz="5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6200" y="3200400"/>
            <a:ext cx="8991600" cy="1446550"/>
          </a:xfrm>
          <a:prstGeom prst="rect">
            <a:avLst/>
          </a:prstGeom>
          <a:solidFill>
            <a:srgbClr val="FFC000"/>
          </a:solidFill>
          <a:ln w="28575">
            <a:solidFill>
              <a:srgbClr val="00B050"/>
            </a:solidFill>
            <a:prstDash val="solid"/>
          </a:ln>
        </p:spPr>
        <p:txBody>
          <a:bodyPr wrap="square" rtlCol="0">
            <a:spAutoFit/>
          </a:bodyPr>
          <a:lstStyle/>
          <a:p>
            <a:pPr marL="571500" indent="-571500">
              <a:buFont typeface="Wingdings" pitchFamily="2" charset="2"/>
              <a:buChar char="v"/>
            </a:pPr>
            <a:r>
              <a:rPr lang="bn-BD" sz="4400" dirty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নিরুপমা বাবার বাড়ী যাওয়া জন্য কেন অধীর  হয়ে উঠেছিল? </a:t>
            </a:r>
            <a:endParaRPr lang="en-US" sz="4400" dirty="0">
              <a:solidFill>
                <a:srgbClr val="00B0F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6200" y="4953000"/>
            <a:ext cx="8991600" cy="1446550"/>
          </a:xfrm>
          <a:prstGeom prst="rect">
            <a:avLst/>
          </a:prstGeom>
          <a:solidFill>
            <a:schemeClr val="accent3">
              <a:lumMod val="50000"/>
            </a:schemeClr>
          </a:solidFill>
          <a:ln>
            <a:solidFill>
              <a:schemeClr val="tx1"/>
            </a:solidFill>
            <a:prstDash val="solid"/>
          </a:ln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rgbClr val="92D050"/>
                </a:solidFill>
                <a:latin typeface="NikoshBAN" pitchFamily="2" charset="0"/>
                <a:cs typeface="NikoshBAN" pitchFamily="2" charset="0"/>
              </a:rPr>
              <a:t>►</a:t>
            </a:r>
            <a:r>
              <a:rPr lang="bn-BD" sz="4400" dirty="0">
                <a:latin typeface="NikoshBAN" pitchFamily="2" charset="0"/>
                <a:cs typeface="NikoshBAN" pitchFamily="2" charset="0"/>
              </a:rPr>
              <a:t>রায়বাহাদুরের</a:t>
            </a:r>
            <a:r>
              <a:rPr lang="bn-BD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4400" dirty="0">
                <a:latin typeface="NikoshBAN" pitchFamily="2" charset="0"/>
                <a:cs typeface="NikoshBAN" pitchFamily="2" charset="0"/>
              </a:rPr>
              <a:t>মহিষি নিরুপমার সাথে কীরূপ ব্যবহার করত?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739514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2" grpId="0" animBg="1"/>
      <p:bldP spid="4" grpId="0" animBg="1"/>
      <p:bldP spid="5" grpId="0" animBg="1"/>
      <p:bldP spid="6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33400" y="914400"/>
            <a:ext cx="3581400" cy="923330"/>
          </a:xfrm>
          <a:prstGeom prst="rect">
            <a:avLst/>
          </a:prstGeom>
          <a:solidFill>
            <a:srgbClr val="FFFF00"/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bn-BD" sz="5400" dirty="0">
                <a:latin typeface="NikoshBAN" pitchFamily="2" charset="0"/>
                <a:cs typeface="NikoshBAN" pitchFamily="2" charset="0"/>
              </a:rPr>
              <a:t>বাড়ীরকাজঃ</a:t>
            </a:r>
            <a:r>
              <a:rPr lang="bn-BD" sz="5400" dirty="0">
                <a:solidFill>
                  <a:srgbClr val="FF0000"/>
                </a:solidFill>
              </a:rPr>
              <a:t> </a:t>
            </a:r>
            <a:endParaRPr lang="en-US" sz="5400" dirty="0">
              <a:solidFill>
                <a:srgbClr val="FF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85800" y="2514600"/>
            <a:ext cx="7924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533400" y="2699266"/>
            <a:ext cx="8077200" cy="3262432"/>
          </a:xfrm>
          <a:prstGeom prst="rect">
            <a:avLst/>
          </a:prstGeom>
          <a:solidFill>
            <a:srgbClr val="00B050"/>
          </a:solidFill>
          <a:ln w="762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rgbClr val="0070C0"/>
                </a:solidFill>
              </a:rPr>
              <a:t>♥</a:t>
            </a:r>
            <a:r>
              <a:rPr lang="bn-BD" sz="5400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কন্যার বিবাহের জন্য রামসুন্দরের মত কোন বাবার জন্য তোমরা কি কি করবে তা আটটি বাক্যে লিখ। </a:t>
            </a:r>
            <a:r>
              <a:rPr lang="bn-BD" sz="5400" dirty="0">
                <a:solidFill>
                  <a:srgbClr val="0070C0"/>
                </a:solidFill>
              </a:rPr>
              <a:t> </a:t>
            </a:r>
          </a:p>
          <a:p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36552432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Public\Pictures\Sample Pictures\Hydrangea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28600"/>
            <a:ext cx="9144000" cy="7086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0" y="2667000"/>
            <a:ext cx="9144000" cy="45089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BD" sz="287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ধন্যবাদ</a:t>
            </a:r>
            <a:endParaRPr lang="en-US" sz="40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8228484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Inverted="1"/>
      </p:transition>
    </mc:Choice>
    <mc:Fallback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28600"/>
            <a:ext cx="9144000" cy="60579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0" y="457200"/>
            <a:ext cx="9220200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13800" dirty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সকলকে শুভেচ্ছা </a:t>
            </a:r>
            <a:endParaRPr lang="en-US" sz="13800" dirty="0">
              <a:solidFill>
                <a:srgbClr val="FFFF0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99863191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6000">
        <p15:prstTrans prst="curtains"/>
      </p:transition>
    </mc:Choice>
    <mc:Fallback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220E8E12-7E1C-4BDB-AE2F-3682E080937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240" y="0"/>
            <a:ext cx="9144000" cy="6858000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E5B1FCE3-9DEA-472F-959E-4DAE40955B90}"/>
              </a:ext>
            </a:extLst>
          </p:cNvPr>
          <p:cNvSpPr/>
          <p:nvPr/>
        </p:nvSpPr>
        <p:spPr>
          <a:xfrm>
            <a:off x="4703247" y="3215372"/>
            <a:ext cx="4389120" cy="2308324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pPr>
              <a:buBlip>
                <a:blip r:embed="rId3"/>
              </a:buBlip>
            </a:pPr>
            <a:r>
              <a:rPr lang="bn-BD" b="1" dirty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3600" b="1" dirty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শ্রেনীঃ    </a:t>
            </a:r>
            <a:r>
              <a:rPr lang="en-SG" sz="3600" b="1" dirty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10ম </a:t>
            </a:r>
            <a:r>
              <a:rPr lang="en-SG" sz="3600" b="1" dirty="0" err="1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শেণি</a:t>
            </a:r>
            <a:endParaRPr lang="bn-BD" sz="3600" b="1" dirty="0">
              <a:ln w="12700" cmpd="sng">
                <a:solidFill>
                  <a:schemeClr val="accent4"/>
                </a:solidFill>
                <a:prstDash val="solid"/>
              </a:ln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  <a:p>
            <a:pPr>
              <a:buBlip>
                <a:blip r:embed="rId3"/>
              </a:buBlip>
            </a:pPr>
            <a:r>
              <a:rPr lang="bn-BD" sz="3600" b="1" dirty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বিষয়ঃ    বাংলা ১ম পত্র )</a:t>
            </a:r>
            <a:endParaRPr lang="en-US" sz="3600" b="1" dirty="0">
              <a:ln w="12700" cmpd="sng">
                <a:solidFill>
                  <a:schemeClr val="accent4"/>
                </a:solidFill>
                <a:prstDash val="solid"/>
              </a:ln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  <a:p>
            <a:pPr>
              <a:buBlip>
                <a:blip r:embed="rId3"/>
              </a:buBlip>
            </a:pPr>
            <a:r>
              <a:rPr lang="bn-BD" sz="3600" b="1" dirty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সময়ঃ     ৫০ মিনিট</a:t>
            </a:r>
            <a:endParaRPr lang="en-SG" sz="3600" b="1" dirty="0">
              <a:ln w="12700" cmpd="sng">
                <a:solidFill>
                  <a:schemeClr val="accent4"/>
                </a:solidFill>
                <a:prstDash val="solid"/>
              </a:ln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  <a:p>
            <a:pPr>
              <a:buBlip>
                <a:blip r:embed="rId3"/>
              </a:buBlip>
            </a:pPr>
            <a:r>
              <a:rPr lang="en-SG" sz="3600" b="1" dirty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তারিখ-09/01/20</a:t>
            </a:r>
            <a:endParaRPr lang="en-US" sz="3600" b="1" dirty="0">
              <a:ln w="12700" cmpd="sng">
                <a:solidFill>
                  <a:schemeClr val="accent4"/>
                </a:solidFill>
                <a:prstDash val="solid"/>
              </a:ln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3751208C-F77A-47BD-9509-D2929954222C}"/>
              </a:ext>
            </a:extLst>
          </p:cNvPr>
          <p:cNvSpPr/>
          <p:nvPr/>
        </p:nvSpPr>
        <p:spPr>
          <a:xfrm>
            <a:off x="-26158" y="3215372"/>
            <a:ext cx="4556760" cy="2000548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r>
              <a:rPr lang="bn-IN" sz="3600" b="1" dirty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খন্দকার আব্দুল মজিদ</a:t>
            </a:r>
            <a:endParaRPr lang="bn-BD" sz="3600" b="1" dirty="0">
              <a:ln w="12700" cmpd="sng">
                <a:solidFill>
                  <a:schemeClr val="accent4"/>
                </a:solidFill>
                <a:prstDash val="solid"/>
              </a:ln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BD" sz="3200" b="1" dirty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rgbClr val="00B050"/>
                </a:solidFill>
              </a:rPr>
              <a:t> </a:t>
            </a:r>
            <a:r>
              <a:rPr lang="bn-BD" sz="3200" b="1" dirty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সহকারি শিক্ষক</a:t>
            </a:r>
            <a:endParaRPr lang="bn-BD" sz="3200" b="1" dirty="0">
              <a:ln w="12700" cmpd="sng">
                <a:solidFill>
                  <a:schemeClr val="accent4"/>
                </a:solidFill>
                <a:prstDash val="solid"/>
              </a:ln>
              <a:solidFill>
                <a:srgbClr val="00B050"/>
              </a:solidFill>
            </a:endParaRPr>
          </a:p>
          <a:p>
            <a:r>
              <a:rPr lang="bn-BD" sz="2800" b="1" dirty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bn-IN" sz="2800" b="1" dirty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সূতী সোহরাওয়ার্দী</a:t>
            </a:r>
            <a:r>
              <a:rPr lang="bn-BD" sz="2800" b="1" dirty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মাধ্যমিক বিদ্যালয়। </a:t>
            </a:r>
          </a:p>
          <a:p>
            <a:r>
              <a:rPr lang="bn-BD" sz="2800" b="1" dirty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bn-IN" sz="2800" b="1" dirty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গোপালপুর,টাংগাইল।</a:t>
            </a:r>
            <a:endParaRPr lang="en-US" sz="2800" b="1" dirty="0">
              <a:ln w="12700" cmpd="sng">
                <a:solidFill>
                  <a:schemeClr val="accent4"/>
                </a:solidFill>
                <a:prstDash val="solid"/>
              </a:ln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A7AC52C-7C27-46E5-95A0-86B36F6B458E}"/>
              </a:ext>
            </a:extLst>
          </p:cNvPr>
          <p:cNvSpPr/>
          <p:nvPr/>
        </p:nvSpPr>
        <p:spPr>
          <a:xfrm>
            <a:off x="3733801" y="649962"/>
            <a:ext cx="2057400" cy="923330"/>
          </a:xfrm>
          <a:prstGeom prst="rect">
            <a:avLst/>
          </a:prstGeom>
          <a:solidFill>
            <a:srgbClr val="92D050"/>
          </a:solidFill>
        </p:spPr>
        <p:txBody>
          <a:bodyPr wrap="square">
            <a:spAutoFit/>
          </a:bodyPr>
          <a:lstStyle/>
          <a:p>
            <a:r>
              <a:rPr lang="bn-BD" sz="5400" b="1" spc="50" dirty="0">
                <a:ln w="0"/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পরিচিতি</a:t>
            </a:r>
            <a:endParaRPr lang="en-US" sz="5400" b="1" spc="50" dirty="0">
              <a:ln w="0"/>
              <a:solidFill>
                <a:schemeClr val="accent1">
                  <a:lumMod val="60000"/>
                  <a:lumOff val="40000"/>
                </a:schemeClr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CE4DF97-B207-4FC0-84D9-D423B23E10A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758011"/>
            <a:ext cx="1368552" cy="1728216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10614501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71600"/>
            <a:ext cx="9067800" cy="54864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2" name="TextBox 1"/>
          <p:cNvSpPr txBox="1"/>
          <p:nvPr/>
        </p:nvSpPr>
        <p:spPr>
          <a:xfrm>
            <a:off x="0" y="76200"/>
            <a:ext cx="9067800" cy="1200329"/>
          </a:xfrm>
          <a:prstGeom prst="rect">
            <a:avLst/>
          </a:prstGeom>
          <a:solidFill>
            <a:srgbClr val="FFC000"/>
          </a:solidFill>
          <a:ln w="63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7200" dirty="0">
                <a:latin typeface="NikoshBAN" pitchFamily="2" charset="0"/>
                <a:cs typeface="NikoshBAN" pitchFamily="2" charset="0"/>
              </a:rPr>
              <a:t>নগদ</a:t>
            </a:r>
            <a:r>
              <a:rPr lang="en-SG" sz="7200" dirty="0">
                <a:latin typeface="NikoshBAN" pitchFamily="2" charset="0"/>
                <a:cs typeface="NikoshBAN" pitchFamily="2" charset="0"/>
              </a:rPr>
              <a:t> অ</a:t>
            </a:r>
            <a:r>
              <a:rPr lang="bn-BD" sz="7200" dirty="0">
                <a:latin typeface="NikoshBAN" pitchFamily="2" charset="0"/>
                <a:cs typeface="NikoshBAN" pitchFamily="2" charset="0"/>
              </a:rPr>
              <a:t>র্থ ওস্বর্ণালঙ্কার </a:t>
            </a:r>
            <a:endParaRPr lang="en-US" sz="72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9007103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981200" y="1371600"/>
            <a:ext cx="4648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30352" cy="670560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  <p:extLst>
      <p:ext uri="{BB962C8B-B14F-4D97-AF65-F5344CB8AC3E}">
        <p14:creationId xmlns:p14="http://schemas.microsoft.com/office/powerpoint/2010/main" val="309798585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doors dir="vert"/>
      </p:transition>
    </mc:Choice>
    <mc:Fallback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362200" y="813137"/>
            <a:ext cx="3200400" cy="1015663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6000" dirty="0">
                <a:latin typeface="NikoshBAN" pitchFamily="2" charset="0"/>
                <a:cs typeface="NikoshBAN" pitchFamily="2" charset="0"/>
              </a:rPr>
              <a:t>দেনাপাওনা</a:t>
            </a:r>
            <a:r>
              <a:rPr lang="bn-BD" sz="4400" dirty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4400" dirty="0">
              <a:solidFill>
                <a:srgbClr val="FFFF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766EF129-CAB3-445E-B863-5A2C414F8FFC}"/>
              </a:ext>
            </a:extLst>
          </p:cNvPr>
          <p:cNvSpPr txBox="1"/>
          <p:nvPr/>
        </p:nvSpPr>
        <p:spPr>
          <a:xfrm>
            <a:off x="228600" y="3886200"/>
            <a:ext cx="8686800" cy="1569660"/>
          </a:xfrm>
          <a:prstGeom prst="rect">
            <a:avLst/>
          </a:prstGeom>
          <a:solidFill>
            <a:srgbClr val="0070C0"/>
          </a:solidFill>
        </p:spPr>
        <p:txBody>
          <a:bodyPr wrap="square" rtlCol="0">
            <a:spAutoFit/>
          </a:bodyPr>
          <a:lstStyle/>
          <a:p>
            <a:r>
              <a:rPr lang="en-SG" sz="9600" dirty="0" err="1"/>
              <a:t>রবীন্দ্রনাথ</a:t>
            </a:r>
            <a:r>
              <a:rPr lang="en-SG" sz="9600" dirty="0"/>
              <a:t> </a:t>
            </a:r>
            <a:r>
              <a:rPr lang="en-SG" sz="9600" dirty="0" err="1"/>
              <a:t>ঠাকুর</a:t>
            </a:r>
            <a:endParaRPr lang="en-US" sz="9600" dirty="0"/>
          </a:p>
        </p:txBody>
      </p:sp>
    </p:spTree>
    <p:extLst>
      <p:ext uri="{BB962C8B-B14F-4D97-AF65-F5344CB8AC3E}">
        <p14:creationId xmlns:p14="http://schemas.microsoft.com/office/powerpoint/2010/main" val="23662517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52600" y="125105"/>
            <a:ext cx="2887070" cy="830997"/>
          </a:xfrm>
          <a:prstGeom prst="rect">
            <a:avLst/>
          </a:prstGeom>
          <a:solidFill>
            <a:schemeClr val="accent2"/>
          </a:solidFill>
          <a:ln>
            <a:solidFill>
              <a:schemeClr val="tx1"/>
            </a:solidFill>
            <a:prstDash val="sysDot"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800" dirty="0" err="1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শিখনফল</a:t>
            </a:r>
            <a:r>
              <a:rPr lang="en-US" sz="4800" dirty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: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0" y="5754469"/>
            <a:ext cx="9144000" cy="646331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solidFill>
              <a:schemeClr val="tx1"/>
            </a:solidFill>
            <a:prstDash val="dash"/>
          </a:ln>
        </p:spPr>
        <p:txBody>
          <a:bodyPr wrap="square" rtlCol="0">
            <a:spAutoFit/>
          </a:bodyPr>
          <a:lstStyle/>
          <a:p>
            <a:pPr marL="571500" indent="-571500">
              <a:buFont typeface="Wingdings" pitchFamily="2" charset="2"/>
              <a:buChar char="q"/>
            </a:pPr>
            <a:r>
              <a:rPr lang="bn-BD" sz="36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সামাজিক ও নৈতিক অবক্ষয়ের কারণ ব্যাখ্যা করতে পারবে</a:t>
            </a:r>
            <a:r>
              <a:rPr lang="bn-BD" sz="16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।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76200" y="1524000"/>
            <a:ext cx="9067800" cy="1446550"/>
          </a:xfrm>
          <a:prstGeom prst="rect">
            <a:avLst/>
          </a:prstGeom>
          <a:solidFill>
            <a:srgbClr val="92D050"/>
          </a:solidFill>
          <a:ln w="571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571500" indent="-571500">
              <a:buFont typeface="Wingdings" pitchFamily="2" charset="2"/>
              <a:buChar char="q"/>
            </a:pPr>
            <a:r>
              <a:rPr lang="bn-BD" sz="44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লেখক</a:t>
            </a:r>
            <a:r>
              <a:rPr lang="en-US" sz="44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রবীন্দ্রনাথ</a:t>
            </a:r>
            <a:r>
              <a:rPr lang="en-US" sz="44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ঠাকুরের</a:t>
            </a:r>
            <a:r>
              <a:rPr lang="en-US" sz="44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44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সংক্ষিপ্ত জীবনী উল্লেখ করতে পারবে।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0" y="3254514"/>
            <a:ext cx="9144000" cy="707886"/>
          </a:xfrm>
          <a:prstGeom prst="rect">
            <a:avLst/>
          </a:prstGeom>
          <a:solidFill>
            <a:schemeClr val="accent4">
              <a:lumMod val="50000"/>
            </a:schemeClr>
          </a:solidFill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571500" indent="-571500">
              <a:buFont typeface="Wingdings" pitchFamily="2" charset="2"/>
              <a:buChar char="q"/>
            </a:pPr>
            <a:r>
              <a:rPr lang="bn-BD" sz="4000" dirty="0">
                <a:solidFill>
                  <a:srgbClr val="FFC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40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যৌতুক প্রথার কুফলগুলোর চার্ট তৈরী  করতে পারবে।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0" y="4267200"/>
            <a:ext cx="9144000" cy="1200329"/>
          </a:xfrm>
          <a:prstGeom prst="rect">
            <a:avLst/>
          </a:prstGeom>
          <a:solidFill>
            <a:schemeClr val="accent1">
              <a:lumMod val="75000"/>
            </a:schemeClr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571500" indent="-571500">
              <a:buFont typeface="Wingdings" pitchFamily="2" charset="2"/>
              <a:buChar char="q"/>
            </a:pPr>
            <a:r>
              <a:rPr lang="bn-BD" sz="3600" dirty="0">
                <a:solidFill>
                  <a:srgbClr val="92D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36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পণ প্রথার বিরুদ্ধে শিক্ষিত বরের ভূমিকা ব্যাখ্যা করতে পারবে।</a:t>
            </a:r>
          </a:p>
        </p:txBody>
      </p:sp>
    </p:spTree>
    <p:extLst>
      <p:ext uri="{BB962C8B-B14F-4D97-AF65-F5344CB8AC3E}">
        <p14:creationId xmlns:p14="http://schemas.microsoft.com/office/powerpoint/2010/main" val="34046512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  <p:bldP spid="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76200"/>
            <a:ext cx="9144000" cy="830997"/>
          </a:xfrm>
          <a:prstGeom prst="rect">
            <a:avLst/>
          </a:prstGeom>
          <a:solidFill>
            <a:srgbClr val="FF0000"/>
          </a:solidFill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4800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এটি কিসের ছবি?  </a:t>
            </a:r>
            <a:endParaRPr lang="en-US" sz="4800" dirty="0"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026" name="Picture 2" descr="C:\Users\Doel-1612i3\Pictures\20121113_135280227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90600"/>
            <a:ext cx="9144000" cy="4375702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76200" y="5707559"/>
            <a:ext cx="9067800" cy="769441"/>
          </a:xfrm>
          <a:prstGeom prst="rect">
            <a:avLst/>
          </a:prstGeom>
          <a:solidFill>
            <a:srgbClr val="FFC000"/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4400" dirty="0">
                <a:latin typeface="NikoshBAN" pitchFamily="2" charset="0"/>
                <a:cs typeface="NikoshBAN" pitchFamily="2" charset="0"/>
              </a:rPr>
              <a:t>এটি একটি বিবা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হিত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দম্পতির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4400" dirty="0">
                <a:latin typeface="NikoshBAN" panose="02000000000000000000" pitchFamily="2" charset="0"/>
                <a:cs typeface="NikoshBAN" panose="02000000000000000000" pitchFamily="2" charset="0"/>
              </a:rPr>
              <a:t> ছবি 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794725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6200"/>
            <a:ext cx="9144000" cy="5101589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4" name="TextBox 3"/>
          <p:cNvSpPr txBox="1"/>
          <p:nvPr/>
        </p:nvSpPr>
        <p:spPr>
          <a:xfrm>
            <a:off x="152400" y="5562600"/>
            <a:ext cx="8991600" cy="923330"/>
          </a:xfrm>
          <a:prstGeom prst="rect">
            <a:avLst/>
          </a:prstGeom>
          <a:solidFill>
            <a:srgbClr val="FFFF00"/>
          </a:soli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54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টাকা না দিয়ে তারিয়ে দিল। </a:t>
            </a:r>
            <a:endParaRPr lang="en-US" sz="54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057547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1192</TotalTime>
  <Words>247</Words>
  <Application>Microsoft Office PowerPoint</Application>
  <PresentationFormat>On-screen Show (4:3)</PresentationFormat>
  <Paragraphs>42</Paragraphs>
  <Slides>17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5" baseType="lpstr">
      <vt:lpstr>Arial</vt:lpstr>
      <vt:lpstr>Calibri</vt:lpstr>
      <vt:lpstr>Franklin Gothic Book</vt:lpstr>
      <vt:lpstr>NikoshBAN</vt:lpstr>
      <vt:lpstr>Trebuchet MS</vt:lpstr>
      <vt:lpstr>Wingdings</vt:lpstr>
      <vt:lpstr>Wingdings 3</vt:lpstr>
      <vt:lpstr>Facet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Doel-1612i3</dc:creator>
  <cp:lastModifiedBy>teacher</cp:lastModifiedBy>
  <cp:revision>217</cp:revision>
  <dcterms:created xsi:type="dcterms:W3CDTF">2006-08-16T00:00:00Z</dcterms:created>
  <dcterms:modified xsi:type="dcterms:W3CDTF">2020-01-11T06:03:02Z</dcterms:modified>
</cp:coreProperties>
</file>