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7" r:id="rId2"/>
    <p:sldId id="281" r:id="rId3"/>
    <p:sldId id="282" r:id="rId4"/>
    <p:sldId id="268" r:id="rId5"/>
    <p:sldId id="270" r:id="rId6"/>
    <p:sldId id="269" r:id="rId7"/>
    <p:sldId id="275" r:id="rId8"/>
    <p:sldId id="256" r:id="rId9"/>
    <p:sldId id="276" r:id="rId10"/>
    <p:sldId id="278" r:id="rId11"/>
    <p:sldId id="265" r:id="rId12"/>
    <p:sldId id="258" r:id="rId13"/>
    <p:sldId id="260" r:id="rId14"/>
    <p:sldId id="263" r:id="rId15"/>
    <p:sldId id="264" r:id="rId16"/>
    <p:sldId id="28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2D3295"/>
    <a:srgbClr val="2A14AC"/>
    <a:srgbClr val="0808BA"/>
    <a:srgbClr val="74BCFE"/>
    <a:srgbClr val="29B7E3"/>
    <a:srgbClr val="69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1" autoAdjust="0"/>
  </p:normalViewPr>
  <p:slideViewPr>
    <p:cSldViewPr>
      <p:cViewPr varScale="1">
        <p:scale>
          <a:sx n="95" d="100"/>
          <a:sy n="95" d="100"/>
        </p:scale>
        <p:origin x="8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2A4C2-EC2D-44A8-BFAE-B743F351C0E0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08D69-9B00-4B9E-A839-88796C26CE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08D69-9B00-4B9E-A839-88796C26CE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Sunday, June 9,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965A-1177-4841-8589-C99489419B84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737C-A72F-4108-9145-FFB4F743FC12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E4E61-F964-4766-9319-463C20505E7E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5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6C0C-197C-4E49-8D49-58B84C4F9DCB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6A7E-2A69-45E7-82A5-A53E7DF92924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9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118B-E8C9-48D5-9DD0-BE434ACF0E82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330-22F7-4C8E-86DA-57E15FE8609B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8DDC-C90D-4625-8191-4B854E0F654A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2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D761-7656-4C59-A60D-FE580761EF9F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BE2F-A3E2-4947-A9FF-4D03E6DBF260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E9DD8-66B5-46A2-87B1-A4AE0579423D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6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D9E4-4A3B-4636-B223-EC768E8D2889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amin001974@gmail.com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5D14-AC54-45D7-AE6F-372C44A3A9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2.jpeg"/><Relationship Id="rId7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blipFill>
                  <a:blip r:embed="rId4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9600" b="1" dirty="0">
              <a:blipFill>
                <a:blip r:embed="rId4"/>
                <a:tile tx="0" ty="0" sx="100000" sy="100000" flip="none" algn="tl"/>
              </a:blip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 descr="Color Flow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752600"/>
            <a:ext cx="5638800" cy="4800600"/>
          </a:xfrm>
          <a:prstGeom prst="can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0ADA3-91BA-4106-8154-D44E14A63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1BA0-1148-4160-A86E-9264B12BA9EF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B1FAF-75C0-46D2-BDCB-74698DDE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BDCD-91A4-46ED-83D6-601C48DA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62"/>
          <p:cNvSpPr/>
          <p:nvPr/>
        </p:nvSpPr>
        <p:spPr>
          <a:xfrm>
            <a:off x="6019800" y="533400"/>
            <a:ext cx="1371600" cy="1392866"/>
          </a:xfrm>
          <a:prstGeom prst="triangle">
            <a:avLst>
              <a:gd name="adj" fmla="val 48817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1799397" y="461520"/>
            <a:ext cx="840249" cy="1741876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066800" y="436100"/>
            <a:ext cx="1543980" cy="1773700"/>
            <a:chOff x="609600" y="436100"/>
            <a:chExt cx="1543980" cy="1773700"/>
          </a:xfrm>
        </p:grpSpPr>
        <p:sp>
          <p:nvSpPr>
            <p:cNvPr id="32" name="Freeform 31"/>
            <p:cNvSpPr/>
            <p:nvPr/>
          </p:nvSpPr>
          <p:spPr>
            <a:xfrm rot="10800000">
              <a:off x="609600" y="474328"/>
              <a:ext cx="748793" cy="17354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190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004669" y="457200"/>
              <a:ext cx="1148911" cy="1307153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17267" y="436100"/>
              <a:ext cx="1206078" cy="1741753"/>
            </a:xfrm>
            <a:prstGeom prst="triangle">
              <a:avLst>
                <a:gd name="adj" fmla="val 61596"/>
              </a:avLst>
            </a:prstGeom>
            <a:solidFill>
              <a:srgbClr val="74BCFE">
                <a:alpha val="38000"/>
              </a:srgbClr>
            </a:solidFill>
            <a:ln w="1270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7200" y="2895600"/>
            <a:ext cx="8395648" cy="1399718"/>
            <a:chOff x="457200" y="2895600"/>
            <a:chExt cx="8395648" cy="1399718"/>
          </a:xfrm>
        </p:grpSpPr>
        <p:sp>
          <p:nvSpPr>
            <p:cNvPr id="36" name="Isosceles Triangle 35"/>
            <p:cNvSpPr/>
            <p:nvPr/>
          </p:nvSpPr>
          <p:spPr>
            <a:xfrm>
              <a:off x="39624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569112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74676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2286000" y="2896422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" y="2896422"/>
              <a:ext cx="1371600" cy="1371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81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45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09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9754" y="3346181"/>
              <a:ext cx="4940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ym typeface="Symbol"/>
                </a:rPr>
                <a:t></a:t>
              </a:r>
              <a:endParaRPr lang="en-US" sz="44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86000" y="2895600"/>
              <a:ext cx="1371600" cy="1371600"/>
              <a:chOff x="2286000" y="4418778"/>
              <a:chExt cx="1371600" cy="13716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2286000" y="579037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2258703" y="510457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968088" y="2896422"/>
              <a:ext cx="1371600" cy="1379218"/>
              <a:chOff x="2286000" y="4433248"/>
              <a:chExt cx="1371600" cy="1379218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481248" y="2916100"/>
              <a:ext cx="1371600" cy="1379218"/>
              <a:chOff x="2286000" y="4433248"/>
              <a:chExt cx="1371600" cy="1379218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5707040" y="2896422"/>
              <a:ext cx="1371600" cy="1379218"/>
              <a:chOff x="2286000" y="4433248"/>
              <a:chExt cx="1371600" cy="1379218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86000" y="5812466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/>
        </p:nvSpPr>
        <p:spPr>
          <a:xfrm>
            <a:off x="3581400" y="533400"/>
            <a:ext cx="13716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6019800" y="19050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6006151" y="1219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093304" y="1757238"/>
            <a:ext cx="1550505" cy="445273"/>
          </a:xfrm>
          <a:custGeom>
            <a:avLst/>
            <a:gdLst>
              <a:gd name="connsiteX0" fmla="*/ 373712 w 1550505"/>
              <a:gd name="connsiteY0" fmla="*/ 0 h 445273"/>
              <a:gd name="connsiteX1" fmla="*/ 0 w 1550505"/>
              <a:gd name="connsiteY1" fmla="*/ 445273 h 445273"/>
              <a:gd name="connsiteX2" fmla="*/ 1176793 w 1550505"/>
              <a:gd name="connsiteY2" fmla="*/ 445273 h 445273"/>
              <a:gd name="connsiteX3" fmla="*/ 1550505 w 1550505"/>
              <a:gd name="connsiteY3" fmla="*/ 7952 h 445273"/>
              <a:gd name="connsiteX4" fmla="*/ 373712 w 1550505"/>
              <a:gd name="connsiteY4" fmla="*/ 0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505" h="445273">
                <a:moveTo>
                  <a:pt x="373712" y="0"/>
                </a:moveTo>
                <a:lnTo>
                  <a:pt x="0" y="445273"/>
                </a:lnTo>
                <a:lnTo>
                  <a:pt x="1176793" y="445273"/>
                </a:lnTo>
                <a:lnTo>
                  <a:pt x="1550505" y="7952"/>
                </a:lnTo>
                <a:lnTo>
                  <a:pt x="373712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1088408" y="429904"/>
            <a:ext cx="1206078" cy="1741753"/>
          </a:xfrm>
          <a:prstGeom prst="triangle">
            <a:avLst>
              <a:gd name="adj" fmla="val 6159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62400" y="99060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b×b</a:t>
            </a:r>
            <a:endParaRPr lang="en-US" sz="28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7239000" y="914400"/>
            <a:ext cx="1249060" cy="892844"/>
            <a:chOff x="7791889" y="677840"/>
            <a:chExt cx="1249060" cy="892844"/>
          </a:xfrm>
        </p:grpSpPr>
        <p:sp>
          <p:nvSpPr>
            <p:cNvPr id="76" name="TextBox 75"/>
            <p:cNvSpPr txBox="1"/>
            <p:nvPr/>
          </p:nvSpPr>
          <p:spPr>
            <a:xfrm>
              <a:off x="7791889" y="838200"/>
              <a:ext cx="12490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   ×</a:t>
              </a:r>
              <a:r>
                <a:rPr lang="en-US" sz="2800" dirty="0" err="1"/>
                <a:t>b×h</a:t>
              </a:r>
              <a:endParaRPr lang="en-US" sz="28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821304" y="677840"/>
              <a:ext cx="381000" cy="892844"/>
              <a:chOff x="8485496" y="693708"/>
              <a:chExt cx="381000" cy="892844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flipV="1">
                <a:off x="8534400" y="1115704"/>
                <a:ext cx="304800" cy="22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8499088" y="1063332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485496" y="693708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</a:t>
                </a:r>
              </a:p>
            </p:txBody>
          </p:sp>
        </p:grpSp>
      </p:grpSp>
      <p:sp>
        <p:nvSpPr>
          <p:cNvPr id="103" name="Down Arrow 102"/>
          <p:cNvSpPr/>
          <p:nvPr/>
        </p:nvSpPr>
        <p:spPr>
          <a:xfrm rot="2002714">
            <a:off x="1196557" y="2204085"/>
            <a:ext cx="499870" cy="686855"/>
          </a:xfrm>
          <a:prstGeom prst="downArrow">
            <a:avLst>
              <a:gd name="adj1" fmla="val 35398"/>
              <a:gd name="adj2" fmla="val 4240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81000" y="4482662"/>
            <a:ext cx="8382000" cy="1981200"/>
            <a:chOff x="6324600" y="-1981200"/>
            <a:chExt cx="8382000" cy="1981200"/>
          </a:xfrm>
        </p:grpSpPr>
        <p:sp>
          <p:nvSpPr>
            <p:cNvPr id="113" name="Rectangle 112"/>
            <p:cNvSpPr/>
            <p:nvPr/>
          </p:nvSpPr>
          <p:spPr>
            <a:xfrm>
              <a:off x="6324600" y="-1981200"/>
              <a:ext cx="8382000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6324600" y="-1957137"/>
              <a:ext cx="8382000" cy="1877437"/>
              <a:chOff x="381000" y="4495800"/>
              <a:chExt cx="8382000" cy="1877437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381000" y="4495800"/>
                <a:ext cx="8382000" cy="18774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         </a:t>
                </a:r>
                <a:r>
                  <a:rPr lang="bn-BD" sz="2800" dirty="0">
                    <a:latin typeface="SutonnyOMJ" pitchFamily="2" charset="0"/>
                    <a:cs typeface="SutonnyOMJ" pitchFamily="2" charset="0"/>
                  </a:rPr>
                  <a:t>বোর্ডের কাজ</a:t>
                </a:r>
                <a:endParaRPr lang="en-US" sz="280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2800" dirty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BD" sz="2800" dirty="0">
                    <a:latin typeface="SutonnyOMJ" pitchFamily="2" charset="0"/>
                    <a:cs typeface="SutonnyOMJ" pitchFamily="2" charset="0"/>
                  </a:rPr>
                  <a:t>সমগ্র তলের ক্ষেত্রফল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err="1"/>
                  <a:t>b×b</a:t>
                </a:r>
                <a:r>
                  <a:rPr lang="en-US" sz="2800" dirty="0"/>
                  <a:t> +  4 ×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>
                    <a:latin typeface="SutonnyOMJ" pitchFamily="2" charset="0"/>
                    <a:cs typeface="SutonnyOMJ" pitchFamily="2" charset="0"/>
                  </a:rPr>
                  <a:t>ভূমির ক্ষেত্রফল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GB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800" dirty="0"/>
                  <a:t>×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(</a:t>
                </a:r>
                <a:r>
                  <a:rPr lang="bn-BD" sz="3200" dirty="0">
                    <a:latin typeface="SutonnyOMJ" panose="01010600010101010101" pitchFamily="2" charset="0"/>
                    <a:cs typeface="SutonnyOMJ" pitchFamily="2" charset="0"/>
                  </a:rPr>
                  <a:t>ভূমির পরিসীমা</a:t>
                </a:r>
                <a:r>
                  <a:rPr lang="en-US" sz="3200" dirty="0">
                    <a:latin typeface="SutonnyOMJ" panose="01010600010101010101" pitchFamily="2" charset="0"/>
                    <a:cs typeface="SutonnyOMJ" pitchFamily="2" charset="0"/>
                  </a:rPr>
                  <a:t>×</a:t>
                </a:r>
                <a:r>
                  <a:rPr lang="bn-BD" sz="3200" dirty="0">
                    <a:latin typeface="SutonnyOMJ" panose="01010600010101010101" pitchFamily="2" charset="0"/>
                    <a:cs typeface="SutonnyOMJ" pitchFamily="2" charset="0"/>
                  </a:rPr>
                  <a:t>হেলানো উচ্চতা</a:t>
                </a:r>
                <a:r>
                  <a:rPr lang="bn-BD" sz="28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)</a:t>
                </a:r>
                <a:r>
                  <a:rPr lang="en-US" sz="2800" dirty="0">
                    <a:latin typeface="SutonnyOMJ" panose="01010600010101010101" pitchFamily="2" charset="0"/>
                    <a:cs typeface="SutonnyOMJ" panose="01010600010101010101" pitchFamily="2" charset="0"/>
                  </a:rPr>
                  <a:t> </a:t>
                </a:r>
              </a:p>
            </p:txBody>
          </p:sp>
          <p:grpSp>
            <p:nvGrpSpPr>
              <p:cNvPr id="96" name="Group 95"/>
              <p:cNvGrpSpPr/>
              <p:nvPr/>
            </p:nvGrpSpPr>
            <p:grpSpPr>
              <a:xfrm>
                <a:off x="3657599" y="4724400"/>
                <a:ext cx="2121476" cy="1274295"/>
                <a:chOff x="6845683" y="677840"/>
                <a:chExt cx="2195266" cy="1274295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>
                  <a:off x="7791889" y="838200"/>
                  <a:ext cx="124906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    ×</a:t>
                  </a:r>
                  <a:r>
                    <a:rPr lang="en-US" sz="2800" dirty="0" err="1"/>
                    <a:t>b×h</a:t>
                  </a:r>
                  <a:endParaRPr lang="en-US" sz="2800" dirty="0"/>
                </a:p>
              </p:txBody>
            </p:sp>
            <p:grpSp>
              <p:nvGrpSpPr>
                <p:cNvPr id="98" name="Group 93"/>
                <p:cNvGrpSpPr/>
                <p:nvPr/>
              </p:nvGrpSpPr>
              <p:grpSpPr>
                <a:xfrm>
                  <a:off x="6845683" y="677840"/>
                  <a:ext cx="1356621" cy="1274295"/>
                  <a:chOff x="7509875" y="693708"/>
                  <a:chExt cx="1356621" cy="1274295"/>
                </a:xfrm>
              </p:grpSpPr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8534400" y="1115704"/>
                    <a:ext cx="304800" cy="222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8499088" y="1063332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/>
                      <a:t>2</a:t>
                    </a: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8485496" y="693708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/>
                      <a:t>1</a:t>
                    </a:r>
                  </a:p>
                </p:txBody>
              </p:sp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7509875" y="1444783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dirty="0"/>
                      <a:t>1</a:t>
                    </a:r>
                  </a:p>
                </p:txBody>
              </p:sp>
            </p:grpSp>
          </p:grpSp>
        </p:grpSp>
      </p:grpSp>
      <p:sp>
        <p:nvSpPr>
          <p:cNvPr id="65" name="TextBox 64"/>
          <p:cNvSpPr txBox="1"/>
          <p:nvPr/>
        </p:nvSpPr>
        <p:spPr>
          <a:xfrm>
            <a:off x="4114800" y="19005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953000" y="990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57600" y="5943600"/>
            <a:ext cx="355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3733800" y="60198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A89D25-E0F7-4E2A-9EE6-D5CCBADF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FF3E-208B-40B0-B28E-DEC6A6574FF0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D082B-3536-4F09-84EC-25E7BBCA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BA558-A51E-44A7-9406-35EC93CD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66" grpId="0" animBg="1"/>
      <p:bldP spid="69" grpId="0" animBg="1"/>
      <p:bldP spid="72" grpId="0"/>
      <p:bldP spid="103" grpId="0" animBg="1"/>
      <p:bldP spid="65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685800" y="39624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61"/>
          <p:cNvGrpSpPr/>
          <p:nvPr/>
        </p:nvGrpSpPr>
        <p:grpSpPr>
          <a:xfrm>
            <a:off x="533400" y="533400"/>
            <a:ext cx="1877704" cy="2019923"/>
            <a:chOff x="4419600" y="609600"/>
            <a:chExt cx="1877704" cy="2019923"/>
          </a:xfrm>
        </p:grpSpPr>
        <p:sp>
          <p:nvSpPr>
            <p:cNvPr id="34" name="Isosceles Triangle 33"/>
            <p:cNvSpPr/>
            <p:nvPr/>
          </p:nvSpPr>
          <p:spPr>
            <a:xfrm>
              <a:off x="4420729" y="614721"/>
              <a:ext cx="1439848" cy="2007421"/>
            </a:xfrm>
            <a:prstGeom prst="triangle">
              <a:avLst>
                <a:gd name="adj" fmla="val 61596"/>
              </a:avLst>
            </a:prstGeom>
            <a:solidFill>
              <a:schemeClr val="tx2">
                <a:lumMod val="60000"/>
                <a:lumOff val="40000"/>
                <a:alpha val="72000"/>
              </a:schemeClr>
            </a:solidFill>
            <a:ln w="571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0800000">
              <a:off x="5294193" y="614580"/>
              <a:ext cx="1003111" cy="2007562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4BCFE">
                    <a:shade val="30000"/>
                    <a:satMod val="115000"/>
                  </a:srgbClr>
                </a:gs>
                <a:gs pos="50000">
                  <a:srgbClr val="74BCFE">
                    <a:shade val="67500"/>
                    <a:satMod val="115000"/>
                  </a:srgbClr>
                </a:gs>
                <a:gs pos="100000">
                  <a:srgbClr val="74BCFE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solidFill>
                <a:srgbClr val="2D3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10800000">
              <a:off x="4419600" y="629340"/>
              <a:ext cx="893928" cy="2000183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9525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4891243" y="609600"/>
              <a:ext cx="1371600" cy="1506531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59000"/>
              </a:schemeClr>
            </a:solidFill>
            <a:ln w="952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be 39"/>
          <p:cNvSpPr/>
          <p:nvPr/>
        </p:nvSpPr>
        <p:spPr>
          <a:xfrm>
            <a:off x="457200" y="3048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90800" y="381000"/>
            <a:ext cx="6238353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SutonnyOMJ" pitchFamily="2" charset="0"/>
                <a:cs typeface="SutonnyOMJ" pitchFamily="2" charset="0"/>
              </a:rPr>
              <a:t>এখানে ঘনকের এবং পিরামিডের</a:t>
            </a:r>
          </a:p>
          <a:p>
            <a:r>
              <a:rPr lang="bn-BD" sz="4800" dirty="0">
                <a:latin typeface="SutonnyOMJ" pitchFamily="2" charset="0"/>
                <a:cs typeface="SutonnyOMJ" pitchFamily="2" charset="0"/>
              </a:rPr>
              <a:t>ভূমির ক্ষেত্রফল সমান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90800" y="2133600"/>
            <a:ext cx="62484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SutonnyOMJ" pitchFamily="2" charset="0"/>
                <a:cs typeface="SutonnyOMJ" pitchFamily="2" charset="0"/>
              </a:rPr>
              <a:t>কিন্তু এরা সমান নয়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A79F96D-9DB4-4922-8C3F-9E64FCCC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A9DD-69DA-4AFA-83CD-D86EA8E708C7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1A6072F-04E6-42FF-91E7-8AE2D7B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940105-A136-47E9-A734-1C51300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C -0.00173 0.00046 -0.00364 0.0007 -0.00503 0.00208 C -0.00712 0.0037 -0.00816 0.00718 -0.01007 0.0088 C -0.01302 0.01111 -0.02014 0.0132 -0.02014 0.01343 C -0.02917 0.02153 -0.03785 0.02222 -0.04826 0.02685 C -0.05903 0.03171 -0.06788 0.04028 -0.07795 0.04699 C -0.08212 0.04977 -0.09548 0.05625 -0.09774 0.05833 C -0.10538 0.06528 -0.11528 0.06528 -0.12257 0.07199 C -0.12587 0.075 -0.12934 0.07801 -0.13264 0.08102 C -0.1342 0.08241 -0.13767 0.08565 -0.13767 0.08588 C -0.14514 0.1007 -0.13628 0.08588 -0.14583 0.09468 C -0.14774 0.0963 -0.14896 0.09954 -0.15069 0.10139 C -0.15399 0.10486 -0.16076 0.11042 -0.16076 0.11065 C -0.16458 0.11782 -0.17708 0.13195 -0.18403 0.13519 C -0.19028 0.14398 -0.19653 0.15278 -0.20208 0.16227 C -0.20469 0.16667 -0.2066 0.17153 -0.20885 0.17593 C -0.20989 0.17824 -0.21215 0.18241 -0.21215 0.18264 C -0.21389 0.19028 -0.21632 0.19583 -0.21857 0.20278 C -0.22239 0.21458 -0.22396 0.22732 -0.22691 0.23912 C -0.23229 0.26111 -0.2408 0.28542 -0.25017 0.30463 C -0.25382 0.32894 -0.25486 0.35162 -0.25017 0.37662 C -0.25087 0.39097 -0.25226 0.42037 -0.25347 0.43565 C -0.25399 0.44144 -0.25503 0.4537 -0.25503 0.45394 " pathEditMode="relative" rAng="0" ptsTypes="ffffffffffffffffffffff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2"/>
          <p:cNvSpPr>
            <a:spLocks/>
          </p:cNvSpPr>
          <p:nvPr/>
        </p:nvSpPr>
        <p:spPr bwMode="auto">
          <a:xfrm flipH="1">
            <a:off x="-176463" y="2209800"/>
            <a:ext cx="1524000" cy="479425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288"/>
              </a:cxn>
            </a:cxnLst>
            <a:rect l="0" t="0" r="r" b="b"/>
            <a:pathLst>
              <a:path w="624" h="288">
                <a:moveTo>
                  <a:pt x="624" y="0"/>
                </a:move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Cube 62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800000">
            <a:off x="1167063" y="2613025"/>
            <a:ext cx="381000" cy="14255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1143000" y="1912186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B2C1D37-BF36-4814-A83B-454779D7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C0DE-F184-4A92-B00D-E9E2CFB03832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A88C95-4DA6-4F01-8943-6B27709C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6A5CABE-4543-4218-9816-FCFFC3C3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5" grpId="0" animBg="1"/>
      <p:bldP spid="50" grpId="0" animBg="1"/>
      <p:bldP spid="60" grpId="0" animBg="1"/>
      <p:bldP spid="6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>
            <a:off x="381000" y="40065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Cube 64"/>
          <p:cNvSpPr/>
          <p:nvPr/>
        </p:nvSpPr>
        <p:spPr>
          <a:xfrm>
            <a:off x="405063" y="3986463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320022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-176463" y="1912186"/>
            <a:ext cx="1524000" cy="777039"/>
            <a:chOff x="-176463" y="1912186"/>
            <a:chExt cx="1524000" cy="777039"/>
          </a:xfrm>
        </p:grpSpPr>
        <p:sp>
          <p:nvSpPr>
            <p:cNvPr id="45" name="Freeform 22"/>
            <p:cNvSpPr>
              <a:spLocks/>
            </p:cNvSpPr>
            <p:nvPr/>
          </p:nvSpPr>
          <p:spPr bwMode="auto">
            <a:xfrm flipH="1">
              <a:off x="-176463" y="2209800"/>
              <a:ext cx="1524000" cy="479425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0"/>
                </a:cxn>
                <a:cxn ang="0">
                  <a:pos x="0" y="288"/>
                </a:cxn>
              </a:cxnLst>
              <a:rect l="0" t="0" r="r" b="b"/>
              <a:pathLst>
                <a:path w="624" h="288">
                  <a:moveTo>
                    <a:pt x="62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1143000" y="1912186"/>
              <a:ext cx="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8726" y="1499937"/>
            <a:ext cx="2268187" cy="1899739"/>
            <a:chOff x="1038726" y="1499937"/>
            <a:chExt cx="2268187" cy="1899739"/>
          </a:xfrm>
        </p:grpSpPr>
        <p:grpSp>
          <p:nvGrpSpPr>
            <p:cNvPr id="41" name="Group 40"/>
            <p:cNvGrpSpPr/>
            <p:nvPr/>
          </p:nvGrpSpPr>
          <p:grpSpPr>
            <a:xfrm>
              <a:off x="1038726" y="1499937"/>
              <a:ext cx="2268187" cy="1899739"/>
              <a:chOff x="961901" y="1056904"/>
              <a:chExt cx="2268187" cy="1899739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61901" y="1056904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6FFC61F-073D-45CA-8DCE-5712F518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C76C-E8A4-4AA3-BABB-7C3AE632564A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28A3EAD-9438-4B94-B529-E3412005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064B6BE-7116-468A-B90E-3BCC652D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497 -0.3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9236 -0.3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5" grpId="0" animBg="1"/>
      <p:bldP spid="65" grpId="1" animBg="1"/>
      <p:bldP spid="65" grpId="2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 rot="5400000">
            <a:off x="1229229" y="13014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549808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4"/>
          <p:cNvGrpSpPr/>
          <p:nvPr/>
        </p:nvGrpSpPr>
        <p:grpSpPr>
          <a:xfrm>
            <a:off x="4724400" y="3733800"/>
            <a:ext cx="1877704" cy="1867523"/>
            <a:chOff x="3581400" y="3657600"/>
            <a:chExt cx="1877704" cy="1867523"/>
          </a:xfrm>
        </p:grpSpPr>
        <p:sp>
          <p:nvSpPr>
            <p:cNvPr id="43" name="Isosceles Triangle 42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49"/>
          <p:cNvGrpSpPr/>
          <p:nvPr/>
        </p:nvGrpSpPr>
        <p:grpSpPr>
          <a:xfrm>
            <a:off x="6858000" y="3733800"/>
            <a:ext cx="1877704" cy="1867523"/>
            <a:chOff x="3581400" y="3657600"/>
            <a:chExt cx="1877704" cy="1867523"/>
          </a:xfrm>
        </p:grpSpPr>
        <p:sp>
          <p:nvSpPr>
            <p:cNvPr id="52" name="Isosceles Triangle 51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1027851" y="1492890"/>
            <a:ext cx="2277651" cy="1904578"/>
            <a:chOff x="1029262" y="1495098"/>
            <a:chExt cx="2277651" cy="1904578"/>
          </a:xfrm>
        </p:grpSpPr>
        <p:grpSp>
          <p:nvGrpSpPr>
            <p:cNvPr id="14" name="Group 40"/>
            <p:cNvGrpSpPr/>
            <p:nvPr/>
          </p:nvGrpSpPr>
          <p:grpSpPr>
            <a:xfrm>
              <a:off x="1029262" y="1495098"/>
              <a:ext cx="2277651" cy="1904578"/>
              <a:chOff x="952437" y="1052065"/>
              <a:chExt cx="2277651" cy="1904578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52437" y="1052065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94413" y="1495098"/>
            <a:ext cx="2268187" cy="1914852"/>
            <a:chOff x="6246794" y="680317"/>
            <a:chExt cx="2268187" cy="1914852"/>
          </a:xfrm>
        </p:grpSpPr>
        <p:sp>
          <p:nvSpPr>
            <p:cNvPr id="68" name="Freeform 67"/>
            <p:cNvSpPr/>
            <p:nvPr/>
          </p:nvSpPr>
          <p:spPr>
            <a:xfrm>
              <a:off x="6246794" y="2072654"/>
              <a:ext cx="2268187" cy="522515"/>
            </a:xfrm>
            <a:custGeom>
              <a:avLst/>
              <a:gdLst>
                <a:gd name="connsiteX0" fmla="*/ 855023 w 2268187"/>
                <a:gd name="connsiteY0" fmla="*/ 23751 h 522515"/>
                <a:gd name="connsiteX1" fmla="*/ 2268187 w 2268187"/>
                <a:gd name="connsiteY1" fmla="*/ 498764 h 522515"/>
                <a:gd name="connsiteX2" fmla="*/ 522514 w 2268187"/>
                <a:gd name="connsiteY2" fmla="*/ 522515 h 522515"/>
                <a:gd name="connsiteX3" fmla="*/ 0 w 2268187"/>
                <a:gd name="connsiteY3" fmla="*/ 0 h 522515"/>
                <a:gd name="connsiteX4" fmla="*/ 855023 w 2268187"/>
                <a:gd name="connsiteY4" fmla="*/ 23751 h 5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187" h="522515">
                  <a:moveTo>
                    <a:pt x="855023" y="23751"/>
                  </a:moveTo>
                  <a:lnTo>
                    <a:pt x="2268187" y="498764"/>
                  </a:lnTo>
                  <a:lnTo>
                    <a:pt x="522514" y="522515"/>
                  </a:lnTo>
                  <a:lnTo>
                    <a:pt x="0" y="0"/>
                  </a:lnTo>
                  <a:lnTo>
                    <a:pt x="855023" y="237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279932" y="680317"/>
              <a:ext cx="870789" cy="1440147"/>
              <a:chOff x="6279932" y="680317"/>
              <a:chExt cx="870789" cy="1440147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279932" y="680317"/>
                <a:ext cx="855023" cy="1440147"/>
              </a:xfrm>
              <a:custGeom>
                <a:avLst/>
                <a:gdLst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023" h="1436915">
                    <a:moveTo>
                      <a:pt x="451262" y="0"/>
                    </a:moveTo>
                    <a:cubicBezTo>
                      <a:pt x="541317" y="1260764"/>
                      <a:pt x="467096" y="1084613"/>
                      <a:pt x="855023" y="1425039"/>
                    </a:cubicBezTo>
                    <a:lnTo>
                      <a:pt x="0" y="1436915"/>
                    </a:lnTo>
                    <a:lnTo>
                      <a:pt x="23751" y="0"/>
                    </a:lnTo>
                    <a:lnTo>
                      <a:pt x="45126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6280444" y="2088932"/>
                <a:ext cx="870277" cy="19629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AutoShape 23"/>
          <p:cNvSpPr>
            <a:spLocks noChangeArrowheads="1"/>
          </p:cNvSpPr>
          <p:nvPr/>
        </p:nvSpPr>
        <p:spPr bwMode="auto">
          <a:xfrm rot="10560000">
            <a:off x="7658982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B8D2074-8BDF-4222-8773-58E465E9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0156-109D-4B40-BE31-A21790D5052D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BF4A3F4-CACA-4AB7-B2E7-8736D6A6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86D0575-7E16-4212-8D9F-7302E644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0.48559 -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4.44444E-6 L 0.23941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0" grpId="0" animBg="1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Cube 62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44"/>
          <p:cNvGrpSpPr/>
          <p:nvPr/>
        </p:nvGrpSpPr>
        <p:grpSpPr>
          <a:xfrm>
            <a:off x="4724400" y="3733800"/>
            <a:ext cx="1877704" cy="1867523"/>
            <a:chOff x="3581400" y="3657600"/>
            <a:chExt cx="1877704" cy="1867523"/>
          </a:xfrm>
        </p:grpSpPr>
        <p:sp>
          <p:nvSpPr>
            <p:cNvPr id="41" name="Isosceles Triangle 40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6858000" y="3733800"/>
            <a:ext cx="1877704" cy="1867523"/>
            <a:chOff x="3581400" y="3657600"/>
            <a:chExt cx="1877704" cy="1867523"/>
          </a:xfrm>
        </p:grpSpPr>
        <p:sp>
          <p:nvSpPr>
            <p:cNvPr id="47" name="Isosceles Triangle 46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800" y="572869"/>
            <a:ext cx="85344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3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টি পিরামিডের আয়তন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1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টি ঘনকের আয়তন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00" y="1447800"/>
            <a:ext cx="8610600" cy="859808"/>
            <a:chOff x="228600" y="1398896"/>
            <a:chExt cx="8610600" cy="859808"/>
          </a:xfrm>
        </p:grpSpPr>
        <p:sp>
          <p:nvSpPr>
            <p:cNvPr id="50" name="TextBox 49"/>
            <p:cNvSpPr txBox="1"/>
            <p:nvPr/>
          </p:nvSpPr>
          <p:spPr>
            <a:xfrm>
              <a:off x="228600" y="1475096"/>
              <a:ext cx="8610600" cy="7694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bn-BD" sz="4400" dirty="0">
                  <a:latin typeface="SutonnyOMJ" pitchFamily="2" charset="0"/>
                  <a:cs typeface="SutonnyOMJ" pitchFamily="2" charset="0"/>
                </a:rPr>
                <a:t>টি পিরামিডের আয়তন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=   </a:t>
              </a:r>
              <a:r>
                <a:rPr lang="en-GB" sz="4400" dirty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44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dirty="0">
                  <a:latin typeface="SutonnyOMJ" pitchFamily="2" charset="0"/>
                  <a:cs typeface="SutonnyOMJ" pitchFamily="2" charset="0"/>
                </a:rPr>
                <a:t>ঘনকটির আয়তন</a:t>
              </a:r>
              <a:endParaRPr lang="en-US" sz="4400" dirty="0"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4876800" y="1828800"/>
              <a:ext cx="381000" cy="136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912056" y="1735484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76800" y="139889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39C885B-F7E0-4CAA-8FD3-D5B544D1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4AA3-727C-41F6-993A-B34DE669B015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FAFFC63-008C-4416-AB05-4C408C26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E7D0FD-8731-445F-8C60-D31A596F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066800" y="4101152"/>
            <a:ext cx="6858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66800" y="4786952"/>
            <a:ext cx="9906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533400" y="609600"/>
            <a:ext cx="685800" cy="6248400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lower batch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1603" y="2698022"/>
            <a:ext cx="2044997" cy="2442634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1072488" y="4009698"/>
            <a:ext cx="6858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72488" y="4679732"/>
            <a:ext cx="990600" cy="76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6434" y="4025464"/>
            <a:ext cx="1023037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24 cm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1396425"/>
            <a:ext cx="382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ঘনবস্তুটির উচ্চতা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12 cm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706923" y="1981200"/>
            <a:ext cx="4950394" cy="584775"/>
            <a:chOff x="3505200" y="2209800"/>
            <a:chExt cx="495039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3505200" y="2209800"/>
              <a:ext cx="49503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dirty="0">
                  <a:latin typeface="SutonnyOMJ" pitchFamily="2" charset="0"/>
                  <a:cs typeface="SutonnyOMJ" pitchFamily="2" charset="0"/>
                </a:rPr>
                <a:t>হেলানো উচ্চতা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∙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12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+ 12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2</a:t>
              </a:r>
              <a:r>
                <a:rPr lang="bn-BD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cm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109439" y="2238702"/>
              <a:ext cx="17391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889525" y="2590800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12√2 cm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93977" y="3023175"/>
            <a:ext cx="5304657" cy="1266498"/>
            <a:chOff x="3276600" y="4267200"/>
            <a:chExt cx="5304657" cy="1266498"/>
          </a:xfrm>
        </p:grpSpPr>
        <p:sp>
          <p:nvSpPr>
            <p:cNvPr id="18" name="TextBox 17"/>
            <p:cNvSpPr txBox="1"/>
            <p:nvPr/>
          </p:nvSpPr>
          <p:spPr>
            <a:xfrm>
              <a:off x="3276600" y="4267200"/>
              <a:ext cx="53046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dirty="0">
                  <a:latin typeface="SutonnyOMJ" pitchFamily="2" charset="0"/>
                  <a:cs typeface="SutonnyOMJ" pitchFamily="2" charset="0"/>
                </a:rPr>
                <a:t>হেলানো</a:t>
              </a:r>
              <a:r>
                <a:rPr lang="en-US" sz="32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3200" dirty="0">
                  <a:latin typeface="SutonnyOMJ" pitchFamily="2" charset="0"/>
                  <a:cs typeface="SutonnyOMJ" pitchFamily="2" charset="0"/>
                </a:rPr>
                <a:t>তলের ক্ষেত্রফল</a:t>
              </a:r>
              <a:r>
                <a:rPr lang="en-US" sz="32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=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>
                  <a:latin typeface="NikoshBAN" pitchFamily="2" charset="0"/>
                  <a:cs typeface="NikoshBAN" pitchFamily="2" charset="0"/>
                </a:rPr>
                <a:t>                           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/>
                <a:t>(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4×24</a:t>
              </a:r>
              <a:r>
                <a:rPr lang="en-US" sz="3200" dirty="0"/>
                <a:t>) ×</a:t>
              </a:r>
              <a:r>
                <a:rPr lang="en-US" sz="3200" dirty="0">
                  <a:latin typeface="Arial" pitchFamily="34" charset="0"/>
                  <a:cs typeface="Arial" pitchFamily="34" charset="0"/>
                </a:rPr>
                <a:t> 12√2 cm</a:t>
              </a:r>
              <a:r>
                <a:rPr lang="en-US" sz="3200" baseline="30000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200" baseline="30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4876800" y="4619298"/>
              <a:ext cx="457200" cy="914400"/>
              <a:chOff x="8485496" y="693708"/>
              <a:chExt cx="381000" cy="91270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8485496" y="1115704"/>
                <a:ext cx="304800" cy="22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8499088" y="108319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85496" y="693708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371600" y="228600"/>
            <a:ext cx="7543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SutonnyOMJ" pitchFamily="2" charset="0"/>
                <a:cs typeface="SutonnyOMJ" pitchFamily="2" charset="0"/>
              </a:rPr>
              <a:t>বোর্ডের কাজ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15029" y="4318575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814.587 cm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bn-BD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প্রায়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438400" y="3810000"/>
            <a:ext cx="762000" cy="304800"/>
          </a:xfrm>
          <a:prstGeom prst="straightConnector1">
            <a:avLst/>
          </a:prstGeom>
          <a:ln w="38100">
            <a:solidFill>
              <a:srgbClr val="2D329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F376D-3DFD-4174-BB18-3DA71375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982B-AFFD-460B-867B-088982F8CE0F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B3957-CC4C-4F76-A487-3496ECC06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4A155-04CB-4FDD-A17A-AFE02424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0"/>
      <p:bldP spid="14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   </a:t>
            </a:r>
            <a:r>
              <a:rPr lang="en-US" sz="60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দলগত</a:t>
            </a:r>
            <a:r>
              <a:rPr lang="en-US" sz="6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    </a:t>
            </a:r>
            <a:r>
              <a:rPr lang="as-IN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</a:t>
            </a:r>
            <a:r>
              <a:rPr lang="en-US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০ </a:t>
            </a:r>
            <a:r>
              <a:rPr lang="as-IN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</a:t>
            </a:r>
            <a:r>
              <a:rPr lang="en-US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ি</a:t>
            </a:r>
            <a:r>
              <a:rPr lang="as-IN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ট</a:t>
            </a:r>
            <a:r>
              <a:rPr lang="en-US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</a:t>
            </a:r>
            <a:endParaRPr lang="en-US" sz="6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371600"/>
            <a:ext cx="3810000" cy="3121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800600"/>
            <a:ext cx="8686800" cy="14465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SutonnyOMJ" pitchFamily="2" charset="0"/>
                <a:cs typeface="SutonnyOMJ" pitchFamily="2" charset="0"/>
              </a:rPr>
              <a:t>প্রদর্শিত চিত্রে ঘনবস্তুটির হেলানো উচ্চতা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13 cm</a:t>
            </a:r>
          </a:p>
          <a:p>
            <a:pPr algn="ctr"/>
            <a:r>
              <a:rPr lang="bn-BD" sz="4400" dirty="0">
                <a:latin typeface="SutonnyOMJ" pitchFamily="2" charset="0"/>
                <a:cs typeface="SutonnyOMJ" pitchFamily="2" charset="0"/>
              </a:rPr>
              <a:t>হলে এর সমগ্রতলের</a:t>
            </a:r>
            <a:r>
              <a:rPr lang="en-US" sz="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>
                <a:latin typeface="SutonnyOMJ" pitchFamily="2" charset="0"/>
                <a:cs typeface="SutonnyOMJ" pitchFamily="2" charset="0"/>
              </a:rPr>
              <a:t>ক্ষেত্রফল নির্ণয় কর।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C8962-167A-43D2-A7FC-4C0D522B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FBA2-E806-46E8-8007-DD7E1F4773C8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6618B-8397-4E5E-9A1C-FF1C15B2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52F82-7CD9-4ADA-81F1-C0D2ED9D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304801"/>
            <a:ext cx="8686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spc="3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6600" spc="3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447800"/>
            <a:ext cx="86868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SutonnyOMJ" pitchFamily="2" charset="0"/>
                <a:cs typeface="SutonnyOMJ" pitchFamily="2" charset="0"/>
              </a:rPr>
              <a:t>পিরামিড কাকে বলে?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86868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SutonnyOMJ" pitchFamily="2" charset="0"/>
                <a:cs typeface="SutonnyOMJ" pitchFamily="2" charset="0"/>
              </a:rPr>
              <a:t>একটি পিরামিডের ভূমি পঞ্চভুজ হলে তার ধারের সংখ্যা?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332202"/>
            <a:ext cx="86868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একটি পিরামিডের ভূমি ষড়ভুজ হলে তার কৌণিক বিন্দুর সংখ্যা কত?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419600"/>
            <a:ext cx="3339376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এই বস্তুটির কয়টি তল?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" name="Picture 8" descr="tri c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4019550"/>
            <a:ext cx="2667000" cy="2533650"/>
          </a:xfrm>
          <a:prstGeom prst="rect">
            <a:avLst/>
          </a:prstGeom>
        </p:spPr>
      </p:pic>
      <p:pic>
        <p:nvPicPr>
          <p:cNvPr id="10" name="Picture 3" descr="c:\Program Files\Microsoft Office\Clipart\homeanim\ag00373_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191000"/>
            <a:ext cx="1752600" cy="1685925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CD434D-A83C-4473-B6B8-3DA9C0C0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21A30-5308-4380-AB61-222EA7F59CED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F28ADE-916B-4C15-AFC8-02E05B1F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BC81B-0A7B-422D-A0FD-82DDD31B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4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320601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চারকোনা একটি ঘরের এই চালটির উচ্চতা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bn-BD" sz="3600" dirty="0">
                <a:latin typeface="SutonnyOMJ" pitchFamily="2" charset="0"/>
                <a:cs typeface="SutonnyOMJ" pitchFamily="2" charset="0"/>
              </a:rPr>
              <a:t> হলে চালটির</a:t>
            </a:r>
          </a:p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সমগ্রতলের ক্ষেত্রফল এবং এরূপ একটি বস্তুর আয়তন কত হবে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33600" y="1034756"/>
            <a:ext cx="4731012" cy="3080044"/>
            <a:chOff x="2133600" y="1034756"/>
            <a:chExt cx="4731012" cy="3797376"/>
          </a:xfrm>
        </p:grpSpPr>
        <p:pic>
          <p:nvPicPr>
            <p:cNvPr id="12" name="Picture 11" descr="pyrmid house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1034756"/>
              <a:ext cx="4731012" cy="2351646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407572" y="3168868"/>
              <a:ext cx="1450428" cy="1631732"/>
            </a:xfrm>
            <a:custGeom>
              <a:avLst/>
              <a:gdLst>
                <a:gd name="connsiteX0" fmla="*/ 31531 w 1450428"/>
                <a:gd name="connsiteY0" fmla="*/ 189187 h 1592318"/>
                <a:gd name="connsiteX1" fmla="*/ 1450428 w 1450428"/>
                <a:gd name="connsiteY1" fmla="*/ 0 h 1592318"/>
                <a:gd name="connsiteX2" fmla="*/ 1450428 w 1450428"/>
                <a:gd name="connsiteY2" fmla="*/ 945932 h 1592318"/>
                <a:gd name="connsiteX3" fmla="*/ 0 w 1450428"/>
                <a:gd name="connsiteY3" fmla="*/ 1592318 h 1592318"/>
                <a:gd name="connsiteX4" fmla="*/ 31531 w 1450428"/>
                <a:gd name="connsiteY4" fmla="*/ 189187 h 159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0428" h="1592318">
                  <a:moveTo>
                    <a:pt x="31531" y="189187"/>
                  </a:moveTo>
                  <a:lnTo>
                    <a:pt x="1450428" y="0"/>
                  </a:lnTo>
                  <a:lnTo>
                    <a:pt x="1450428" y="945932"/>
                  </a:lnTo>
                  <a:lnTo>
                    <a:pt x="0" y="1592318"/>
                  </a:lnTo>
                  <a:lnTo>
                    <a:pt x="31531" y="189187"/>
                  </a:lnTo>
                  <a:close/>
                </a:path>
              </a:pathLst>
            </a:custGeom>
            <a:blipFill>
              <a:blip r:embed="rId4" cstate="print"/>
              <a:tile tx="0" ty="0" sx="100000" sy="100000" flip="none" algn="tl"/>
            </a:blip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49366" y="3384332"/>
              <a:ext cx="3260834" cy="1447800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75131" y="3515710"/>
              <a:ext cx="425669" cy="599090"/>
            </a:xfrm>
            <a:custGeom>
              <a:avLst/>
              <a:gdLst>
                <a:gd name="connsiteX0" fmla="*/ 0 w 425669"/>
                <a:gd name="connsiteY0" fmla="*/ 126124 h 599090"/>
                <a:gd name="connsiteX1" fmla="*/ 15766 w 425669"/>
                <a:gd name="connsiteY1" fmla="*/ 599090 h 599090"/>
                <a:gd name="connsiteX2" fmla="*/ 425669 w 425669"/>
                <a:gd name="connsiteY2" fmla="*/ 457200 h 599090"/>
                <a:gd name="connsiteX3" fmla="*/ 409903 w 425669"/>
                <a:gd name="connsiteY3" fmla="*/ 0 h 599090"/>
                <a:gd name="connsiteX4" fmla="*/ 0 w 425669"/>
                <a:gd name="connsiteY4" fmla="*/ 126124 h 59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69" h="599090">
                  <a:moveTo>
                    <a:pt x="0" y="126124"/>
                  </a:moveTo>
                  <a:lnTo>
                    <a:pt x="15766" y="599090"/>
                  </a:lnTo>
                  <a:lnTo>
                    <a:pt x="425669" y="457200"/>
                  </a:lnTo>
                  <a:lnTo>
                    <a:pt x="409903" y="0"/>
                  </a:lnTo>
                  <a:lnTo>
                    <a:pt x="0" y="126124"/>
                  </a:lnTo>
                  <a:close/>
                </a:path>
              </a:pathLst>
            </a:cu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81400" y="3581400"/>
              <a:ext cx="609600" cy="12192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9600" y="3810000"/>
              <a:ext cx="609600" cy="5334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7000" y="3810000"/>
              <a:ext cx="609600" cy="533400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133600" y="3377625"/>
            <a:ext cx="3276600" cy="523220"/>
            <a:chOff x="2133600" y="3619873"/>
            <a:chExt cx="3276600" cy="52322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0" y="3733800"/>
              <a:ext cx="32766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657600" y="3619873"/>
              <a:ext cx="7328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26732-D744-469D-8EAA-553F3A2C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BACD-6E22-4B00-9D77-15563ABFD7FD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0939E-436D-4CD9-B30F-5653EBAD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23109-E058-46AD-BB27-08AB34C9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17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</a:t>
            </a:r>
            <a:r>
              <a:rPr lang="en-US" sz="28800" dirty="0" err="1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28800" dirty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800" dirty="0" err="1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r>
              <a:rPr lang="en-US" sz="28800" dirty="0">
                <a:solidFill>
                  <a:schemeClr val="accent4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17600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pPr marL="0" indent="0">
              <a:buNone/>
            </a:pPr>
            <a:r>
              <a:rPr lang="en-US" sz="1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19200" b="1" dirty="0" err="1">
                <a:solidFill>
                  <a:srgbClr val="FF0000"/>
                </a:solidFill>
                <a:latin typeface="SutonnyOMJ"/>
                <a:cs typeface="SutonnyOMJ" pitchFamily="2" charset="0"/>
              </a:rPr>
              <a:t>মোঃ</a:t>
            </a:r>
            <a:r>
              <a:rPr lang="en-US" sz="19200" b="1" dirty="0">
                <a:solidFill>
                  <a:srgbClr val="FF0000"/>
                </a:solidFill>
                <a:latin typeface="SutonnyOMJ"/>
                <a:cs typeface="SutonnyOMJ" pitchFamily="2" charset="0"/>
              </a:rPr>
              <a:t> </a:t>
            </a:r>
            <a:r>
              <a:rPr lang="en-US" sz="19200" b="1" dirty="0" err="1">
                <a:solidFill>
                  <a:srgbClr val="FF0000"/>
                </a:solidFill>
                <a:latin typeface="SutonnyOMJ"/>
                <a:cs typeface="SutonnyOMJ" pitchFamily="2" charset="0"/>
              </a:rPr>
              <a:t>আমিনুল</a:t>
            </a:r>
            <a:r>
              <a:rPr lang="en-US" sz="19200" b="1" dirty="0">
                <a:solidFill>
                  <a:srgbClr val="FF0000"/>
                </a:solidFill>
                <a:latin typeface="SutonnyOMJ"/>
                <a:cs typeface="SutonnyOMJ" pitchFamily="2" charset="0"/>
              </a:rPr>
              <a:t> </a:t>
            </a:r>
            <a:r>
              <a:rPr lang="en-US" sz="19200" b="1" dirty="0" err="1">
                <a:solidFill>
                  <a:srgbClr val="FF0000"/>
                </a:solidFill>
                <a:latin typeface="SutonnyOMJ"/>
                <a:cs typeface="SutonnyOMJ" pitchFamily="2" charset="0"/>
              </a:rPr>
              <a:t>ইসলাম</a:t>
            </a:r>
            <a:endParaRPr lang="en-US" sz="9600" b="1" dirty="0">
              <a:solidFill>
                <a:srgbClr val="FF0000"/>
              </a:solidFill>
              <a:latin typeface="SutonnyOMJ"/>
              <a:cs typeface="SutonnyOMJ" pitchFamily="2" charset="0"/>
            </a:endParaRPr>
          </a:p>
          <a:p>
            <a:pPr>
              <a:buNone/>
            </a:pPr>
            <a:r>
              <a:rPr lang="en-US" sz="8400" dirty="0">
                <a:latin typeface="SutonnyOMJ" pitchFamily="2" charset="0"/>
                <a:cs typeface="SutonnyOMJ" pitchFamily="2" charset="0"/>
              </a:rPr>
              <a:t>                                       </a:t>
            </a:r>
            <a:r>
              <a:rPr lang="bn-BD" sz="14400" dirty="0">
                <a:latin typeface="SutonnyOMJ" pitchFamily="2" charset="0"/>
                <a:cs typeface="SutonnyOMJ" pitchFamily="2" charset="0"/>
              </a:rPr>
              <a:t>সহকা</a:t>
            </a:r>
            <a:r>
              <a:rPr lang="en-US" sz="14400" dirty="0" err="1">
                <a:latin typeface="SutonnyOMJ" pitchFamily="2" charset="0"/>
                <a:cs typeface="SutonnyOMJ" pitchFamily="2" charset="0"/>
              </a:rPr>
              <a:t>রি</a:t>
            </a:r>
            <a:r>
              <a:rPr lang="en-US" sz="14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14400" dirty="0">
                <a:latin typeface="SutonnyOMJ" pitchFamily="2" charset="0"/>
                <a:cs typeface="SutonnyOMJ" pitchFamily="2" charset="0"/>
              </a:rPr>
              <a:t> শিক্ষক</a:t>
            </a:r>
            <a:endParaRPr lang="bn-BD" sz="8400" dirty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8400" dirty="0">
                <a:latin typeface="SutonnyOMJ" pitchFamily="2" charset="0"/>
                <a:cs typeface="SutonnyOMJ" pitchFamily="2" charset="0"/>
              </a:rPr>
              <a:t>                </a:t>
            </a:r>
            <a:r>
              <a:rPr lang="en-GB" sz="148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GB" sz="148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GB" sz="148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GB" sz="148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GB" sz="148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GB" sz="14800" b="1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GB" sz="14800" b="1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মাদ্রাসা</a:t>
            </a:r>
            <a:endParaRPr lang="bn-BD" sz="8400" b="1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8400" dirty="0">
                <a:latin typeface="SutonnyOMJ" pitchFamily="2" charset="0"/>
                <a:cs typeface="SutonnyOMJ" pitchFamily="2" charset="0"/>
              </a:rPr>
              <a:t>                               </a:t>
            </a:r>
            <a:r>
              <a:rPr lang="en-GB" sz="14800" dirty="0" err="1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নতুনবাজার</a:t>
            </a:r>
            <a:r>
              <a:rPr lang="en-US" sz="14800" dirty="0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, </a:t>
            </a:r>
            <a:r>
              <a:rPr lang="en-US" sz="14800" dirty="0" err="1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US" sz="14800" dirty="0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 । </a:t>
            </a:r>
            <a:endParaRPr lang="en-US" sz="8400" dirty="0">
              <a:solidFill>
                <a:srgbClr val="CC0099"/>
              </a:solidFill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8400" dirty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17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মোবাইল</a:t>
            </a:r>
            <a:r>
              <a:rPr lang="en-US" sz="17600" b="1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-০১৯১১২৭২৪৩৭</a:t>
            </a:r>
            <a:endParaRPr lang="en-US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7007E-90FE-4A29-8DD0-FFD5A9E2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3733-5A1F-4ADD-9975-663DF80F566B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BCE4C4-CCFD-47BE-9B7E-A26E828E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C098F-C3DB-4552-B006-F008D945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0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08620C-4E63-4CD5-A436-7AF1A57D6206}"/>
              </a:ext>
            </a:extLst>
          </p:cNvPr>
          <p:cNvSpPr/>
          <p:nvPr/>
        </p:nvSpPr>
        <p:spPr>
          <a:xfrm>
            <a:off x="685800" y="2133600"/>
            <a:ext cx="7467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  <a:endParaRPr lang="en-US" sz="13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44F36-788C-4262-86CC-5BAAA238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B033-5352-4DB5-8EDE-97F0ABA9711B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07803-DE89-44F3-ABD2-389E2CC4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B9CDE-9967-4DEC-B074-AC0512E5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0700" dirty="0" err="1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10700" dirty="0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0700" dirty="0" err="1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পরিচিতি</a:t>
            </a:r>
            <a:br>
              <a:rPr lang="en-US" sz="49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</a:br>
            <a:r>
              <a:rPr lang="en-US" sz="49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107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শ্রেনি</a:t>
            </a:r>
            <a:r>
              <a:rPr lang="en-US" sz="107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70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en-US" sz="9600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নবম</a:t>
            </a:r>
            <a:r>
              <a:rPr lang="en-US" sz="9600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br>
              <a:rPr lang="en-US" sz="4000" dirty="0">
                <a:latin typeface="SutonnyOMJ" pitchFamily="2" charset="0"/>
                <a:cs typeface="SutonnyOMJ" pitchFamily="2" charset="0"/>
              </a:rPr>
            </a:br>
            <a:r>
              <a:rPr lang="en-US" sz="5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বিষয়</a:t>
            </a:r>
            <a:r>
              <a:rPr lang="en-US" sz="5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en-US" sz="5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উচ্চতর</a:t>
            </a:r>
            <a:r>
              <a:rPr lang="en-US" sz="5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গণিত</a:t>
            </a:r>
            <a:r>
              <a:rPr lang="en-US" sz="5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en-US" sz="5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ঘণ</a:t>
            </a:r>
            <a:r>
              <a:rPr lang="en-US" sz="5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জ্যামিতি</a:t>
            </a:r>
            <a:r>
              <a:rPr lang="en-US" sz="5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) </a:t>
            </a:r>
            <a:br>
              <a:rPr lang="en-US" sz="4900" dirty="0">
                <a:latin typeface="SutonnyOMJ" pitchFamily="2" charset="0"/>
                <a:cs typeface="SutonnyOMJ" pitchFamily="2" charset="0"/>
              </a:rPr>
            </a:br>
            <a:r>
              <a:rPr lang="en-US" sz="6700" dirty="0" err="1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অধ্যায়</a:t>
            </a:r>
            <a:r>
              <a:rPr lang="en-US" sz="8000" dirty="0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 :</a:t>
            </a:r>
            <a:r>
              <a:rPr lang="en-US" sz="7300" dirty="0" err="1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ত্রয়োদশ</a:t>
            </a:r>
            <a:r>
              <a:rPr lang="en-US" sz="7300" dirty="0">
                <a:solidFill>
                  <a:srgbClr val="CC0099"/>
                </a:solidFill>
                <a:latin typeface="SutonnyOMJ" pitchFamily="2" charset="0"/>
                <a:cs typeface="SutonnyOMJ" pitchFamily="2" charset="0"/>
              </a:rPr>
              <a:t>  </a:t>
            </a:r>
            <a:endParaRPr lang="en-US" dirty="0">
              <a:solidFill>
                <a:srgbClr val="CC0099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95400" y="6096000"/>
            <a:ext cx="762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B1B0F-616F-4AE8-96DE-165739DF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F483-ACF6-4C9F-AA6E-F193CC03CC55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B0D6A-653C-444B-B748-9AA5CDD0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AA1B5-EE49-4771-88BB-5E6FBAC4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80076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SutonnyOMJ" pitchFamily="2" charset="0"/>
                <a:cs typeface="SutonnyOMJ" pitchFamily="2" charset="0"/>
              </a:rPr>
              <a:t>নিচের</a:t>
            </a:r>
            <a:r>
              <a:rPr lang="en-US" sz="8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>
                <a:latin typeface="SutonnyOMJ" pitchFamily="2" charset="0"/>
                <a:cs typeface="SutonnyOMJ" pitchFamily="2" charset="0"/>
              </a:rPr>
              <a:t>ছবি</a:t>
            </a:r>
            <a:r>
              <a:rPr lang="bn-BD" sz="8800" dirty="0">
                <a:latin typeface="SutonnyOMJ" pitchFamily="2" charset="0"/>
                <a:cs typeface="SutonnyOMJ" pitchFamily="2" charset="0"/>
              </a:rPr>
              <a:t>তে কী দেখতে পাচ্ছ?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 descr="Hexagonal_pyrami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9144001" cy="5334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9F7AA-D0AE-4018-914A-8169321A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AEDD-FF7E-4F5D-A8DD-CEBBE3FE50D0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4D02A-7746-4A50-B416-DFFF1FE0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DFA94-B9D6-41E5-B206-7C9A0885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8800"/>
            <a:ext cx="9144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SutonnyOMJ" pitchFamily="2" charset="0"/>
                <a:cs typeface="SutonnyOMJ" pitchFamily="2" charset="0"/>
              </a:rPr>
              <a:t>পিরামিড আকৃতির ঘনবস্তুর পৃষ্ঠতলের ক্ষেত্রফল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dirty="0">
                <a:latin typeface="SutonnyOMJ" pitchFamily="2" charset="0"/>
                <a:cs typeface="SutonnyOMJ" pitchFamily="2" charset="0"/>
              </a:rPr>
              <a:t>ও</a:t>
            </a:r>
            <a:r>
              <a:rPr lang="en-US" sz="6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6000" dirty="0">
                <a:latin typeface="SutonnyOMJ" pitchFamily="2" charset="0"/>
                <a:cs typeface="SutonnyOMJ" pitchFamily="2" charset="0"/>
              </a:rPr>
              <a:t>আয়তন পরিমাপ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AF3E6-698D-4AAC-B572-8C4FDD39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A2AB9-FD3C-4B4D-B72A-75A0580F1EF8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82212-DE74-4DD4-BCA3-56D2C141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627E7-D249-4599-B697-0941D6B5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1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SutonnyOMJ" pitchFamily="2" charset="0"/>
                <a:cs typeface="SutonnyOMJ" pitchFamily="2" charset="0"/>
              </a:rPr>
              <a:t>শিখনফল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9144000" cy="590931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এই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…</a:t>
            </a:r>
          </a:p>
          <a:p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১.</a:t>
            </a:r>
            <a:r>
              <a:rPr lang="bn-BD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পিরামিড আকৃতির বস্তুর তলের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ক্ষেত্র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নির্ণয়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bn-BD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;</a:t>
            </a:r>
          </a:p>
          <a:p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২.</a:t>
            </a:r>
            <a:r>
              <a:rPr lang="bn-BD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ক্ষেত্রফলের এবং আয়তননির্ণয় করতে পারবে</a:t>
            </a:r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;  </a:t>
            </a:r>
          </a:p>
          <a:p>
            <a:r>
              <a:rPr lang="en-US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৩.</a:t>
            </a:r>
            <a:r>
              <a:rPr lang="bn-BD" sz="5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পিরামিড সংক্রান্ত গাণিতিক সমস্যার সমাধান করতে পারবে।</a:t>
            </a:r>
            <a:endParaRPr lang="en-US" sz="5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F5FC3-4F35-4923-B625-4C2D1CEE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0C2-6DD8-4687-B1E3-6A002737FF43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DC730-0030-4CE7-90E5-577ABBA6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9E2A2-5012-47C5-8E93-71BB9E6F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96255"/>
              </p:ext>
            </p:extLst>
          </p:nvPr>
        </p:nvGraphicFramePr>
        <p:xfrm>
          <a:off x="2328863" y="2530475"/>
          <a:ext cx="37242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1242000" imgH="455760" progId="Package">
                  <p:embed/>
                </p:oleObj>
              </mc:Choice>
              <mc:Fallback>
                <p:oleObj name="Packager Shell Object" showAsIcon="1" r:id="rId4" imgW="1242000" imgH="455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2530475"/>
                        <a:ext cx="3724275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28600" y="838200"/>
            <a:ext cx="8686800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SutonnyOMJ" pitchFamily="2" charset="0"/>
                <a:cs typeface="SutonnyOMJ" pitchFamily="2" charset="0"/>
              </a:rPr>
              <a:t>আমরা একটি ভিডিও দেখি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733800"/>
            <a:ext cx="8686800" cy="280076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SutonnyOMJ" pitchFamily="2" charset="0"/>
                <a:cs typeface="SutonnyOMJ" pitchFamily="2" charset="0"/>
              </a:rPr>
              <a:t>বহুভুজের উপর অবস্থিত যে ঘনবস্তুর একটি শীর্ষবিন্দু থাকে এবং</a:t>
            </a:r>
          </a:p>
          <a:p>
            <a:r>
              <a:rPr lang="bn-BD" sz="4400" dirty="0">
                <a:latin typeface="SutonnyOMJ" pitchFamily="2" charset="0"/>
                <a:cs typeface="SutonnyOMJ" pitchFamily="2" charset="0"/>
              </a:rPr>
              <a:t>পার্শ্বতলগুলোর প্রত্যেকটি ত্রিভুজাকার থাকে তাকে ।পিরামিড বলে।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E6D13-F2B2-43B4-AA3F-253F3A3E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2FCB-13C1-4AD1-AA1F-528A2FC1D4DA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278F8-23CB-45B7-B520-D480FD57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8BE6-E579-4F38-ACE8-632EE8C6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38474" y="1828800"/>
            <a:ext cx="3133726" cy="3119286"/>
          </a:xfrm>
          <a:prstGeom prst="rect">
            <a:avLst/>
          </a:prstGeom>
          <a:noFill/>
        </p:spPr>
      </p:pic>
      <p:pic>
        <p:nvPicPr>
          <p:cNvPr id="30" name="Picture 29" descr="Hexagonal_pyrami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590" y="1588740"/>
            <a:ext cx="2758610" cy="3364260"/>
          </a:xfrm>
          <a:prstGeom prst="rect">
            <a:avLst/>
          </a:prstGeom>
        </p:spPr>
      </p:pic>
      <p:pic>
        <p:nvPicPr>
          <p:cNvPr id="31" name="Picture 30" descr="tri co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92336">
            <a:off x="410517" y="2769202"/>
            <a:ext cx="2667000" cy="253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86868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SutonnyOMJ" pitchFamily="2" charset="0"/>
                <a:cs typeface="SutonnyOMJ" pitchFamily="2" charset="0"/>
              </a:rPr>
              <a:t>কয়েকটি সুষম পিরামিড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029200"/>
            <a:ext cx="309732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ত্রিভুজভূমিক পিরামিড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029200"/>
            <a:ext cx="269817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বর্গভূমিক পিরামিড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029200"/>
            <a:ext cx="3044538" cy="58477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SutonnyOMJ" pitchFamily="2" charset="0"/>
                <a:cs typeface="SutonnyOMJ" pitchFamily="2" charset="0"/>
              </a:rPr>
              <a:t>ষড়ভুজভূমিক পিরামিড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D909E0-BFEB-4BCB-B692-2973CFC3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473E-ADF2-4742-AAA2-75452A3F84A9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31624-540D-4768-A069-3D188BEB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3524-E5D0-40E5-993F-9F6C4F94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743200" y="3922931"/>
            <a:ext cx="2552700" cy="657225"/>
          </a:xfrm>
          <a:custGeom>
            <a:avLst/>
            <a:gdLst>
              <a:gd name="connsiteX0" fmla="*/ 0 w 2552700"/>
              <a:gd name="connsiteY0" fmla="*/ 657225 h 657225"/>
              <a:gd name="connsiteX1" fmla="*/ 647700 w 2552700"/>
              <a:gd name="connsiteY1" fmla="*/ 0 h 657225"/>
              <a:gd name="connsiteX2" fmla="*/ 2552700 w 2552700"/>
              <a:gd name="connsiteY2" fmla="*/ 19050 h 657225"/>
              <a:gd name="connsiteX3" fmla="*/ 1971675 w 2552700"/>
              <a:gd name="connsiteY3" fmla="*/ 647700 h 657225"/>
              <a:gd name="connsiteX4" fmla="*/ 0 w 2552700"/>
              <a:gd name="connsiteY4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700" h="657225">
                <a:moveTo>
                  <a:pt x="0" y="657225"/>
                </a:moveTo>
                <a:lnTo>
                  <a:pt x="647700" y="0"/>
                </a:lnTo>
                <a:lnTo>
                  <a:pt x="2552700" y="19050"/>
                </a:lnTo>
                <a:lnTo>
                  <a:pt x="1971675" y="647700"/>
                </a:lnTo>
                <a:lnTo>
                  <a:pt x="0" y="6572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3985430" y="1683725"/>
            <a:ext cx="1424770" cy="2953616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0800000">
            <a:off x="2743200" y="1705443"/>
            <a:ext cx="1269692" cy="2942757"/>
          </a:xfrm>
          <a:custGeom>
            <a:avLst/>
            <a:gdLst>
              <a:gd name="connsiteX0" fmla="*/ 893928 w 893928"/>
              <a:gd name="connsiteY0" fmla="*/ 0 h 1849272"/>
              <a:gd name="connsiteX1" fmla="*/ 423080 w 893928"/>
              <a:gd name="connsiteY1" fmla="*/ 484496 h 1849272"/>
              <a:gd name="connsiteX2" fmla="*/ 0 w 893928"/>
              <a:gd name="connsiteY2" fmla="*/ 1849272 h 1849272"/>
              <a:gd name="connsiteX3" fmla="*/ 893928 w 893928"/>
              <a:gd name="connsiteY3" fmla="*/ 0 h 184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928" h="1849272">
                <a:moveTo>
                  <a:pt x="893928" y="0"/>
                </a:moveTo>
                <a:lnTo>
                  <a:pt x="423080" y="484496"/>
                </a:lnTo>
                <a:lnTo>
                  <a:pt x="0" y="1849272"/>
                </a:lnTo>
                <a:lnTo>
                  <a:pt x="893928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3000"/>
            </a:schemeClr>
          </a:solidFill>
          <a:ln w="1905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3413099" y="1676400"/>
            <a:ext cx="1948154" cy="2216477"/>
          </a:xfrm>
          <a:prstGeom prst="triangle">
            <a:avLst>
              <a:gd name="adj" fmla="val 30906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999429" y="1676400"/>
            <a:ext cx="23405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758966" y="1686906"/>
            <a:ext cx="2045089" cy="2953408"/>
          </a:xfrm>
          <a:prstGeom prst="triangle">
            <a:avLst>
              <a:gd name="adj" fmla="val 61596"/>
            </a:avLst>
          </a:prstGeom>
          <a:solidFill>
            <a:srgbClr val="74BCFE">
              <a:alpha val="38000"/>
            </a:srgbClr>
          </a:solidFill>
          <a:ln w="1270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30" idx="0"/>
          </p:cNvCxnSpPr>
          <p:nvPr/>
        </p:nvCxnSpPr>
        <p:spPr>
          <a:xfrm flipH="1" flipV="1">
            <a:off x="4018659" y="1686906"/>
            <a:ext cx="1162941" cy="2504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914400" y="2322731"/>
            <a:ext cx="3048000" cy="646331"/>
            <a:chOff x="914400" y="1676400"/>
            <a:chExt cx="3048000" cy="646331"/>
          </a:xfrm>
        </p:grpSpPr>
        <p:sp>
          <p:nvSpPr>
            <p:cNvPr id="47" name="TextBox 46"/>
            <p:cNvSpPr txBox="1"/>
            <p:nvPr/>
          </p:nvSpPr>
          <p:spPr>
            <a:xfrm>
              <a:off x="914400" y="1676400"/>
              <a:ext cx="1055097" cy="6463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SutonnyOMJ" pitchFamily="2" charset="0"/>
                  <a:cs typeface="SutonnyOMJ" pitchFamily="2" charset="0"/>
                </a:rPr>
                <a:t>উচ্চতা</a:t>
              </a:r>
              <a:endParaRPr lang="en-US" sz="3600" dirty="0"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52" name="Straight Arrow Connector 51"/>
            <p:cNvCxnSpPr>
              <a:stCxn id="47" idx="3"/>
            </p:cNvCxnSpPr>
            <p:nvPr/>
          </p:nvCxnSpPr>
          <p:spPr>
            <a:xfrm flipV="1">
              <a:off x="1969497" y="1981200"/>
              <a:ext cx="1992903" cy="183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740166" y="2971800"/>
            <a:ext cx="3506208" cy="646331"/>
            <a:chOff x="4740166" y="1752600"/>
            <a:chExt cx="3506208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5955362" y="1752600"/>
              <a:ext cx="2291012" cy="6463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bn-BD" sz="3600" dirty="0">
                  <a:latin typeface="SutonnyOMJ" pitchFamily="2" charset="0"/>
                  <a:cs typeface="SutonnyOMJ" pitchFamily="2" charset="0"/>
                </a:rPr>
                <a:t>হেলানো উচ্চতা</a:t>
              </a:r>
              <a:endParaRPr lang="en-US" sz="3600" dirty="0"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4740166" y="2057400"/>
              <a:ext cx="1219200" cy="183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143000" y="3237131"/>
            <a:ext cx="683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তল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27532" y="3886200"/>
            <a:ext cx="88286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ধার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61" name="Straight Arrow Connector 60"/>
          <p:cNvCxnSpPr>
            <a:stCxn id="50" idx="1"/>
          </p:cNvCxnSpPr>
          <p:nvPr/>
        </p:nvCxnSpPr>
        <p:spPr>
          <a:xfrm rot="10800000">
            <a:off x="4679732" y="4191000"/>
            <a:ext cx="1447800" cy="183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/>
          <p:cNvSpPr/>
          <p:nvPr/>
        </p:nvSpPr>
        <p:spPr>
          <a:xfrm>
            <a:off x="2758966" y="1789331"/>
            <a:ext cx="2028069" cy="2841080"/>
          </a:xfrm>
          <a:prstGeom prst="triangle">
            <a:avLst>
              <a:gd name="adj" fmla="val 61596"/>
            </a:avLst>
          </a:prstGeom>
          <a:solidFill>
            <a:srgbClr val="74BCFE">
              <a:alpha val="9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943600" y="2017931"/>
            <a:ext cx="740908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শীর্ষ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2" name="Straight Arrow Connector 71"/>
          <p:cNvCxnSpPr>
            <a:stCxn id="71" idx="1"/>
          </p:cNvCxnSpPr>
          <p:nvPr/>
        </p:nvCxnSpPr>
        <p:spPr>
          <a:xfrm flipH="1" flipV="1">
            <a:off x="4191000" y="1789331"/>
            <a:ext cx="1752600" cy="5517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6800" y="3980735"/>
            <a:ext cx="72968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SutonnyOMJ" pitchFamily="2" charset="0"/>
                <a:cs typeface="SutonnyOMJ" pitchFamily="2" charset="0"/>
              </a:rPr>
              <a:t>ভূমি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752600" y="4303931"/>
            <a:ext cx="1828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78600" y="3541931"/>
            <a:ext cx="1602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3" idx="0"/>
            <a:endCxn id="63" idx="4"/>
          </p:cNvCxnSpPr>
          <p:nvPr/>
        </p:nvCxnSpPr>
        <p:spPr>
          <a:xfrm>
            <a:off x="4008175" y="1789331"/>
            <a:ext cx="778860" cy="2841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190EAC-F4BC-4A48-A65E-CC5E1B65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CEF4-4E7C-4355-94EF-F574C3ADE952}" type="datetime2">
              <a:rPr lang="en-US" smtClean="0"/>
              <a:t>Sunday, January 12,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9DA31-00CD-4964-935B-C7246AE4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amin001974@gmail.com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66FAC-FCCE-47DE-A220-7434D08B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15D14-AC54-45D7-AE6F-372C44A3A9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9" grpId="0" animBg="1"/>
      <p:bldP spid="50" grpId="0" animBg="1"/>
      <p:bldP spid="63" grpId="0" animBg="1"/>
      <p:bldP spid="71" grpId="0" animBg="1"/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</TotalTime>
  <Words>486</Words>
  <Application>Microsoft Office PowerPoint</Application>
  <PresentationFormat>On-screen Show (4:3)</PresentationFormat>
  <Paragraphs>140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SutonnyOMJ</vt:lpstr>
      <vt:lpstr>Times New Roman</vt:lpstr>
      <vt:lpstr>Office Theme</vt:lpstr>
      <vt:lpstr>Packager Shell Object</vt:lpstr>
      <vt:lpstr>PowerPoint Presentation</vt:lpstr>
      <vt:lpstr>PowerPoint Presentation</vt:lpstr>
      <vt:lpstr>পাঠ পরিচিতি   শ্রেনি :নবম  বিষয় :উচ্চতর গণিত(ঘণ জ্যামিতি)  অধ্যায় :ত্রয়োদশ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amin torab</cp:lastModifiedBy>
  <cp:revision>297</cp:revision>
  <dcterms:created xsi:type="dcterms:W3CDTF">2013-12-11T13:26:49Z</dcterms:created>
  <dcterms:modified xsi:type="dcterms:W3CDTF">2020-01-12T12:45:37Z</dcterms:modified>
</cp:coreProperties>
</file>