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852" r:id="rId2"/>
    <p:sldMasterId id="2147483864" r:id="rId3"/>
    <p:sldMasterId id="2147483876" r:id="rId4"/>
    <p:sldMasterId id="2147483888" r:id="rId5"/>
    <p:sldMasterId id="2147483900" r:id="rId6"/>
    <p:sldMasterId id="2147483912" r:id="rId7"/>
    <p:sldMasterId id="2147483924" r:id="rId8"/>
    <p:sldMasterId id="2147483936" r:id="rId9"/>
    <p:sldMasterId id="2147483948" r:id="rId10"/>
    <p:sldMasterId id="2147483960" r:id="rId11"/>
    <p:sldMasterId id="2147483972" r:id="rId12"/>
  </p:sldMasterIdLst>
  <p:notesMasterIdLst>
    <p:notesMasterId r:id="rId35"/>
  </p:notesMasterIdLst>
  <p:sldIdLst>
    <p:sldId id="256" r:id="rId13"/>
    <p:sldId id="282" r:id="rId14"/>
    <p:sldId id="258" r:id="rId15"/>
    <p:sldId id="262" r:id="rId16"/>
    <p:sldId id="261" r:id="rId17"/>
    <p:sldId id="259" r:id="rId18"/>
    <p:sldId id="260" r:id="rId19"/>
    <p:sldId id="263" r:id="rId20"/>
    <p:sldId id="264" r:id="rId21"/>
    <p:sldId id="265" r:id="rId22"/>
    <p:sldId id="268" r:id="rId23"/>
    <p:sldId id="266" r:id="rId24"/>
    <p:sldId id="267" r:id="rId25"/>
    <p:sldId id="269" r:id="rId26"/>
    <p:sldId id="270" r:id="rId27"/>
    <p:sldId id="271" r:id="rId28"/>
    <p:sldId id="273" r:id="rId29"/>
    <p:sldId id="274" r:id="rId30"/>
    <p:sldId id="275" r:id="rId31"/>
    <p:sldId id="277" r:id="rId32"/>
    <p:sldId id="278" r:id="rId33"/>
    <p:sldId id="28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ableStyles" Target="tableStyle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0A96F-C86A-4B5F-8081-7BEA3E5E7F1B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CBB93-D5B2-4DA9-A6C2-0E7A8A5D5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7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গনিত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ভালবাসি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করলাম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BB93-D5B2-4DA9-A6C2-0E7A8A5D5E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7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অঙ্কনের</a:t>
            </a:r>
            <a:r>
              <a:rPr lang="en-US" baseline="0" dirty="0"/>
              <a:t> </a:t>
            </a:r>
            <a:r>
              <a:rPr lang="en-US" baseline="0" dirty="0" err="1"/>
              <a:t>বিবরণ</a:t>
            </a:r>
            <a:r>
              <a:rPr lang="en-US" baseline="0" dirty="0"/>
              <a:t> </a:t>
            </a:r>
            <a:r>
              <a:rPr lang="en-US" baseline="0" dirty="0" err="1"/>
              <a:t>দিলাম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BB93-D5B2-4DA9-A6C2-0E7A8A5D5E3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9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দুইটি</a:t>
            </a:r>
            <a:r>
              <a:rPr lang="en-US" dirty="0"/>
              <a:t> </a:t>
            </a:r>
            <a:r>
              <a:rPr lang="en-US" dirty="0" err="1"/>
              <a:t>ত্রিভুজকে</a:t>
            </a:r>
            <a:r>
              <a:rPr lang="en-US" dirty="0"/>
              <a:t> </a:t>
            </a:r>
            <a:r>
              <a:rPr lang="en-US" dirty="0" err="1"/>
              <a:t>আলাদা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দেখালাম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BB93-D5B2-4DA9-A6C2-0E7A8A5D5E3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90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BB93-D5B2-4DA9-A6C2-0E7A8A5D5E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76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ক্যালকুলেশন</a:t>
            </a:r>
            <a:r>
              <a:rPr lang="en-US" dirty="0"/>
              <a:t> </a:t>
            </a:r>
            <a:r>
              <a:rPr lang="en-US" dirty="0" err="1"/>
              <a:t>বুঝার</a:t>
            </a:r>
            <a:r>
              <a:rPr lang="en-US" baseline="0" dirty="0"/>
              <a:t> </a:t>
            </a:r>
            <a:r>
              <a:rPr lang="en-US" baseline="0" dirty="0" err="1"/>
              <a:t>জন্য</a:t>
            </a:r>
            <a:r>
              <a:rPr lang="en-US" baseline="0" dirty="0"/>
              <a:t> </a:t>
            </a:r>
            <a:r>
              <a:rPr lang="en-US" baseline="0" dirty="0" err="1"/>
              <a:t>সমিকরণ</a:t>
            </a:r>
            <a:r>
              <a:rPr lang="en-US" baseline="0" dirty="0"/>
              <a:t> </a:t>
            </a:r>
            <a:r>
              <a:rPr lang="en-US" baseline="0" dirty="0" err="1"/>
              <a:t>দুইটাকে</a:t>
            </a:r>
            <a:r>
              <a:rPr lang="en-US" baseline="0" dirty="0"/>
              <a:t> </a:t>
            </a:r>
            <a:r>
              <a:rPr lang="en-US" baseline="0" dirty="0" err="1"/>
              <a:t>একই</a:t>
            </a:r>
            <a:r>
              <a:rPr lang="en-US" baseline="0" dirty="0"/>
              <a:t> </a:t>
            </a:r>
            <a:r>
              <a:rPr lang="en-US" baseline="0" dirty="0" err="1"/>
              <a:t>স্লাইডে</a:t>
            </a:r>
            <a:r>
              <a:rPr lang="en-US" baseline="0" dirty="0"/>
              <a:t> </a:t>
            </a:r>
            <a:r>
              <a:rPr lang="en-US" baseline="0" dirty="0" err="1"/>
              <a:t>নিয়ে</a:t>
            </a:r>
            <a:r>
              <a:rPr lang="en-US" baseline="0" dirty="0"/>
              <a:t> </a:t>
            </a:r>
            <a:r>
              <a:rPr lang="en-US" baseline="0" dirty="0" err="1"/>
              <a:t>আসলাম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BB93-D5B2-4DA9-A6C2-0E7A8A5D5E3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32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গাছটি</a:t>
            </a:r>
            <a:r>
              <a:rPr lang="en-US" baseline="0" dirty="0"/>
              <a:t> </a:t>
            </a:r>
            <a:r>
              <a:rPr lang="en-US" baseline="0" dirty="0" err="1"/>
              <a:t>সমকোণ</a:t>
            </a:r>
            <a:r>
              <a:rPr lang="en-US" baseline="0" dirty="0"/>
              <a:t> </a:t>
            </a:r>
            <a:r>
              <a:rPr lang="en-US" baseline="0" dirty="0" err="1"/>
              <a:t>আকারের</a:t>
            </a:r>
            <a:r>
              <a:rPr lang="en-US" baseline="0" dirty="0"/>
              <a:t> </a:t>
            </a:r>
            <a:r>
              <a:rPr lang="en-US" baseline="0" dirty="0" err="1"/>
              <a:t>তাই</a:t>
            </a:r>
            <a:r>
              <a:rPr lang="en-US" baseline="0" dirty="0"/>
              <a:t> </a:t>
            </a:r>
            <a:r>
              <a:rPr lang="en-US" baseline="0" dirty="0" err="1"/>
              <a:t>নিয়ে</a:t>
            </a:r>
            <a:r>
              <a:rPr lang="en-US" baseline="0" dirty="0"/>
              <a:t> </a:t>
            </a:r>
            <a:r>
              <a:rPr lang="en-US" baseline="0" dirty="0" err="1"/>
              <a:t>আসলাম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BB93-D5B2-4DA9-A6C2-0E7A8A5D5E3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84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গাছটি</a:t>
            </a:r>
            <a:r>
              <a:rPr lang="en-US" baseline="0" dirty="0"/>
              <a:t> </a:t>
            </a:r>
            <a:r>
              <a:rPr lang="en-US" baseline="0" dirty="0" err="1"/>
              <a:t>সমকোণ</a:t>
            </a:r>
            <a:r>
              <a:rPr lang="en-US" baseline="0" dirty="0"/>
              <a:t> </a:t>
            </a:r>
            <a:r>
              <a:rPr lang="en-US" baseline="0" dirty="0" err="1"/>
              <a:t>আকারের</a:t>
            </a:r>
            <a:r>
              <a:rPr lang="en-US" baseline="0" dirty="0"/>
              <a:t> </a:t>
            </a:r>
            <a:r>
              <a:rPr lang="en-US" baseline="0" dirty="0" err="1"/>
              <a:t>তাই</a:t>
            </a:r>
            <a:r>
              <a:rPr lang="en-US" baseline="0" dirty="0"/>
              <a:t> </a:t>
            </a:r>
            <a:r>
              <a:rPr lang="en-US" baseline="0" dirty="0" err="1"/>
              <a:t>নিয়ে</a:t>
            </a:r>
            <a:r>
              <a:rPr lang="en-US" baseline="0" dirty="0"/>
              <a:t> </a:t>
            </a:r>
            <a:r>
              <a:rPr lang="en-US" baseline="0" dirty="0" err="1"/>
              <a:t>আসলাম</a:t>
            </a:r>
            <a:r>
              <a:rPr lang="en-US" baseline="0"/>
              <a:t>।</a:t>
            </a:r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BB93-D5B2-4DA9-A6C2-0E7A8A5D5E3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72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58F8D-3DEA-4EAF-86F1-B7C2FBB9723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66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58F8D-3DEA-4EAF-86F1-B7C2FBB9723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6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টা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জ্যমিতি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বুঝার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পিথাগোরাস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ইউক্লিড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নিলাম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সমন্ধে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BB93-D5B2-4DA9-A6C2-0E7A8A5D5E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05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আমার</a:t>
            </a:r>
            <a:r>
              <a:rPr lang="en-US" dirty="0"/>
              <a:t> </a:t>
            </a:r>
            <a:r>
              <a:rPr lang="en-US" dirty="0" err="1"/>
              <a:t>নিজের</a:t>
            </a:r>
            <a:r>
              <a:rPr lang="en-US" dirty="0"/>
              <a:t> </a:t>
            </a:r>
            <a:r>
              <a:rPr lang="en-US" dirty="0" err="1"/>
              <a:t>শ্রেণী</a:t>
            </a:r>
            <a:r>
              <a:rPr lang="en-US" baseline="0" dirty="0"/>
              <a:t> </a:t>
            </a:r>
            <a:r>
              <a:rPr lang="en-US" baseline="0" dirty="0" err="1"/>
              <a:t>কক্ষের</a:t>
            </a:r>
            <a:r>
              <a:rPr lang="en-US" baseline="0" dirty="0"/>
              <a:t> </a:t>
            </a:r>
            <a:r>
              <a:rPr lang="en-US" baseline="0" dirty="0" err="1"/>
              <a:t>ছবি</a:t>
            </a:r>
            <a:r>
              <a:rPr lang="en-US" baseline="0" dirty="0"/>
              <a:t> </a:t>
            </a:r>
            <a:r>
              <a:rPr lang="en-US" baseline="0" dirty="0" err="1"/>
              <a:t>দিলাম</a:t>
            </a:r>
            <a:r>
              <a:rPr lang="en-US" baseline="0" dirty="0"/>
              <a:t> </a:t>
            </a:r>
            <a:r>
              <a:rPr lang="en-US" baseline="0" dirty="0" err="1"/>
              <a:t>ছাত্র-ছাত্রীদের</a:t>
            </a:r>
            <a:r>
              <a:rPr lang="en-US" baseline="0" dirty="0"/>
              <a:t> </a:t>
            </a:r>
            <a:r>
              <a:rPr lang="en-US" baseline="0" dirty="0" err="1"/>
              <a:t>আর্কষণ</a:t>
            </a:r>
            <a:r>
              <a:rPr lang="en-US" baseline="0" dirty="0"/>
              <a:t> </a:t>
            </a:r>
            <a:r>
              <a:rPr lang="en-US" baseline="0" dirty="0" err="1"/>
              <a:t>বৃদ্দির</a:t>
            </a:r>
            <a:r>
              <a:rPr lang="en-US" baseline="0" dirty="0"/>
              <a:t> </a:t>
            </a:r>
            <a:r>
              <a:rPr lang="en-US" baseline="0" dirty="0" err="1"/>
              <a:t>জন্য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BB93-D5B2-4DA9-A6C2-0E7A8A5D5E3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8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দিলাম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BB93-D5B2-4DA9-A6C2-0E7A8A5D5E3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8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আঁকলাম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BB93-D5B2-4DA9-A6C2-0E7A8A5D5E3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92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দেখালাম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BB93-D5B2-4DA9-A6C2-0E7A8A5D5E3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99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BB93-D5B2-4DA9-A6C2-0E7A8A5D5E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92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নির্বচন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দেখালাম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BB93-D5B2-4DA9-A6C2-0E7A8A5D5E3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47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বিশেষ</a:t>
            </a:r>
            <a:r>
              <a:rPr lang="en-US" baseline="0" dirty="0"/>
              <a:t> </a:t>
            </a:r>
            <a:r>
              <a:rPr lang="en-US" baseline="0" dirty="0" err="1"/>
              <a:t>নির্বচন</a:t>
            </a:r>
            <a:r>
              <a:rPr lang="en-US" baseline="0" dirty="0"/>
              <a:t> </a:t>
            </a:r>
            <a:r>
              <a:rPr lang="en-US" baseline="0" dirty="0" err="1"/>
              <a:t>কে</a:t>
            </a:r>
            <a:r>
              <a:rPr lang="en-US" baseline="0" dirty="0"/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দেখালাম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BB93-D5B2-4DA9-A6C2-0E7A8A5D5E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1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736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677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27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52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521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172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296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077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757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947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image" Target="../media/image17.gif"/><Relationship Id="rId12" Type="http://schemas.openxmlformats.org/officeDocument/2006/relationships/audio" Target="../media/audio50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audio" Target="../media/audio40.wav"/><Relationship Id="rId5" Type="http://schemas.openxmlformats.org/officeDocument/2006/relationships/audio" Target="../media/audio3.wav"/><Relationship Id="rId10" Type="http://schemas.openxmlformats.org/officeDocument/2006/relationships/audio" Target="../media/audio30.wav"/><Relationship Id="rId4" Type="http://schemas.openxmlformats.org/officeDocument/2006/relationships/audio" Target="../media/audio2.wav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4.wmf"/><Relationship Id="rId4" Type="http://schemas.openxmlformats.org/officeDocument/2006/relationships/image" Target="../media/image25.gif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336964" y="198382"/>
            <a:ext cx="7086600" cy="2175163"/>
          </a:xfrm>
          <a:prstGeom prst="horizontalScrol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36964" y="685800"/>
            <a:ext cx="7502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	</a:t>
            </a:r>
            <a:r>
              <a:rPr lang="en-US" sz="7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64" y="2666999"/>
            <a:ext cx="4800600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4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3493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240268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সদৃশকোণী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718" y="835967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নির্বচনঃএকটি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অতিভুজের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অংকিত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বর্গক্ষেত্র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অংকিত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বর্গক্ষেত্রদ্বয়ের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সমষ্টির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096000" y="2514600"/>
            <a:ext cx="1524000" cy="1676400"/>
            <a:chOff x="6096000" y="2514600"/>
            <a:chExt cx="1524000" cy="16764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096000" y="2514600"/>
              <a:ext cx="0" cy="167640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096000" y="4191000"/>
              <a:ext cx="1524000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096000" y="2514600"/>
              <a:ext cx="1524000" cy="167640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552855" y="1512330"/>
            <a:ext cx="6410005" cy="2211290"/>
            <a:chOff x="2552855" y="1512330"/>
            <a:chExt cx="6410005" cy="2211290"/>
          </a:xfrm>
        </p:grpSpPr>
        <p:sp>
          <p:nvSpPr>
            <p:cNvPr id="13" name="Rectangle 12"/>
            <p:cNvSpPr/>
            <p:nvPr/>
          </p:nvSpPr>
          <p:spPr>
            <a:xfrm>
              <a:off x="8005547" y="1512330"/>
              <a:ext cx="95731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অতিভুজ</a:t>
              </a:r>
              <a:endPara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52855" y="3200400"/>
              <a:ext cx="16385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solidFill>
                    <a:schemeClr val="accent4"/>
                  </a:solidFill>
                  <a:latin typeface="NikoshBAN" pitchFamily="2" charset="0"/>
                  <a:cs typeface="NikoshBAN" pitchFamily="2" charset="0"/>
                </a:rPr>
                <a:t>অপর</a:t>
              </a:r>
              <a:r>
                <a:rPr lang="en-US" sz="2800" dirty="0">
                  <a:solidFill>
                    <a:schemeClr val="accent4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accent4"/>
                  </a:solidFill>
                  <a:latin typeface="NikoshBAN" pitchFamily="2" charset="0"/>
                  <a:cs typeface="NikoshBAN" pitchFamily="2" charset="0"/>
                </a:rPr>
                <a:t>দুই</a:t>
              </a:r>
              <a:r>
                <a:rPr lang="en-US" sz="2800" dirty="0">
                  <a:solidFill>
                    <a:schemeClr val="accent4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accent4"/>
                  </a:solidFill>
                  <a:latin typeface="NikoshBAN" pitchFamily="2" charset="0"/>
                  <a:cs typeface="NikoshBAN" pitchFamily="2" charset="0"/>
                </a:rPr>
                <a:t>বাহু</a:t>
              </a:r>
              <a:endParaRPr lang="en-US" sz="28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57544" y="2036296"/>
            <a:ext cx="3467256" cy="2535703"/>
            <a:chOff x="4457544" y="2036296"/>
            <a:chExt cx="3467256" cy="2535703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7103918" y="2036296"/>
              <a:ext cx="820882" cy="1164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4610100" y="3352800"/>
              <a:ext cx="13335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/>
            <p:nvPr/>
          </p:nvCxnSpPr>
          <p:spPr>
            <a:xfrm rot="10800000">
              <a:off x="4457544" y="3810001"/>
              <a:ext cx="2552856" cy="76199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038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722829"/>
              </p:ext>
            </p:extLst>
          </p:nvPr>
        </p:nvGraphicFramePr>
        <p:xfrm>
          <a:off x="6637613" y="2035552"/>
          <a:ext cx="18002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Bitmap Image" r:id="rId4" imgW="1800360" imgH="1800360" progId="Paint.Picture">
                  <p:embed/>
                </p:oleObj>
              </mc:Choice>
              <mc:Fallback>
                <p:oleObj name="Bitmap Image" r:id="rId4" imgW="1800360" imgH="1800360" progId="Paint.Picture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613" y="2035552"/>
                        <a:ext cx="1800225" cy="180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07507" y="50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61376" y="262116"/>
            <a:ext cx="8630224" cy="1338828"/>
            <a:chOff x="-13855" y="262116"/>
            <a:chExt cx="8630224" cy="1338828"/>
          </a:xfrm>
        </p:grpSpPr>
        <p:sp>
          <p:nvSpPr>
            <p:cNvPr id="4" name="TextBox 3"/>
            <p:cNvSpPr txBox="1"/>
            <p:nvPr/>
          </p:nvSpPr>
          <p:spPr>
            <a:xfrm>
              <a:off x="24925" y="262116"/>
              <a:ext cx="859144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বিশেষ</a:t>
              </a:r>
              <a:r>
                <a: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নির্বচনঃ</a:t>
              </a:r>
              <a:r>
                <a: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মনেকরি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ত্রিভুজ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∆</a:t>
              </a:r>
              <a:r>
                <a:rPr lang="en-US" sz="2400" dirty="0">
                  <a:solidFill>
                    <a:srgbClr val="0070C0"/>
                  </a:solidFill>
                </a:rPr>
                <a:t> ABC –এ   </a:t>
              </a:r>
              <a:r>
                <a:rPr lang="en-US" sz="2400" dirty="0">
                  <a:solidFill>
                    <a:srgbClr val="00B0F0"/>
                  </a:solidFill>
                </a:rPr>
                <a:t>B =</a:t>
              </a:r>
              <a:r>
                <a:rPr lang="en-US" sz="2400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এক</a:t>
              </a:r>
              <a:r>
                <a:rPr lang="en-US" sz="24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সমকোণ</a:t>
              </a:r>
              <a:r>
                <a:rPr lang="en-US" sz="24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24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>
                  <a:solidFill>
                    <a:srgbClr val="00B0F0"/>
                  </a:solidFill>
                </a:rPr>
                <a:t>90˙</a:t>
              </a:r>
            </a:p>
            <a:p>
              <a:r>
                <a:rPr lang="en-US" sz="2400" dirty="0">
                  <a:solidFill>
                    <a:srgbClr val="0070C0"/>
                  </a:solidFill>
                </a:rPr>
                <a:t>  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13855" y="1077724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প্রমান</a:t>
              </a:r>
              <a:r>
                <a:rPr lang="en-US" sz="28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8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হবে</a:t>
              </a:r>
              <a:r>
                <a:rPr lang="en-US" sz="28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28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>
                  <a:solidFill>
                    <a:srgbClr val="0070C0"/>
                  </a:solidFill>
                </a:rPr>
                <a:t>AC</a:t>
              </a:r>
              <a:r>
                <a:rPr lang="en-US" sz="2800" baseline="30000" dirty="0">
                  <a:solidFill>
                    <a:srgbClr val="0070C0"/>
                  </a:solidFill>
                </a:rPr>
                <a:t> 2</a:t>
              </a:r>
              <a:r>
                <a:rPr lang="en-US" sz="2800" dirty="0">
                  <a:solidFill>
                    <a:srgbClr val="0070C0"/>
                  </a:solidFill>
                </a:rPr>
                <a:t>=AB</a:t>
              </a:r>
              <a:r>
                <a:rPr lang="en-US" sz="2800" baseline="30000" dirty="0">
                  <a:solidFill>
                    <a:srgbClr val="0070C0"/>
                  </a:solidFill>
                </a:rPr>
                <a:t>2</a:t>
              </a:r>
              <a:r>
                <a:rPr lang="en-US" sz="2800" dirty="0">
                  <a:solidFill>
                    <a:srgbClr val="0070C0"/>
                  </a:solidFill>
                </a:rPr>
                <a:t>+BC</a:t>
              </a:r>
              <a:r>
                <a:rPr lang="en-US" sz="2800" baseline="30000" dirty="0">
                  <a:solidFill>
                    <a:srgbClr val="0070C0"/>
                  </a:solidFill>
                </a:rPr>
                <a:t>2</a:t>
              </a:r>
              <a:r>
                <a:rPr lang="en-US" sz="2800" dirty="0">
                  <a:solidFill>
                    <a:srgbClr val="00B0F0"/>
                  </a:solidFill>
                </a:rPr>
                <a:t> 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105400" y="304800"/>
            <a:ext cx="228600" cy="369332"/>
            <a:chOff x="2743200" y="3581400"/>
            <a:chExt cx="228600" cy="36933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743200" y="3581400"/>
              <a:ext cx="0" cy="369332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743200" y="3950732"/>
              <a:ext cx="2286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6477000" y="2819400"/>
            <a:ext cx="1524000" cy="1600200"/>
            <a:chOff x="6477000" y="2819400"/>
            <a:chExt cx="1524000" cy="160020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477000" y="2819400"/>
              <a:ext cx="0" cy="1600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477000" y="4419600"/>
              <a:ext cx="15240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477000" y="2819400"/>
              <a:ext cx="1524000" cy="160020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6373090" y="242928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905176" y="443801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73090" y="4438011"/>
            <a:ext cx="39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206567" y="1994145"/>
            <a:ext cx="4347726" cy="4732053"/>
            <a:chOff x="4206567" y="1994145"/>
            <a:chExt cx="4347726" cy="4732053"/>
          </a:xfrm>
        </p:grpSpPr>
        <p:sp>
          <p:nvSpPr>
            <p:cNvPr id="54" name="Rectangle 53"/>
            <p:cNvSpPr/>
            <p:nvPr/>
          </p:nvSpPr>
          <p:spPr>
            <a:xfrm>
              <a:off x="8001000" y="1994145"/>
              <a:ext cx="5532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AC</a:t>
              </a:r>
              <a:r>
                <a:rPr lang="en-US" baseline="30000" dirty="0"/>
                <a:t> 2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206567" y="3340223"/>
              <a:ext cx="5212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AB</a:t>
              </a:r>
              <a:r>
                <a:rPr lang="en-US" baseline="30000" dirty="0"/>
                <a:t>2</a:t>
              </a:r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088324" y="6356866"/>
              <a:ext cx="5645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BC</a:t>
              </a:r>
              <a:r>
                <a:rPr lang="en-US" baseline="30000" dirty="0"/>
                <a:t>2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24400" y="2429286"/>
            <a:ext cx="3276600" cy="3742914"/>
            <a:chOff x="4724400" y="2429286"/>
            <a:chExt cx="3276600" cy="3742914"/>
          </a:xfrm>
        </p:grpSpPr>
        <p:cxnSp>
          <p:nvCxnSpPr>
            <p:cNvPr id="56" name="Straight Arrow Connector 55"/>
            <p:cNvCxnSpPr/>
            <p:nvPr/>
          </p:nvCxnSpPr>
          <p:spPr>
            <a:xfrm flipV="1">
              <a:off x="7315200" y="2429286"/>
              <a:ext cx="685800" cy="10759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4724400" y="3505200"/>
              <a:ext cx="152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7315200" y="4807343"/>
              <a:ext cx="0" cy="13648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6" name="Arc 5"/>
          <p:cNvSpPr/>
          <p:nvPr/>
        </p:nvSpPr>
        <p:spPr>
          <a:xfrm rot="19454700">
            <a:off x="5648940" y="4080143"/>
            <a:ext cx="1298864" cy="715736"/>
          </a:xfrm>
          <a:prstGeom prst="arc">
            <a:avLst>
              <a:gd name="adj1" fmla="val 19654164"/>
              <a:gd name="adj2" fmla="val 2192119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677890" y="1655990"/>
            <a:ext cx="0" cy="2285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65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840794" y="685800"/>
            <a:ext cx="2057400" cy="2057400"/>
            <a:chOff x="6840794" y="685800"/>
            <a:chExt cx="2057400" cy="2057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840794" y="685800"/>
              <a:ext cx="0" cy="205740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840794" y="2743200"/>
              <a:ext cx="2057400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840794" y="685800"/>
              <a:ext cx="2057400" cy="205740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 flipV="1">
            <a:off x="6840794" y="1447800"/>
            <a:ext cx="762000" cy="1295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206513"/>
            <a:ext cx="5562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অংকনঃ</a:t>
            </a:r>
            <a:r>
              <a:rPr lang="en-US" sz="2800" dirty="0" err="1">
                <a:solidFill>
                  <a:srgbClr val="00B050"/>
                </a:solidFill>
              </a:rPr>
              <a:t>B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B050"/>
                </a:solidFill>
              </a:rPr>
              <a:t>AC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B050"/>
                </a:solidFill>
              </a:rPr>
              <a:t>BD</a:t>
            </a:r>
          </a:p>
          <a:p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245329" y="729734"/>
            <a:ext cx="2888839" cy="2659797"/>
            <a:chOff x="6245329" y="729734"/>
            <a:chExt cx="2888839" cy="2659797"/>
          </a:xfrm>
        </p:grpSpPr>
        <p:sp>
          <p:nvSpPr>
            <p:cNvPr id="15" name="TextBox 14"/>
            <p:cNvSpPr txBox="1"/>
            <p:nvPr/>
          </p:nvSpPr>
          <p:spPr>
            <a:xfrm>
              <a:off x="6245329" y="729734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93144" y="2743200"/>
              <a:ext cx="495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00768" y="2697033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600336" y="945177"/>
            <a:ext cx="817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0" y="4724400"/>
            <a:ext cx="23622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705100" y="3200400"/>
            <a:ext cx="0" cy="15240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" y="5257800"/>
            <a:ext cx="837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[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90̇˙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90̇˙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B0F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6045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09 0.35 L 3.05556E-6 4.44444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25 L 3.33333E-6 1.11111E-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40794" y="685800"/>
            <a:ext cx="2057400" cy="2057400"/>
            <a:chOff x="6840794" y="685800"/>
            <a:chExt cx="2057400" cy="2057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840794" y="685800"/>
              <a:ext cx="0" cy="205740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840794" y="2743200"/>
              <a:ext cx="2057400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840794" y="685800"/>
              <a:ext cx="2057400" cy="205740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900948" y="477478"/>
            <a:ext cx="1699752" cy="2547610"/>
            <a:chOff x="3900948" y="457200"/>
            <a:chExt cx="1699752" cy="2547610"/>
          </a:xfrm>
        </p:grpSpPr>
        <p:grpSp>
          <p:nvGrpSpPr>
            <p:cNvPr id="17" name="Group 16"/>
            <p:cNvGrpSpPr/>
            <p:nvPr/>
          </p:nvGrpSpPr>
          <p:grpSpPr>
            <a:xfrm>
              <a:off x="4267200" y="829597"/>
              <a:ext cx="838200" cy="1913603"/>
              <a:chOff x="4267200" y="829597"/>
              <a:chExt cx="838200" cy="1913603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4267200" y="829597"/>
                <a:ext cx="0" cy="191360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267200" y="829597"/>
                <a:ext cx="838200" cy="884903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4267200" y="1714500"/>
                <a:ext cx="838200" cy="10287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4419600" y="4572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00948" y="2481590"/>
              <a:ext cx="599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38700" y="1141334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200832" y="1452890"/>
            <a:ext cx="2097958" cy="1893243"/>
            <a:chOff x="4200832" y="1452890"/>
            <a:chExt cx="2097958" cy="1893243"/>
          </a:xfrm>
        </p:grpSpPr>
        <p:grpSp>
          <p:nvGrpSpPr>
            <p:cNvPr id="31" name="Group 30"/>
            <p:cNvGrpSpPr/>
            <p:nvPr/>
          </p:nvGrpSpPr>
          <p:grpSpPr>
            <a:xfrm>
              <a:off x="4267200" y="1734778"/>
              <a:ext cx="1828800" cy="1028700"/>
              <a:chOff x="4495800" y="1905000"/>
              <a:chExt cx="1828800" cy="10287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4495800" y="2933700"/>
                <a:ext cx="1828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334000" y="1905000"/>
                <a:ext cx="990600" cy="10287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4495800" y="1905000"/>
                <a:ext cx="838200" cy="10287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5105400" y="145289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867400" y="2822913"/>
              <a:ext cx="431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00832" y="2763478"/>
              <a:ext cx="599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cxnSp>
        <p:nvCxnSpPr>
          <p:cNvPr id="41" name="Straight Connector 40"/>
          <p:cNvCxnSpPr/>
          <p:nvPr/>
        </p:nvCxnSpPr>
        <p:spPr>
          <a:xfrm flipV="1">
            <a:off x="6840794" y="1476412"/>
            <a:ext cx="855406" cy="12870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6644148" y="215868"/>
            <a:ext cx="2254046" cy="3151335"/>
            <a:chOff x="6644148" y="215868"/>
            <a:chExt cx="2254046" cy="3151335"/>
          </a:xfrm>
        </p:grpSpPr>
        <p:sp>
          <p:nvSpPr>
            <p:cNvPr id="51" name="TextBox 50"/>
            <p:cNvSpPr txBox="1"/>
            <p:nvPr/>
          </p:nvSpPr>
          <p:spPr>
            <a:xfrm>
              <a:off x="6644148" y="215868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68547" y="994645"/>
              <a:ext cx="6649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658897" y="2843983"/>
              <a:ext cx="703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571886" y="2843983"/>
              <a:ext cx="326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493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0.11754 0.27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8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3891394" y="3493714"/>
            <a:ext cx="1662657" cy="2357277"/>
            <a:chOff x="7410450" y="3117455"/>
            <a:chExt cx="1662657" cy="2357277"/>
          </a:xfrm>
        </p:grpSpPr>
        <p:sp>
          <p:nvSpPr>
            <p:cNvPr id="19" name="TextBox 18"/>
            <p:cNvSpPr txBox="1"/>
            <p:nvPr/>
          </p:nvSpPr>
          <p:spPr>
            <a:xfrm>
              <a:off x="8723280" y="5091361"/>
              <a:ext cx="349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595866" y="3470564"/>
              <a:ext cx="1387186" cy="1600200"/>
              <a:chOff x="7581900" y="3505200"/>
              <a:chExt cx="1387186" cy="160020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7581900" y="3505200"/>
                <a:ext cx="0" cy="1600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581900" y="5105400"/>
                <a:ext cx="138718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581900" y="3505200"/>
                <a:ext cx="1387186" cy="1600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7595866" y="3117455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10450" y="5105400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111825" y="3680569"/>
            <a:ext cx="1901537" cy="1924860"/>
            <a:chOff x="5599890" y="3627521"/>
            <a:chExt cx="1901537" cy="1924860"/>
          </a:xfrm>
        </p:grpSpPr>
        <p:sp>
          <p:nvSpPr>
            <p:cNvPr id="18" name="TextBox 17"/>
            <p:cNvSpPr txBox="1"/>
            <p:nvPr/>
          </p:nvSpPr>
          <p:spPr>
            <a:xfrm>
              <a:off x="7158527" y="5183049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942790" y="3733616"/>
              <a:ext cx="1335344" cy="1371600"/>
              <a:chOff x="5334000" y="3886200"/>
              <a:chExt cx="1335344" cy="13716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5334000" y="3886200"/>
                <a:ext cx="0" cy="1371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334000" y="5257800"/>
                <a:ext cx="13353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5334000" y="3886200"/>
                <a:ext cx="1335344" cy="1371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5657850" y="3627521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599890" y="5070579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676847"/>
              </p:ext>
            </p:extLst>
          </p:nvPr>
        </p:nvGraphicFramePr>
        <p:xfrm>
          <a:off x="1143000" y="1701800"/>
          <a:ext cx="292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" name="Equation" r:id="rId4" imgW="291960" imgH="393480" progId="Equation.3">
                  <p:embed/>
                </p:oleObj>
              </mc:Choice>
              <mc:Fallback>
                <p:oleObj name="Equation" r:id="rId4" imgW="291960" imgH="393480" progId="Equation.3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01800"/>
                        <a:ext cx="2921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336097" y="1736099"/>
            <a:ext cx="1452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542421"/>
              </p:ext>
            </p:extLst>
          </p:nvPr>
        </p:nvGraphicFramePr>
        <p:xfrm>
          <a:off x="1600200" y="1723915"/>
          <a:ext cx="292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" name="Equation" r:id="rId6" imgW="291960" imgH="393480" progId="Equation.3">
                  <p:embed/>
                </p:oleObj>
              </mc:Choice>
              <mc:Fallback>
                <p:oleObj name="Equation" r:id="rId6" imgW="291960" imgH="393480" progId="Equation.3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723915"/>
                        <a:ext cx="2921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4292143" y="1736099"/>
            <a:ext cx="173602" cy="300059"/>
            <a:chOff x="2743200" y="3650673"/>
            <a:chExt cx="173602" cy="300059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743200" y="3650673"/>
              <a:ext cx="0" cy="300059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743200" y="3950732"/>
              <a:ext cx="17360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365798" y="2369311"/>
            <a:ext cx="306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বা</a:t>
            </a:r>
            <a:r>
              <a:rPr lang="en-US" dirty="0">
                <a:solidFill>
                  <a:srgbClr val="00B050"/>
                </a:solidFill>
              </a:rPr>
              <a:t>, AB</a:t>
            </a:r>
            <a:r>
              <a:rPr lang="en-US" baseline="30000" dirty="0">
                <a:solidFill>
                  <a:srgbClr val="00B050"/>
                </a:solidFill>
              </a:rPr>
              <a:t>2</a:t>
            </a:r>
            <a:r>
              <a:rPr lang="en-US" dirty="0">
                <a:solidFill>
                  <a:srgbClr val="00B050"/>
                </a:solidFill>
              </a:rPr>
              <a:t>  =AC.AD  --- -------  (1) 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368877" y="849500"/>
            <a:ext cx="6153152" cy="1261884"/>
            <a:chOff x="368877" y="849500"/>
            <a:chExt cx="6153152" cy="1261884"/>
          </a:xfrm>
        </p:grpSpPr>
        <p:grpSp>
          <p:nvGrpSpPr>
            <p:cNvPr id="61" name="Group 60"/>
            <p:cNvGrpSpPr/>
            <p:nvPr/>
          </p:nvGrpSpPr>
          <p:grpSpPr>
            <a:xfrm>
              <a:off x="368877" y="849500"/>
              <a:ext cx="6153152" cy="1261884"/>
              <a:chOff x="368876" y="849500"/>
              <a:chExt cx="6350579" cy="126188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68876" y="880278"/>
                <a:ext cx="3937833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প্রমান</a:t>
                </a:r>
                <a:r>
                  <a:rPr lang="en-US" sz="20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: ∆ ABC ও ∆ ABD  </a:t>
                </a:r>
                <a:r>
                  <a:rPr lang="en-US" sz="2000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উভয়ে</a:t>
                </a:r>
                <a:r>
                  <a:rPr lang="en-US" sz="20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সদৃশ</a:t>
                </a:r>
                <a:endParaRPr lang="en-US" sz="20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>
                  <a:solidFill>
                    <a:srgbClr val="00B050"/>
                  </a:solidFill>
                  <a:latin typeface="Times New Roman"/>
                  <a:cs typeface="Times New Roman"/>
                </a:endParaRPr>
              </a:p>
              <a:p>
                <a:endParaRPr lang="en-US" dirty="0">
                  <a:solidFill>
                    <a:srgbClr val="00B050"/>
                  </a:solidFill>
                  <a:latin typeface="Times New Roman"/>
                  <a:cs typeface="Times New Roman"/>
                </a:endParaRPr>
              </a:p>
              <a:p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সুতরাং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4393511" y="849500"/>
                <a:ext cx="23259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[</a:t>
                </a:r>
                <a:r>
                  <a:rPr lang="en-US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কারন</a:t>
                </a:r>
                <a:r>
                  <a:rPr lang="en-US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উভয়ে</a:t>
                </a:r>
                <a:r>
                  <a:rPr lang="en-US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সমকোনী</a:t>
                </a:r>
                <a:r>
                  <a:rPr lang="en-US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ত্রিভুজ</a:t>
                </a:r>
                <a:r>
                  <a:rPr lang="en-US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]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4234294" y="1729685"/>
              <a:ext cx="17292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A   </a:t>
              </a:r>
              <a:r>
                <a:rPr lang="en-US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সাধারণ</a:t>
              </a:r>
              <a:r>
                <a:rPr lang="en-US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কোণ</a:t>
              </a:r>
              <a:endPara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522028" y="326221"/>
            <a:ext cx="2376165" cy="2776558"/>
            <a:chOff x="6522028" y="348734"/>
            <a:chExt cx="2376165" cy="2776558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6840794" y="1447800"/>
              <a:ext cx="703006" cy="129540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59" name="Group 58"/>
            <p:cNvGrpSpPr/>
            <p:nvPr/>
          </p:nvGrpSpPr>
          <p:grpSpPr>
            <a:xfrm>
              <a:off x="6522028" y="348734"/>
              <a:ext cx="2376165" cy="2776558"/>
              <a:chOff x="6522028" y="348734"/>
              <a:chExt cx="2376165" cy="2776558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6840793" y="685800"/>
                <a:ext cx="2057400" cy="2057400"/>
                <a:chOff x="6840794" y="685800"/>
                <a:chExt cx="2057400" cy="2057400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>
                  <a:off x="6840794" y="685800"/>
                  <a:ext cx="0" cy="205740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6840794" y="2743200"/>
                  <a:ext cx="2057400" cy="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6840794" y="685800"/>
                  <a:ext cx="2057400" cy="205740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/>
              <p:cNvSpPr txBox="1"/>
              <p:nvPr/>
            </p:nvSpPr>
            <p:spPr>
              <a:xfrm>
                <a:off x="6747164" y="348734"/>
                <a:ext cx="342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526594" y="1038907"/>
                <a:ext cx="342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522028" y="2755960"/>
                <a:ext cx="568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8420211" y="2755960"/>
                <a:ext cx="238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320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52 -0.44444 L -3.33333E-6 -3.33333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5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67 -0.36667 L 0 1.1111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522028" y="326221"/>
            <a:ext cx="2376165" cy="2776558"/>
            <a:chOff x="6522028" y="348734"/>
            <a:chExt cx="2376165" cy="2776558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840794" y="1447800"/>
              <a:ext cx="703006" cy="129540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6522028" y="348734"/>
              <a:ext cx="2376165" cy="2776558"/>
              <a:chOff x="6522028" y="348734"/>
              <a:chExt cx="2376165" cy="277655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840793" y="685800"/>
                <a:ext cx="2057400" cy="2057400"/>
                <a:chOff x="6840794" y="685800"/>
                <a:chExt cx="2057400" cy="2057400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6840794" y="685800"/>
                  <a:ext cx="0" cy="205740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6840794" y="2743200"/>
                  <a:ext cx="2057400" cy="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840794" y="685800"/>
                  <a:ext cx="2057400" cy="205740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extBox 8"/>
              <p:cNvSpPr txBox="1"/>
              <p:nvPr/>
            </p:nvSpPr>
            <p:spPr>
              <a:xfrm>
                <a:off x="6747164" y="348734"/>
                <a:ext cx="342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526594" y="1038907"/>
                <a:ext cx="342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522028" y="2755960"/>
                <a:ext cx="568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420211" y="2755960"/>
                <a:ext cx="238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368877" y="867911"/>
            <a:ext cx="6106742" cy="1231106"/>
            <a:chOff x="368876" y="867911"/>
            <a:chExt cx="6302680" cy="1231106"/>
          </a:xfrm>
        </p:grpSpPr>
        <p:sp>
          <p:nvSpPr>
            <p:cNvPr id="17" name="TextBox 16"/>
            <p:cNvSpPr txBox="1"/>
            <p:nvPr/>
          </p:nvSpPr>
          <p:spPr>
            <a:xfrm>
              <a:off x="368876" y="867911"/>
              <a:ext cx="3937833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আবার</a:t>
              </a:r>
              <a:r>
                <a:rPr lang="en-US" sz="20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, ∆ ABC ও ∆ BDC  </a:t>
              </a:r>
              <a:r>
                <a:rPr lang="en-US" sz="2000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উভয়ে</a:t>
              </a:r>
              <a:r>
                <a:rPr lang="en-US" sz="20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সদৃশ</a:t>
              </a:r>
              <a:endPara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solidFill>
                  <a:srgbClr val="00B050"/>
                </a:solidFill>
                <a:latin typeface="Times New Roman"/>
                <a:cs typeface="Times New Roman"/>
              </a:endParaRPr>
            </a:p>
            <a:p>
              <a:endParaRPr lang="en-US" dirty="0">
                <a:solidFill>
                  <a:srgbClr val="00B050"/>
                </a:solidFill>
                <a:latin typeface="Times New Roman"/>
                <a:cs typeface="Times New Roman"/>
              </a:endParaRPr>
            </a:p>
            <a:p>
              <a:r>
                <a:rPr lang="en-US" dirty="0" err="1">
                  <a:latin typeface="NikoshBAN" pitchFamily="2" charset="0"/>
                  <a:cs typeface="NikoshBAN" pitchFamily="2" charset="0"/>
                </a:rPr>
                <a:t>সুতরাং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dirty="0">
                  <a:latin typeface="Times New Roman"/>
                  <a:cs typeface="Times New Roman"/>
                </a:rPr>
                <a:t>       =</a:t>
              </a:r>
              <a:endParaRPr lang="en-US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45612" y="867911"/>
              <a:ext cx="2325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[</a:t>
              </a:r>
              <a:r>
                <a:rPr lang="en-US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কারন</a:t>
              </a:r>
              <a:r>
                <a:rPr lang="en-US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উভয়ে</a:t>
              </a:r>
              <a:r>
                <a:rPr lang="en-US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সমকোনী</a:t>
              </a:r>
              <a:r>
                <a:rPr lang="en-US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ত্রিভুজ</a:t>
              </a:r>
              <a:r>
                <a:rPr lang="en-US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]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13517" y="3711923"/>
            <a:ext cx="1662657" cy="2357277"/>
            <a:chOff x="7410450" y="3117455"/>
            <a:chExt cx="1662657" cy="2357277"/>
          </a:xfrm>
        </p:grpSpPr>
        <p:sp>
          <p:nvSpPr>
            <p:cNvPr id="25" name="TextBox 24"/>
            <p:cNvSpPr txBox="1"/>
            <p:nvPr/>
          </p:nvSpPr>
          <p:spPr>
            <a:xfrm>
              <a:off x="8723280" y="5091361"/>
              <a:ext cx="349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7595866" y="3470564"/>
              <a:ext cx="1387186" cy="1600200"/>
              <a:chOff x="7581900" y="3505200"/>
              <a:chExt cx="1387186" cy="16002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7581900" y="3505200"/>
                <a:ext cx="0" cy="1600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7581900" y="5105400"/>
                <a:ext cx="138718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7581900" y="3505200"/>
                <a:ext cx="1387186" cy="1600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7595866" y="3117455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10450" y="5105400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445342" y="3967316"/>
            <a:ext cx="1831258" cy="2050183"/>
            <a:chOff x="1445342" y="3967316"/>
            <a:chExt cx="1831258" cy="2050183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752600" y="4114800"/>
              <a:ext cx="0" cy="1551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752600" y="5666325"/>
              <a:ext cx="1447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752600" y="4114800"/>
              <a:ext cx="1447800" cy="1551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445342" y="396731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09866" y="5648167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71800" y="5648167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83968" y="1662761"/>
            <a:ext cx="827548" cy="422188"/>
            <a:chOff x="1219200" y="1679287"/>
            <a:chExt cx="827548" cy="422188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728753"/>
                </p:ext>
              </p:extLst>
            </p:nvPr>
          </p:nvGraphicFramePr>
          <p:xfrm>
            <a:off x="1219200" y="1707775"/>
            <a:ext cx="2921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41" name="Equation" r:id="rId3" imgW="291960" imgH="393480" progId="Equation.3">
                    <p:embed/>
                  </p:oleObj>
                </mc:Choice>
                <mc:Fallback>
                  <p:oleObj name="Equation" r:id="rId3" imgW="291960" imgH="393480" progId="Equation.3">
                    <p:embed/>
                    <p:pic>
                      <p:nvPicPr>
                        <p:cNvPr id="0" name="Picture 1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1707775"/>
                          <a:ext cx="2921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2534328"/>
                </p:ext>
              </p:extLst>
            </p:nvPr>
          </p:nvGraphicFramePr>
          <p:xfrm>
            <a:off x="1767348" y="1679287"/>
            <a:ext cx="2794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42" name="Equation" r:id="rId5" imgW="279360" imgH="393480" progId="Equation.3">
                    <p:embed/>
                  </p:oleObj>
                </mc:Choice>
                <mc:Fallback>
                  <p:oleObj name="Equation" r:id="rId5" imgW="279360" imgH="393480" progId="Equation.3">
                    <p:embed/>
                    <p:pic>
                      <p:nvPicPr>
                        <p:cNvPr id="0" name="Picture 1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7348" y="1679287"/>
                          <a:ext cx="2794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3944730" y="1677919"/>
            <a:ext cx="2056206" cy="407030"/>
            <a:chOff x="4062844" y="1691987"/>
            <a:chExt cx="2056206" cy="407030"/>
          </a:xfrm>
        </p:grpSpPr>
        <p:sp>
          <p:nvSpPr>
            <p:cNvPr id="51" name="TextBox 50"/>
            <p:cNvSpPr txBox="1"/>
            <p:nvPr/>
          </p:nvSpPr>
          <p:spPr>
            <a:xfrm>
              <a:off x="4062844" y="1729685"/>
              <a:ext cx="2056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C   </a:t>
              </a:r>
              <a:r>
                <a:rPr lang="en-US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সাধারণ</a:t>
              </a:r>
              <a:r>
                <a:rPr lang="en-US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কোণ</a:t>
              </a:r>
              <a:endPara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4076810" y="1691987"/>
              <a:ext cx="325693" cy="341623"/>
              <a:chOff x="7543800" y="5105400"/>
              <a:chExt cx="325693" cy="341623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7543800" y="5447023"/>
                <a:ext cx="3256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7543800" y="5105400"/>
                <a:ext cx="0" cy="3416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TextBox 59"/>
          <p:cNvSpPr txBox="1"/>
          <p:nvPr/>
        </p:nvSpPr>
        <p:spPr>
          <a:xfrm>
            <a:off x="533400" y="2733447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>
                <a:solidFill>
                  <a:srgbClr val="00B050"/>
                </a:solidFill>
              </a:rPr>
              <a:t>BC</a:t>
            </a:r>
            <a:r>
              <a:rPr lang="en-US" baseline="30000" dirty="0">
                <a:solidFill>
                  <a:srgbClr val="00B050"/>
                </a:solidFill>
              </a:rPr>
              <a:t>2</a:t>
            </a:r>
            <a:r>
              <a:rPr lang="en-US" dirty="0">
                <a:solidFill>
                  <a:srgbClr val="00B050"/>
                </a:solidFill>
              </a:rPr>
              <a:t>  =AC.CD  --- -------  (2)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2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67 -0.36667 L 0 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 -0.5 L -3.33333E-6 1.1111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3907" y="990600"/>
            <a:ext cx="6934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8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(১)  ও (২) </a:t>
            </a:r>
            <a:r>
              <a:rPr lang="en-US" sz="28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8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1491458"/>
            <a:ext cx="5486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  </a:t>
            </a:r>
            <a:r>
              <a:rPr lang="en-US" sz="2800" dirty="0">
                <a:solidFill>
                  <a:srgbClr val="00B0F0"/>
                </a:solidFill>
              </a:rPr>
              <a:t>AB</a:t>
            </a:r>
            <a:r>
              <a:rPr lang="en-US" sz="2800" baseline="30000" dirty="0">
                <a:solidFill>
                  <a:srgbClr val="00B0F0"/>
                </a:solidFill>
              </a:rPr>
              <a:t>2</a:t>
            </a:r>
            <a:r>
              <a:rPr lang="en-US" sz="2800" dirty="0">
                <a:solidFill>
                  <a:srgbClr val="00B0F0"/>
                </a:solidFill>
              </a:rPr>
              <a:t> +  BC</a:t>
            </a:r>
            <a:r>
              <a:rPr lang="en-US" sz="2800" baseline="30000" dirty="0">
                <a:solidFill>
                  <a:srgbClr val="00B0F0"/>
                </a:solidFill>
              </a:rPr>
              <a:t>2</a:t>
            </a:r>
            <a:r>
              <a:rPr lang="en-US" sz="2800" dirty="0">
                <a:solidFill>
                  <a:srgbClr val="00B0F0"/>
                </a:solidFill>
              </a:rPr>
              <a:t> = AC.AD+ AC.CD</a:t>
            </a:r>
          </a:p>
          <a:p>
            <a:r>
              <a:rPr lang="en-US" sz="2800" dirty="0" err="1">
                <a:solidFill>
                  <a:srgbClr val="00B0F0"/>
                </a:solidFill>
              </a:rPr>
              <a:t>বা</a:t>
            </a:r>
            <a:r>
              <a:rPr lang="en-US" sz="2800" dirty="0">
                <a:solidFill>
                  <a:srgbClr val="00B0F0"/>
                </a:solidFill>
              </a:rPr>
              <a:t>, AB</a:t>
            </a:r>
            <a:r>
              <a:rPr lang="en-US" sz="2800" baseline="30000" dirty="0">
                <a:solidFill>
                  <a:srgbClr val="00B0F0"/>
                </a:solidFill>
              </a:rPr>
              <a:t>2</a:t>
            </a:r>
            <a:r>
              <a:rPr lang="en-US" sz="2800" dirty="0">
                <a:solidFill>
                  <a:srgbClr val="00B0F0"/>
                </a:solidFill>
              </a:rPr>
              <a:t> +  BC</a:t>
            </a:r>
            <a:r>
              <a:rPr lang="en-US" sz="2800" baseline="30000" dirty="0">
                <a:solidFill>
                  <a:srgbClr val="00B0F0"/>
                </a:solidFill>
              </a:rPr>
              <a:t>2</a:t>
            </a:r>
            <a:r>
              <a:rPr lang="en-US" sz="2800" dirty="0">
                <a:solidFill>
                  <a:srgbClr val="00B0F0"/>
                </a:solidFill>
              </a:rPr>
              <a:t> =AC(AD+CD)</a:t>
            </a:r>
          </a:p>
          <a:p>
            <a:r>
              <a:rPr lang="en-US" sz="2800" dirty="0" err="1">
                <a:solidFill>
                  <a:srgbClr val="00B0F0"/>
                </a:solidFill>
              </a:rPr>
              <a:t>বা</a:t>
            </a:r>
            <a:r>
              <a:rPr lang="en-US" sz="2800" dirty="0">
                <a:solidFill>
                  <a:srgbClr val="00B0F0"/>
                </a:solidFill>
              </a:rPr>
              <a:t>, AB</a:t>
            </a:r>
            <a:r>
              <a:rPr lang="en-US" sz="2800" baseline="30000" dirty="0">
                <a:solidFill>
                  <a:srgbClr val="00B0F0"/>
                </a:solidFill>
              </a:rPr>
              <a:t>2</a:t>
            </a:r>
            <a:r>
              <a:rPr lang="en-US" sz="2800" dirty="0">
                <a:solidFill>
                  <a:srgbClr val="00B0F0"/>
                </a:solidFill>
              </a:rPr>
              <a:t> +  BC</a:t>
            </a:r>
            <a:r>
              <a:rPr lang="en-US" sz="2800" baseline="30000" dirty="0">
                <a:solidFill>
                  <a:srgbClr val="00B0F0"/>
                </a:solidFill>
              </a:rPr>
              <a:t>2</a:t>
            </a:r>
            <a:r>
              <a:rPr lang="en-US" sz="2800" dirty="0">
                <a:solidFill>
                  <a:srgbClr val="00B0F0"/>
                </a:solidFill>
              </a:rPr>
              <a:t> = AC.AC</a:t>
            </a:r>
          </a:p>
          <a:p>
            <a:r>
              <a:rPr lang="en-US" sz="2800" dirty="0" err="1">
                <a:solidFill>
                  <a:srgbClr val="00B0F0"/>
                </a:solidFill>
              </a:rPr>
              <a:t>বা</a:t>
            </a:r>
            <a:r>
              <a:rPr lang="en-US" sz="2800" dirty="0">
                <a:solidFill>
                  <a:srgbClr val="00B0F0"/>
                </a:solidFill>
              </a:rPr>
              <a:t>, AB</a:t>
            </a:r>
            <a:r>
              <a:rPr lang="en-US" sz="2800" baseline="30000" dirty="0">
                <a:solidFill>
                  <a:srgbClr val="00B0F0"/>
                </a:solidFill>
              </a:rPr>
              <a:t>2</a:t>
            </a:r>
            <a:r>
              <a:rPr lang="en-US" sz="2800" dirty="0">
                <a:solidFill>
                  <a:srgbClr val="00B0F0"/>
                </a:solidFill>
              </a:rPr>
              <a:t> +  BC</a:t>
            </a:r>
            <a:r>
              <a:rPr lang="en-US" sz="2800" baseline="30000" dirty="0">
                <a:solidFill>
                  <a:srgbClr val="00B0F0"/>
                </a:solidFill>
              </a:rPr>
              <a:t>2</a:t>
            </a:r>
            <a:r>
              <a:rPr lang="en-US" sz="2800" dirty="0">
                <a:solidFill>
                  <a:srgbClr val="00B0F0"/>
                </a:solidFill>
              </a:rPr>
              <a:t> =AC</a:t>
            </a:r>
            <a:r>
              <a:rPr lang="en-US" sz="2800" baseline="30000" dirty="0">
                <a:solidFill>
                  <a:srgbClr val="00B0F0"/>
                </a:solidFill>
              </a:rPr>
              <a:t>2 </a:t>
            </a:r>
          </a:p>
          <a:p>
            <a:r>
              <a:rPr lang="en-US" sz="2800" dirty="0">
                <a:solidFill>
                  <a:srgbClr val="00B0F0"/>
                </a:solidFill>
              </a:rPr>
              <a:t>   AC</a:t>
            </a:r>
            <a:r>
              <a:rPr lang="en-US" sz="2800" baseline="30000" dirty="0">
                <a:solidFill>
                  <a:srgbClr val="00B0F0"/>
                </a:solidFill>
              </a:rPr>
              <a:t>2 </a:t>
            </a:r>
            <a:r>
              <a:rPr lang="en-US" sz="2800" dirty="0">
                <a:solidFill>
                  <a:srgbClr val="00B0F0"/>
                </a:solidFill>
              </a:rPr>
              <a:t> = AB</a:t>
            </a:r>
            <a:r>
              <a:rPr lang="en-US" sz="2800" baseline="30000" dirty="0">
                <a:solidFill>
                  <a:srgbClr val="00B0F0"/>
                </a:solidFill>
              </a:rPr>
              <a:t>2</a:t>
            </a:r>
            <a:r>
              <a:rPr lang="en-US" sz="2800" dirty="0">
                <a:solidFill>
                  <a:srgbClr val="00B0F0"/>
                </a:solidFill>
              </a:rPr>
              <a:t> +  BC</a:t>
            </a:r>
            <a:r>
              <a:rPr lang="en-US" sz="2800" baseline="30000" dirty="0">
                <a:solidFill>
                  <a:srgbClr val="00B0F0"/>
                </a:solidFill>
              </a:rPr>
              <a:t>2</a:t>
            </a:r>
            <a:r>
              <a:rPr lang="en-US" sz="2800" dirty="0">
                <a:solidFill>
                  <a:srgbClr val="00B0F0"/>
                </a:solidFill>
              </a:rPr>
              <a:t>   (Proved)</a:t>
            </a:r>
            <a:endParaRPr lang="en-US" sz="2800" baseline="30000" dirty="0">
              <a:solidFill>
                <a:srgbClr val="00B0F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163541" y="1992933"/>
            <a:ext cx="2518174" cy="3318165"/>
            <a:chOff x="6163541" y="1992933"/>
            <a:chExt cx="2518174" cy="3318165"/>
          </a:xfrm>
        </p:grpSpPr>
        <p:grpSp>
          <p:nvGrpSpPr>
            <p:cNvPr id="4" name="Group 3"/>
            <p:cNvGrpSpPr/>
            <p:nvPr/>
          </p:nvGrpSpPr>
          <p:grpSpPr>
            <a:xfrm>
              <a:off x="6163541" y="2534540"/>
              <a:ext cx="2376165" cy="2776558"/>
              <a:chOff x="6522028" y="348734"/>
              <a:chExt cx="2376165" cy="2776558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6840794" y="1447800"/>
                <a:ext cx="703006" cy="1295400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grpSp>
            <p:nvGrpSpPr>
              <p:cNvPr id="6" name="Group 5"/>
              <p:cNvGrpSpPr/>
              <p:nvPr/>
            </p:nvGrpSpPr>
            <p:grpSpPr>
              <a:xfrm>
                <a:off x="6522028" y="348734"/>
                <a:ext cx="2376165" cy="2776558"/>
                <a:chOff x="6522028" y="348734"/>
                <a:chExt cx="2376165" cy="2776558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6840793" y="685800"/>
                  <a:ext cx="2057400" cy="2057400"/>
                  <a:chOff x="6840794" y="685800"/>
                  <a:chExt cx="2057400" cy="2057400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6840794" y="685800"/>
                    <a:ext cx="0" cy="2057400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6840794" y="2743200"/>
                    <a:ext cx="2057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6840794" y="685800"/>
                    <a:ext cx="2057400" cy="2057400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TextBox 8"/>
                <p:cNvSpPr txBox="1"/>
                <p:nvPr/>
              </p:nvSpPr>
              <p:spPr>
                <a:xfrm>
                  <a:off x="6747164" y="348734"/>
                  <a:ext cx="3429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7526594" y="1038907"/>
                  <a:ext cx="3429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6522028" y="2755960"/>
                  <a:ext cx="5680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B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8420211" y="2755960"/>
                  <a:ext cx="2389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6752525" y="1992933"/>
              <a:ext cx="1929190" cy="2655267"/>
              <a:chOff x="6752525" y="1992933"/>
              <a:chExt cx="1929190" cy="2655267"/>
            </a:xfrm>
          </p:grpSpPr>
          <p:sp>
            <p:nvSpPr>
              <p:cNvPr id="16" name="Rectangle 15"/>
              <p:cNvSpPr/>
              <p:nvPr/>
            </p:nvSpPr>
            <p:spPr>
              <a:xfrm rot="2779785">
                <a:off x="6708598" y="2870770"/>
                <a:ext cx="246356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00B0F0"/>
                    </a:solidFill>
                  </a:rPr>
                  <a:t>AD+CD=AC</a:t>
                </a:r>
                <a:endParaRPr lang="en-US" sz="4000" dirty="0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6752525" y="2614842"/>
                <a:ext cx="1929190" cy="203335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xtBox 16"/>
          <p:cNvSpPr txBox="1"/>
          <p:nvPr/>
        </p:nvSpPr>
        <p:spPr>
          <a:xfrm>
            <a:off x="304800" y="123840"/>
            <a:ext cx="5858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 AB</a:t>
            </a:r>
            <a:r>
              <a:rPr lang="en-US" sz="2800" baseline="30000" dirty="0">
                <a:solidFill>
                  <a:srgbClr val="00B050"/>
                </a:solidFill>
              </a:rPr>
              <a:t>2</a:t>
            </a:r>
            <a:r>
              <a:rPr lang="en-US" sz="2800" dirty="0">
                <a:solidFill>
                  <a:srgbClr val="00B050"/>
                </a:solidFill>
              </a:rPr>
              <a:t>  =AC.AD  --- -------  (1) </a:t>
            </a:r>
          </a:p>
          <a:p>
            <a:r>
              <a:rPr lang="en-US" sz="2800" dirty="0">
                <a:solidFill>
                  <a:srgbClr val="00B050"/>
                </a:solidFill>
              </a:rPr>
              <a:t> BC</a:t>
            </a:r>
            <a:r>
              <a:rPr lang="en-US" sz="2800" baseline="30000" dirty="0">
                <a:solidFill>
                  <a:srgbClr val="00B050"/>
                </a:solidFill>
              </a:rPr>
              <a:t>2</a:t>
            </a:r>
            <a:r>
              <a:rPr lang="en-US" sz="2800" dirty="0">
                <a:solidFill>
                  <a:srgbClr val="00B050"/>
                </a:solidFill>
              </a:rPr>
              <a:t>  =AC.CD  --- -------  (2)</a:t>
            </a:r>
          </a:p>
        </p:txBody>
      </p:sp>
    </p:spTree>
    <p:extLst>
      <p:ext uri="{BB962C8B-B14F-4D97-AF65-F5344CB8AC3E}">
        <p14:creationId xmlns:p14="http://schemas.microsoft.com/office/powerpoint/2010/main" val="331011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4" y="260438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bn-BD" sz="39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কাজের জন্য দল গঠন</a:t>
            </a:r>
            <a:endParaRPr lang="en-US" sz="39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2727" y="1500760"/>
            <a:ext cx="3463636" cy="245011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বেলন গ্রুপ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987637" y="1589198"/>
            <a:ext cx="3728916" cy="233489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গোলক গ্রুপ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34643" y="4675911"/>
            <a:ext cx="4408267" cy="208429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bn-BD" sz="43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কোণক গ্রুপ</a:t>
            </a:r>
            <a:endParaRPr lang="en-US" sz="43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 rot="2403281">
            <a:off x="4703446" y="984071"/>
            <a:ext cx="831273" cy="537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6761722">
            <a:off x="6520363" y="4224750"/>
            <a:ext cx="859473" cy="542303"/>
          </a:xfrm>
          <a:prstGeom prst="rightArrow">
            <a:avLst>
              <a:gd name="adj1" fmla="val 50000"/>
              <a:gd name="adj2" fmla="val 46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4024620">
            <a:off x="2540299" y="4196979"/>
            <a:ext cx="983621" cy="791157"/>
          </a:xfrm>
          <a:prstGeom prst="rightArrow">
            <a:avLst>
              <a:gd name="adj1" fmla="val 3246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9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-1612i3\Desktop\imagesCAWHWZ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7" y="336177"/>
            <a:ext cx="8312727" cy="625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7091" y="3092824"/>
                <a:ext cx="8659091" cy="1637131"/>
              </a:xfrm>
              <a:prstGeom prst="rect">
                <a:avLst/>
              </a:prstGeom>
              <a:noFill/>
            </p:spPr>
            <p:txBody>
              <a:bodyPr wrap="square" lIns="82058" tIns="41029" rIns="82058" bIns="41029" rtlCol="0">
                <a:spAutoFit/>
              </a:bodyPr>
              <a:lstStyle/>
              <a:p>
                <a:r>
                  <a:rPr lang="en-US" sz="4000" dirty="0">
                    <a:solidFill>
                      <a:srgbClr val="FFFF00"/>
                    </a:solidFill>
                    <a:latin typeface="Nikosh" pitchFamily="2" charset="0"/>
                    <a:cs typeface="Nikosh" pitchFamily="2" charset="0"/>
                  </a:rPr>
                  <a:t>ABC</a:t>
                </a:r>
                <a:r>
                  <a:rPr lang="bn-BD" sz="32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ত্রিভুজের </a:t>
                </a:r>
                <a:r>
                  <a:rPr lang="bn-BD" sz="32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</a:t>
                </a:r>
                <a:r>
                  <a:rPr lang="en-US" sz="32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C </a:t>
                </a:r>
                <a:r>
                  <a:rPr lang="bn-BD" sz="32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= এক সমকোণ। </a:t>
                </a:r>
                <a:r>
                  <a:rPr lang="en-US" sz="40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CD,  AB </a:t>
                </a:r>
                <a:r>
                  <a:rPr lang="bn-BD" sz="32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এর উপরস্থ একটি লম্ব।  প্রমাণ কর যে,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ikosh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  <a:cs typeface="Nikosh" pitchFamily="2" charset="0"/>
                          </a:rPr>
                          <m:t>𝐴𝐵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  <a:cs typeface="Nikosh" pitchFamily="2" charset="0"/>
                          </a:rPr>
                          <m:t>2</m:t>
                        </m:r>
                      </m:sup>
                    </m:sSup>
                    <m:r>
                      <a:rPr lang="bn-BD" sz="3200" i="1">
                        <a:solidFill>
                          <a:srgbClr val="FFFF00"/>
                        </a:solidFill>
                        <a:latin typeface="Cambria Math"/>
                        <a:cs typeface="Nikosh" pitchFamily="2" charset="0"/>
                      </a:rPr>
                      <m:t>=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" pitchFamily="2" charset="0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ikosh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  <a:cs typeface="Nikosh" pitchFamily="2" charset="0"/>
                          </a:rPr>
                          <m:t>𝐴𝐶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  <a:cs typeface="Nikosh" pitchFamily="2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  <a:cs typeface="Nikosh" pitchFamily="2" charset="0"/>
                          </a:rPr>
                          <m:t> </m:t>
                        </m:r>
                      </m:sup>
                    </m:sSup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" pitchFamily="2" charset="0"/>
                      </a:rPr>
                      <m:t>+ 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ikosh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  <a:cs typeface="Nikosh" pitchFamily="2" charset="0"/>
                          </a:rPr>
                          <m:t>𝐵𝐶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  <a:cs typeface="Nikosh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</a:p>
              <a:p>
                <a:endParaRPr lang="en-US" sz="29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91" y="3092824"/>
                <a:ext cx="8659091" cy="1637131"/>
              </a:xfrm>
              <a:prstGeom prst="rect">
                <a:avLst/>
              </a:prstGeom>
              <a:blipFill rotWithShape="1">
                <a:blip r:embed="rId4"/>
                <a:stretch>
                  <a:fillRect l="-2604" t="-1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216727" y="806824"/>
            <a:ext cx="4799608" cy="5044131"/>
            <a:chOff x="2216727" y="806824"/>
            <a:chExt cx="4799608" cy="5044131"/>
          </a:xfrm>
        </p:grpSpPr>
        <p:sp>
          <p:nvSpPr>
            <p:cNvPr id="4" name="TextBox 3"/>
            <p:cNvSpPr txBox="1"/>
            <p:nvPr/>
          </p:nvSpPr>
          <p:spPr>
            <a:xfrm>
              <a:off x="5769426" y="5036252"/>
              <a:ext cx="1246909" cy="814703"/>
            </a:xfrm>
            <a:prstGeom prst="rect">
              <a:avLst/>
            </a:prstGeom>
            <a:noFill/>
          </p:spPr>
          <p:txBody>
            <a:bodyPr wrap="square" lIns="82058" tIns="41029" rIns="82058" bIns="41029" rtlCol="0">
              <a:spAutoFit/>
            </a:bodyPr>
            <a:lstStyle/>
            <a:p>
              <a:r>
                <a:rPr lang="en-US" sz="4800" dirty="0">
                  <a:solidFill>
                    <a:srgbClr val="FFC000"/>
                  </a:solidFill>
                </a:rPr>
                <a:t>C</a:t>
              </a:r>
              <a:endParaRPr lang="en-US" sz="2500" dirty="0">
                <a:solidFill>
                  <a:srgbClr val="FFC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611091" y="806824"/>
              <a:ext cx="1246909" cy="814703"/>
            </a:xfrm>
            <a:prstGeom prst="rect">
              <a:avLst/>
            </a:prstGeom>
            <a:noFill/>
          </p:spPr>
          <p:txBody>
            <a:bodyPr wrap="square" lIns="82058" tIns="41029" rIns="82058" bIns="41029" rtlCol="0">
              <a:spAutoFit/>
            </a:bodyPr>
            <a:lstStyle/>
            <a:p>
              <a:r>
                <a:rPr lang="en-US" sz="4800" dirty="0">
                  <a:solidFill>
                    <a:srgbClr val="FFFF00"/>
                  </a:solidFill>
                </a:rPr>
                <a:t>A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16727" y="4908176"/>
              <a:ext cx="1454727" cy="814703"/>
            </a:xfrm>
            <a:prstGeom prst="rect">
              <a:avLst/>
            </a:prstGeom>
            <a:noFill/>
          </p:spPr>
          <p:txBody>
            <a:bodyPr wrap="square" lIns="82058" tIns="41029" rIns="82058" bIns="41029" rtlCol="0">
              <a:spAutoFit/>
            </a:bodyPr>
            <a:lstStyle/>
            <a:p>
              <a:r>
                <a:rPr lang="en-US" sz="4800" dirty="0">
                  <a:solidFill>
                    <a:srgbClr val="FFFF00"/>
                  </a:solidFill>
                </a:rPr>
                <a:t>B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6" name="Horizontal Scroll 5"/>
          <p:cNvSpPr/>
          <p:nvPr/>
        </p:nvSpPr>
        <p:spPr>
          <a:xfrm>
            <a:off x="2275608" y="336177"/>
            <a:ext cx="2791691" cy="14029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গ্রুপ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1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362200" y="-125437"/>
            <a:ext cx="4038600" cy="1295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Doel-1612i3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6" y="1143000"/>
            <a:ext cx="8699787" cy="547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12392" y="2394853"/>
            <a:ext cx="8156175" cy="4274326"/>
            <a:chOff x="712392" y="2394853"/>
            <a:chExt cx="8156175" cy="4274326"/>
          </a:xfrm>
        </p:grpSpPr>
        <p:sp>
          <p:nvSpPr>
            <p:cNvPr id="6" name="TextBox 5"/>
            <p:cNvSpPr txBox="1"/>
            <p:nvPr/>
          </p:nvSpPr>
          <p:spPr>
            <a:xfrm>
              <a:off x="6511637" y="2394853"/>
              <a:ext cx="1177636" cy="678919"/>
            </a:xfrm>
            <a:prstGeom prst="rect">
              <a:avLst/>
            </a:prstGeom>
            <a:noFill/>
          </p:spPr>
          <p:txBody>
            <a:bodyPr wrap="square" lIns="82058" tIns="41029" rIns="82058" bIns="41029" rtlCol="0">
              <a:spAutoFit/>
            </a:bodyPr>
            <a:lstStyle/>
            <a:p>
              <a:r>
                <a:rPr lang="en-US" sz="3900" dirty="0">
                  <a:solidFill>
                    <a:schemeClr val="bg1"/>
                  </a:solidFill>
                </a:rPr>
                <a:t>C</a:t>
              </a:r>
              <a:endParaRPr lang="en-US" sz="29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2392" y="5990260"/>
              <a:ext cx="1454727" cy="678919"/>
            </a:xfrm>
            <a:prstGeom prst="rect">
              <a:avLst/>
            </a:prstGeom>
            <a:noFill/>
          </p:spPr>
          <p:txBody>
            <a:bodyPr wrap="square" lIns="82058" tIns="41029" rIns="82058" bIns="41029" rtlCol="0">
              <a:spAutoFit/>
            </a:bodyPr>
            <a:lstStyle/>
            <a:p>
              <a:r>
                <a:rPr lang="en-US" sz="39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79715" y="5983941"/>
              <a:ext cx="388852" cy="678919"/>
            </a:xfrm>
            <a:prstGeom prst="rect">
              <a:avLst/>
            </a:prstGeom>
            <a:noFill/>
          </p:spPr>
          <p:txBody>
            <a:bodyPr wrap="square" lIns="82058" tIns="41029" rIns="82058" bIns="41029" rtlCol="0">
              <a:spAutoFit/>
            </a:bodyPr>
            <a:lstStyle/>
            <a:p>
              <a:r>
                <a:rPr lang="en-US" sz="3900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19" y="76200"/>
            <a:ext cx="7520940" cy="685800"/>
          </a:xfrm>
        </p:spPr>
        <p:txBody>
          <a:bodyPr>
            <a:noAutofit/>
          </a:bodyPr>
          <a:lstStyle/>
          <a:p>
            <a:pPr algn="ctr"/>
            <a:r>
              <a:rPr lang="bn-BD" sz="5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গোলক গ্রুপঃ</a:t>
            </a:r>
            <a:endParaRPr lang="en-US" sz="5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978727" y="2622177"/>
            <a:ext cx="0" cy="67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4909" y="3697940"/>
                <a:ext cx="8463374" cy="1867963"/>
              </a:xfrm>
              <a:prstGeom prst="rect">
                <a:avLst/>
              </a:prstGeom>
              <a:noFill/>
            </p:spPr>
            <p:txBody>
              <a:bodyPr wrap="square" lIns="82058" tIns="41029" rIns="82058" bIns="41029" rtlCol="0">
                <a:spAutoFit/>
              </a:bodyPr>
              <a:lstStyle/>
              <a:p>
                <a:r>
                  <a:rPr lang="en-US" sz="32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</a:t>
                </a:r>
                <a:r>
                  <a:rPr lang="en-US" sz="40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ABC</a:t>
                </a:r>
                <a:r>
                  <a:rPr lang="bn-BD" sz="32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এর </a:t>
                </a:r>
                <a:r>
                  <a:rPr lang="en-US" sz="32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</a:t>
                </a:r>
                <a:r>
                  <a:rPr lang="en-US" sz="40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C</a:t>
                </a:r>
                <a:r>
                  <a:rPr lang="bn-BD" sz="32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= এক সমকোণ। </a:t>
                </a:r>
                <a:r>
                  <a:rPr lang="en-US" sz="40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C</a:t>
                </a:r>
                <a:r>
                  <a:rPr lang="bn-BD" sz="32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থেকে অতিভুজের উপর অঙ্কিত লম্ব </a:t>
                </a:r>
                <a:r>
                  <a:rPr lang="en-US" sz="40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CD</a:t>
                </a:r>
                <a:r>
                  <a:rPr lang="bn-BD" sz="32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হলে, প্রমাণ কর যে,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𝐶𝐷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</a:rPr>
                      <m:t>𝐴𝐷</m:t>
                    </m:r>
                  </m:oMath>
                </a14:m>
                <a:r>
                  <a:rPr lang="en-US" sz="40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. </a:t>
                </a:r>
                <a:r>
                  <a:rPr lang="en-US" sz="44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BD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09" y="3697940"/>
                <a:ext cx="8463374" cy="1867963"/>
              </a:xfrm>
              <a:prstGeom prst="rect">
                <a:avLst/>
              </a:prstGeom>
              <a:blipFill rotWithShape="1">
                <a:blip r:embed="rId4"/>
                <a:stretch>
                  <a:fillRect l="-1945" t="-5882" r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17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p Ribbon 8"/>
          <p:cNvSpPr/>
          <p:nvPr/>
        </p:nvSpPr>
        <p:spPr>
          <a:xfrm>
            <a:off x="0" y="1"/>
            <a:ext cx="9067800" cy="1345972"/>
          </a:xfrm>
          <a:prstGeom prst="ribbon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576"/>
            <a:ext cx="6781800" cy="1345972"/>
          </a:xfrm>
        </p:spPr>
        <p:txBody>
          <a:bodyPr>
            <a:normAutofit/>
          </a:bodyPr>
          <a:lstStyle/>
          <a:p>
            <a:r>
              <a:rPr lang="en-US" dirty="0"/>
              <a:t>		</a:t>
            </a:r>
            <a:r>
              <a:rPr lang="en-US" sz="73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3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3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028616"/>
            <a:ext cx="83550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4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4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আমিনুল</a:t>
            </a:r>
            <a:r>
              <a:rPr lang="en-US" sz="4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ইসলাম</a:t>
            </a:r>
            <a:endParaRPr lang="en-US" sz="44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	 </a:t>
            </a:r>
            <a:r>
              <a:rPr lang="en-US" sz="44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সহকারী</a:t>
            </a:r>
            <a:r>
              <a:rPr lang="en-US" sz="4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4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44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গণিত</a:t>
            </a:r>
            <a:r>
              <a:rPr lang="en-US" sz="4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</a:p>
          <a:p>
            <a:r>
              <a:rPr lang="en-US" sz="4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 </a:t>
            </a:r>
            <a:r>
              <a:rPr lang="en-US" sz="44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চাঁদপুর</a:t>
            </a:r>
            <a:r>
              <a:rPr lang="en-US" sz="4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আহমাদিয়া</a:t>
            </a:r>
            <a:r>
              <a:rPr lang="en-US" sz="4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ফাযিল</a:t>
            </a:r>
            <a:r>
              <a:rPr lang="en-US" sz="4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মাদরাসা</a:t>
            </a:r>
            <a:r>
              <a:rPr lang="en-US" sz="4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4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	 </a:t>
            </a:r>
            <a:r>
              <a:rPr lang="en-US" sz="44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নতুন</a:t>
            </a:r>
            <a:r>
              <a:rPr lang="en-US" sz="4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বাজার</a:t>
            </a:r>
            <a:r>
              <a:rPr lang="en-US" sz="4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,</a:t>
            </a:r>
            <a:r>
              <a:rPr lang="en-US" sz="44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চাঁদপুর</a:t>
            </a:r>
            <a:endParaRPr lang="en-US" sz="44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18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4" y="0"/>
            <a:ext cx="8174183" cy="1075765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bn-BD" sz="3600" dirty="0">
                <a:solidFill>
                  <a:srgbClr val="00B0F0"/>
                </a:solidFill>
              </a:rPr>
              <a:t> </a:t>
            </a:r>
            <a:r>
              <a:rPr lang="bn-BD" sz="59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b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</a:b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2" y="1917625"/>
            <a:ext cx="7897091" cy="4693769"/>
          </a:xfrm>
        </p:spPr>
      </p:pic>
      <p:sp>
        <p:nvSpPr>
          <p:cNvPr id="6" name="TextBox 5"/>
          <p:cNvSpPr txBox="1"/>
          <p:nvPr/>
        </p:nvSpPr>
        <p:spPr>
          <a:xfrm>
            <a:off x="415637" y="803628"/>
            <a:ext cx="8381999" cy="1059114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 সমকোণী ত্রিভুজের সমকোণ সংলগ্ন বাহুদ্বয়ের দৈর্ঘ্য ৬ সে, মি ও ৮ সে, মি হলে, ক্ষেত্রফল নির্ণয় কর।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78727" y="1917625"/>
            <a:ext cx="0" cy="33267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78728" y="5177118"/>
            <a:ext cx="4294909" cy="672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78728" y="1917625"/>
            <a:ext cx="4294909" cy="32594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78727" y="4504765"/>
            <a:ext cx="76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40727" y="4504765"/>
            <a:ext cx="0" cy="739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17274" y="4706471"/>
                <a:ext cx="554183" cy="377555"/>
              </a:xfrm>
              <a:prstGeom prst="rect">
                <a:avLst/>
              </a:prstGeom>
              <a:noFill/>
            </p:spPr>
            <p:txBody>
              <a:bodyPr wrap="square" lIns="82058" tIns="41029" rIns="82058" bIns="41029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৯০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334000"/>
                <a:ext cx="609600" cy="477118"/>
              </a:xfrm>
              <a:prstGeom prst="rect">
                <a:avLst/>
              </a:prstGeom>
              <a:blipFill rotWithShape="1">
                <a:blip r:embed="rId4"/>
                <a:stretch>
                  <a:fillRect l="-2000" r="-1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58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el-1612i3\Desktop\Bitta\Trigonometry_files\images_08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2311"/>
            <a:ext cx="8451273" cy="632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82974" y="3227295"/>
            <a:ext cx="1246909" cy="529135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sz="2900" dirty="0"/>
              <a:t>h</a:t>
            </a:r>
            <a:endParaRPr lang="en-US" sz="2200" dirty="0"/>
          </a:p>
        </p:txBody>
      </p:sp>
      <p:grpSp>
        <p:nvGrpSpPr>
          <p:cNvPr id="2" name="Group 1"/>
          <p:cNvGrpSpPr/>
          <p:nvPr/>
        </p:nvGrpSpPr>
        <p:grpSpPr>
          <a:xfrm>
            <a:off x="1233732" y="1000541"/>
            <a:ext cx="5685275" cy="5325216"/>
            <a:chOff x="1233732" y="1000541"/>
            <a:chExt cx="5685275" cy="5325216"/>
          </a:xfrm>
        </p:grpSpPr>
        <p:sp>
          <p:nvSpPr>
            <p:cNvPr id="8" name="TextBox 7"/>
            <p:cNvSpPr txBox="1"/>
            <p:nvPr/>
          </p:nvSpPr>
          <p:spPr>
            <a:xfrm>
              <a:off x="6364824" y="1000541"/>
              <a:ext cx="554183" cy="570292"/>
            </a:xfrm>
            <a:prstGeom prst="rect">
              <a:avLst/>
            </a:prstGeom>
            <a:noFill/>
          </p:spPr>
          <p:txBody>
            <a:bodyPr wrap="square" lIns="82058" tIns="41029" rIns="82058" bIns="41029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33732" y="5796622"/>
              <a:ext cx="415636" cy="529135"/>
            </a:xfrm>
            <a:prstGeom prst="rect">
              <a:avLst/>
            </a:prstGeom>
            <a:noFill/>
          </p:spPr>
          <p:txBody>
            <a:bodyPr wrap="square" lIns="82058" tIns="41029" rIns="82058" bIns="41029" rtlCol="0">
              <a:spAutoFit/>
            </a:bodyPr>
            <a:lstStyle/>
            <a:p>
              <a:r>
                <a:rPr lang="en-US" sz="2900" dirty="0"/>
                <a:t>C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20729" y="5781040"/>
              <a:ext cx="554183" cy="529135"/>
            </a:xfrm>
            <a:prstGeom prst="rect">
              <a:avLst/>
            </a:prstGeom>
            <a:noFill/>
          </p:spPr>
          <p:txBody>
            <a:bodyPr wrap="square" lIns="82058" tIns="41029" rIns="82058" bIns="41029" rtlCol="0">
              <a:spAutoFit/>
            </a:bodyPr>
            <a:lstStyle/>
            <a:p>
              <a:r>
                <a:rPr lang="en-US" sz="2900" dirty="0"/>
                <a:t>B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514922" y="1380840"/>
            <a:ext cx="56075" cy="4365261"/>
            <a:chOff x="6542960" y="1411941"/>
            <a:chExt cx="56075" cy="4365261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6542960" y="1411941"/>
              <a:ext cx="0" cy="181535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556155" y="3563471"/>
              <a:ext cx="42880" cy="22137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692727" y="1712912"/>
            <a:ext cx="7827818" cy="1421687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bn-BD" sz="29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দালানটির উচ্চতা যদি ত্রিভুজক্ষেত্রটির উচ্চতার সমান  এবং ত্রিভুজটির অতিভুজের দৈর্ঘ্য ৯  সে,মি এবং ভূমির দৈর্ঘ্য ৩ সে, মি, হলে</a:t>
            </a:r>
            <a:r>
              <a:rPr lang="en-US" sz="29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9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দালাটির উচ্চতা নির্ণয় কর।</a:t>
            </a:r>
            <a:endParaRPr lang="en-US" sz="29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946031" y="273148"/>
            <a:ext cx="3581400" cy="10760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01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833 0.01111 L -3.33333E-6 0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C3C6-008A-49A0-8898-5226485D22B3}" type="slidenum">
              <a:rPr lang="en-US"/>
              <a:pPr/>
              <a:t>22</a:t>
            </a:fld>
            <a:endParaRPr lang="en-US"/>
          </a:p>
        </p:txBody>
      </p:sp>
      <p:sp>
        <p:nvSpPr>
          <p:cNvPr id="77826" name="Text Box 4"/>
          <p:cNvSpPr txBox="1">
            <a:spLocks noChangeArrowheads="1"/>
          </p:cNvSpPr>
          <p:nvPr/>
        </p:nvSpPr>
        <p:spPr bwMode="auto">
          <a:xfrm>
            <a:off x="990600" y="4038601"/>
            <a:ext cx="7391400" cy="2739211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7200" b="1" dirty="0" err="1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7200" b="1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lowers-stroud-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1000"/>
            <a:ext cx="7620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8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733800"/>
            <a:ext cx="2295527" cy="2097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0" y="3640876"/>
            <a:ext cx="3028710" cy="2190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1" name="Group 10"/>
          <p:cNvGrpSpPr/>
          <p:nvPr/>
        </p:nvGrpSpPr>
        <p:grpSpPr>
          <a:xfrm>
            <a:off x="581025" y="566400"/>
            <a:ext cx="3219450" cy="2862600"/>
            <a:chOff x="300498" y="253872"/>
            <a:chExt cx="3219450" cy="38418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98" y="253872"/>
              <a:ext cx="3219450" cy="3841877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Flowchart: Process 2"/>
            <p:cNvSpPr/>
            <p:nvPr/>
          </p:nvSpPr>
          <p:spPr>
            <a:xfrm>
              <a:off x="2314816" y="3689477"/>
              <a:ext cx="1205132" cy="406272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570 BC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43527" y="547350"/>
            <a:ext cx="2971800" cy="2957850"/>
            <a:chOff x="6019800" y="253872"/>
            <a:chExt cx="2971800" cy="3810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253872"/>
              <a:ext cx="2971800" cy="381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Flowchart: Process 8"/>
            <p:cNvSpPr/>
            <p:nvPr/>
          </p:nvSpPr>
          <p:spPr>
            <a:xfrm>
              <a:off x="6324600" y="3657600"/>
              <a:ext cx="1066800" cy="406272"/>
            </a:xfrm>
            <a:prstGeom prst="flowChart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300 BC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401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suctio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plod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3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8" presetClass="emph" presetSubtype="0" accel="20000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20000">
                                          <p:cBhvr>
                                            <p:cTn id="4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suctio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suctio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plod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3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suctio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1066800" y="228600"/>
            <a:ext cx="6172200" cy="144655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2000" y="305425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     </a:t>
            </a: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828800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	</a:t>
            </a:r>
            <a:r>
              <a:rPr lang="en-US" sz="6000" dirty="0"/>
              <a:t>	</a:t>
            </a:r>
            <a:r>
              <a:rPr lang="en-US" sz="6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       </a:t>
            </a:r>
            <a:r>
              <a:rPr lang="en-US" sz="6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বিষয়ঃজ্যামিতি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সাধারণ পাঠ</a:t>
            </a:r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6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উপপাদ্য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     </a:t>
            </a:r>
            <a:r>
              <a:rPr lang="en-US" sz="6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6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1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5240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শিক্ষর্থীরা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পিথাগোরাসের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উপপাদ্য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প্রমান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পিথাগোরাসের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উপপাদ্যের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5800" y="3097024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60732" y="6955293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  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ভুমি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9383486" y="2526801"/>
            <a:ext cx="1437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অতিভুজ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Triangle 1"/>
          <p:cNvSpPr/>
          <p:nvPr/>
        </p:nvSpPr>
        <p:spPr>
          <a:xfrm>
            <a:off x="3300845" y="2209800"/>
            <a:ext cx="1752600" cy="2297668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133600" y="2730356"/>
            <a:ext cx="2919845" cy="2756044"/>
            <a:chOff x="2133600" y="2730356"/>
            <a:chExt cx="2919845" cy="2756044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2133600" y="3270460"/>
              <a:ext cx="1066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4253345" y="2730356"/>
              <a:ext cx="800100" cy="5178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3962400" y="4724400"/>
              <a:ext cx="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2667000" y="685800"/>
            <a:ext cx="3581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	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সমকোনী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553200" y="1066800"/>
            <a:ext cx="685800" cy="762000"/>
            <a:chOff x="6553200" y="1066800"/>
            <a:chExt cx="685800" cy="762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553200" y="1066800"/>
              <a:ext cx="0" cy="76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553200" y="18288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rc 15"/>
          <p:cNvSpPr/>
          <p:nvPr/>
        </p:nvSpPr>
        <p:spPr>
          <a:xfrm>
            <a:off x="6412592" y="1447800"/>
            <a:ext cx="483507" cy="688723"/>
          </a:xfrm>
          <a:prstGeom prst="arc">
            <a:avLst>
              <a:gd name="adj1" fmla="val 15381599"/>
              <a:gd name="adj2" fmla="val 5481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00650" y="454967"/>
            <a:ext cx="2182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=৯০</a:t>
            </a:r>
            <a:r>
              <a:rPr lang="en-US" sz="2400" dirty="0">
                <a:solidFill>
                  <a:srgbClr val="92D050"/>
                </a:solidFill>
              </a:rPr>
              <a:t>˙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972050" y="733883"/>
            <a:ext cx="457200" cy="7139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44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25 2.22222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8 -0.00647 L -0.55347 -0.01757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7 -0.00787 L -0.04514 -0.230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33 0.42751 L 1.11022E-16 4.68208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-213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914400" y="1447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9881">
            <a:off x="4603333" y="1238865"/>
            <a:ext cx="2011363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276600" y="1676400"/>
            <a:ext cx="0" cy="1905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76600" y="3581400"/>
            <a:ext cx="19812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76600" y="1676400"/>
            <a:ext cx="1981200" cy="1905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8225" y="5334000"/>
            <a:ext cx="1987550" cy="3016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82" y="6331455"/>
            <a:ext cx="1987550" cy="3016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44342" y="5364164"/>
            <a:ext cx="1987550" cy="3016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cxnSp>
        <p:nvCxnSpPr>
          <p:cNvPr id="26" name="Straight Connector 25"/>
          <p:cNvCxnSpPr/>
          <p:nvPr/>
        </p:nvCxnSpPr>
        <p:spPr>
          <a:xfrm>
            <a:off x="4571999" y="4385470"/>
            <a:ext cx="19812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4400" y="1447800"/>
            <a:ext cx="0" cy="175625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4536">
            <a:off x="5990302" y="-113564"/>
            <a:ext cx="2011363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6957">
            <a:off x="7332946" y="1239201"/>
            <a:ext cx="2011363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5672">
            <a:off x="5940108" y="2615407"/>
            <a:ext cx="2011363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Straight Connector 27"/>
          <p:cNvCxnSpPr/>
          <p:nvPr/>
        </p:nvCxnSpPr>
        <p:spPr>
          <a:xfrm flipH="1">
            <a:off x="914400" y="1454727"/>
            <a:ext cx="171796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32364" y="1454727"/>
            <a:ext cx="0" cy="174932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914400" y="3200400"/>
            <a:ext cx="171796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06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0.05555 L -3.33333E-6 4.44444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0.03333 L 0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41 0.22129 L -3.61111E-6 2.96296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3 -0.11736 L -3.33333E-6 -3.33333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-0.25556 L 0 1.11111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6 -0.41111 L -3.33333E-6 -3.33333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16 -0.26204 L -5.55556E-7 7.40741E-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0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7 0.06759 L 1.94444E-6 3.7037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26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5 0.23334 L 3.33333E-6 -2.22222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55 -0.1 L 1.38889E-6 -2.22222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848 0.07847 L 4.44444E-6 2.22222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24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733800" y="2514600"/>
            <a:ext cx="1905000" cy="1981200"/>
            <a:chOff x="3581400" y="3124200"/>
            <a:chExt cx="1905000" cy="19812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3581400" y="3124200"/>
              <a:ext cx="1905000" cy="198120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581400" y="3124200"/>
              <a:ext cx="0" cy="1981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581400" y="5105400"/>
              <a:ext cx="1905000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768436" y="76200"/>
            <a:ext cx="3394364" cy="4419600"/>
            <a:chOff x="3768436" y="76200"/>
            <a:chExt cx="3394364" cy="4419600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5638800" y="2133600"/>
              <a:ext cx="1524000" cy="236220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768436" y="76200"/>
              <a:ext cx="1600200" cy="243840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334000" y="76200"/>
              <a:ext cx="1828800" cy="205740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863436" y="2514600"/>
            <a:ext cx="1905000" cy="1981200"/>
            <a:chOff x="1863436" y="2514600"/>
            <a:chExt cx="1905000" cy="1981200"/>
          </a:xfrm>
        </p:grpSpPr>
        <p:cxnSp>
          <p:nvCxnSpPr>
            <p:cNvPr id="59" name="Straight Connector 58"/>
            <p:cNvCxnSpPr/>
            <p:nvPr/>
          </p:nvCxnSpPr>
          <p:spPr>
            <a:xfrm flipH="1">
              <a:off x="1863436" y="4495800"/>
              <a:ext cx="1905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1863436" y="2514600"/>
              <a:ext cx="0" cy="1981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863436" y="2514600"/>
              <a:ext cx="187036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733800" y="4495800"/>
            <a:ext cx="1905000" cy="1981200"/>
            <a:chOff x="3733800" y="4495800"/>
            <a:chExt cx="1905000" cy="1981200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3733800" y="4495800"/>
              <a:ext cx="0" cy="198120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>
              <a:off x="3768436" y="6477000"/>
              <a:ext cx="1870364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638800" y="4495800"/>
              <a:ext cx="0" cy="198120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162300" y="2743200"/>
            <a:ext cx="2206336" cy="2733020"/>
            <a:chOff x="3162300" y="2743200"/>
            <a:chExt cx="2206336" cy="2733020"/>
          </a:xfrm>
        </p:grpSpPr>
        <p:sp>
          <p:nvSpPr>
            <p:cNvPr id="5" name="TextBox 4"/>
            <p:cNvSpPr txBox="1"/>
            <p:nvPr/>
          </p:nvSpPr>
          <p:spPr>
            <a:xfrm>
              <a:off x="4114800" y="495300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6"/>
                  </a:solidFill>
                </a:rPr>
                <a:t>B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162300" y="35052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00600" y="2743200"/>
              <a:ext cx="568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C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152262" y="2992582"/>
            <a:ext cx="6370756" cy="2646218"/>
            <a:chOff x="1152262" y="2992582"/>
            <a:chExt cx="6370756" cy="2646218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5638800" y="2992582"/>
              <a:ext cx="1884218" cy="122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1152262" y="3851195"/>
              <a:ext cx="181953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568536" y="5638800"/>
              <a:ext cx="201237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57200" y="2897088"/>
            <a:ext cx="9213273" cy="2640687"/>
            <a:chOff x="457200" y="2897088"/>
            <a:chExt cx="9213273" cy="2640687"/>
          </a:xfrm>
        </p:grpSpPr>
        <p:sp>
          <p:nvSpPr>
            <p:cNvPr id="29" name="TextBox 28"/>
            <p:cNvSpPr txBox="1"/>
            <p:nvPr/>
          </p:nvSpPr>
          <p:spPr>
            <a:xfrm>
              <a:off x="7516091" y="3266420"/>
              <a:ext cx="21543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ক্ষেত্রফল</a:t>
              </a:r>
              <a:endPara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7200" y="2897088"/>
              <a:ext cx="122822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ক্ষেত্রফল</a:t>
              </a:r>
              <a:endPara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236880" y="4953000"/>
              <a:ext cx="122822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3200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ক্ষেত্রফল</a:t>
              </a:r>
              <a:endPara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57200" y="2679187"/>
            <a:ext cx="8659091" cy="3258698"/>
            <a:chOff x="457200" y="2679187"/>
            <a:chExt cx="8659091" cy="3258698"/>
          </a:xfrm>
        </p:grpSpPr>
        <p:sp>
          <p:nvSpPr>
            <p:cNvPr id="35" name="TextBox 34"/>
            <p:cNvSpPr txBox="1"/>
            <p:nvPr/>
          </p:nvSpPr>
          <p:spPr>
            <a:xfrm>
              <a:off x="7516091" y="2679187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  <a:r>
                <a:rPr lang="en-US" sz="3200" baseline="30000" dirty="0"/>
                <a:t>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57200" y="3851195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  <a:r>
                <a:rPr lang="en-US" sz="2400" baseline="30000" dirty="0"/>
                <a:t>2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98304" y="547622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</a:t>
              </a:r>
              <a:r>
                <a:rPr lang="en-US" sz="2400" baseline="300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32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 -1.11111E-6 L 5.55112E-17 -1.1111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82 -0.33333 L 1.11022E-16 -2.22222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1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25 L -3.33333E-6 -7.77058E-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85800"/>
            <a:ext cx="3962399" cy="44196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029491"/>
              </p:ext>
            </p:extLst>
          </p:nvPr>
        </p:nvGraphicFramePr>
        <p:xfrm>
          <a:off x="6551972" y="3552837"/>
          <a:ext cx="609600" cy="546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" name="Equation" r:id="rId5" imgW="177480" imgH="190440" progId="Equation.3">
                  <p:embed/>
                </p:oleObj>
              </mc:Choice>
              <mc:Fallback>
                <p:oleObj name="Equation" r:id="rId5" imgW="177480" imgH="190440" progId="Equation.3">
                  <p:embed/>
                  <p:pic>
                    <p:nvPicPr>
                      <p:cNvPr id="0" name="Picture 4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972" y="3552837"/>
                        <a:ext cx="609600" cy="5469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71072" y="368280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121464"/>
              </p:ext>
            </p:extLst>
          </p:nvPr>
        </p:nvGraphicFramePr>
        <p:xfrm>
          <a:off x="7310472" y="3555901"/>
          <a:ext cx="473177" cy="623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" name="Equation" r:id="rId7" imgW="164880" imgH="203040" progId="Equation.3">
                  <p:embed/>
                </p:oleObj>
              </mc:Choice>
              <mc:Fallback>
                <p:oleObj name="Equation" r:id="rId7" imgW="164880" imgH="203040" progId="Equation.3">
                  <p:embed/>
                  <p:pic>
                    <p:nvPicPr>
                      <p:cNvPr id="0" name="Picture 4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0472" y="3555901"/>
                        <a:ext cx="473177" cy="6231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761526" y="368280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902435"/>
              </p:ext>
            </p:extLst>
          </p:nvPr>
        </p:nvGraphicFramePr>
        <p:xfrm>
          <a:off x="8085654" y="3563530"/>
          <a:ext cx="533400" cy="607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" name="Equation" r:id="rId9" imgW="164880" imgH="203040" progId="Equation.3">
                  <p:embed/>
                </p:oleObj>
              </mc:Choice>
              <mc:Fallback>
                <p:oleObj name="Equation" r:id="rId9" imgW="164880" imgH="203040" progId="Equation.3">
                  <p:embed/>
                  <p:pic>
                    <p:nvPicPr>
                      <p:cNvPr id="0" name="Picture 4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5654" y="3563530"/>
                        <a:ext cx="533400" cy="6078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45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2146</TotalTime>
  <Words>657</Words>
  <Application>Microsoft Office PowerPoint</Application>
  <PresentationFormat>On-screen Show (4:3)</PresentationFormat>
  <Paragraphs>166</Paragraphs>
  <Slides>22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55" baseType="lpstr">
      <vt:lpstr>Arial</vt:lpstr>
      <vt:lpstr>Book Antiqua</vt:lpstr>
      <vt:lpstr>Calibri</vt:lpstr>
      <vt:lpstr>Cambria Math</vt:lpstr>
      <vt:lpstr>Century Gothic</vt:lpstr>
      <vt:lpstr>Constantia</vt:lpstr>
      <vt:lpstr>Franklin Gothic Book</vt:lpstr>
      <vt:lpstr>Franklin Gothic Medium</vt:lpstr>
      <vt:lpstr>Garamond</vt:lpstr>
      <vt:lpstr>Lucida Sans</vt:lpstr>
      <vt:lpstr>Lucida Sans Unicode</vt:lpstr>
      <vt:lpstr>Nikosh</vt:lpstr>
      <vt:lpstr>NikoshBAN</vt:lpstr>
      <vt:lpstr>SutonnyMJ</vt:lpstr>
      <vt:lpstr>Times New Roman</vt:lpstr>
      <vt:lpstr>Verdana</vt:lpstr>
      <vt:lpstr>Wingdings</vt:lpstr>
      <vt:lpstr>Wingdings 2</vt:lpstr>
      <vt:lpstr>Wingdings 3</vt:lpstr>
      <vt:lpstr>Aspect</vt:lpstr>
      <vt:lpstr>1_Couture</vt:lpstr>
      <vt:lpstr>Angles</vt:lpstr>
      <vt:lpstr>Apex</vt:lpstr>
      <vt:lpstr>Trek</vt:lpstr>
      <vt:lpstr>Paper</vt:lpstr>
      <vt:lpstr>Austin</vt:lpstr>
      <vt:lpstr>Office Theme</vt:lpstr>
      <vt:lpstr>1_Angles</vt:lpstr>
      <vt:lpstr>Concourse</vt:lpstr>
      <vt:lpstr>Flow</vt:lpstr>
      <vt:lpstr>2_Angles</vt:lpstr>
      <vt:lpstr>Equation</vt:lpstr>
      <vt:lpstr>Bitmap Image</vt:lpstr>
      <vt:lpstr>PowerPoint Presentation</vt:lpstr>
      <vt:lpstr>  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কাজের জন্য দল গঠন</vt:lpstr>
      <vt:lpstr>PowerPoint Presentation</vt:lpstr>
      <vt:lpstr>গোলক গ্রুপঃ</vt:lpstr>
      <vt:lpstr>  মূল্যায়নঃ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Rakib</dc:creator>
  <cp:lastModifiedBy>amin torab</cp:lastModifiedBy>
  <cp:revision>243</cp:revision>
  <dcterms:created xsi:type="dcterms:W3CDTF">2006-08-16T00:00:00Z</dcterms:created>
  <dcterms:modified xsi:type="dcterms:W3CDTF">2020-01-12T12:58:31Z</dcterms:modified>
</cp:coreProperties>
</file>