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8" r:id="rId2"/>
    <p:sldId id="275" r:id="rId3"/>
    <p:sldId id="259" r:id="rId4"/>
    <p:sldId id="261" r:id="rId5"/>
    <p:sldId id="269" r:id="rId6"/>
    <p:sldId id="270" r:id="rId7"/>
    <p:sldId id="274" r:id="rId8"/>
    <p:sldId id="273" r:id="rId9"/>
    <p:sldId id="263" r:id="rId10"/>
    <p:sldId id="264" r:id="rId11"/>
    <p:sldId id="265" r:id="rId12"/>
    <p:sldId id="266" r:id="rId13"/>
    <p:sldId id="267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1634C-2906-4C87-A1D7-5810B7436FE1}" type="datetimeFigureOut">
              <a:rPr lang="en-US" smtClean="0"/>
              <a:pPr/>
              <a:t>5/30/2019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1B5AAA-F99A-417D-B90B-AEA728FE06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036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B5AAA-F99A-417D-B90B-AEA728FE06C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D2427E-532E-41E2-8670-84A75DA2531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369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C63D9-5D0C-4BD7-9792-784C5BFB5252}" type="datetime1">
              <a:rPr lang="en-US" smtClean="0"/>
              <a:t>5/30/2019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4237-F8C0-430E-8C2D-50DCCC7F9934}" type="datetime1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2F74-B532-4685-9E37-0AC5E727C19C}" type="datetime1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DB0FFDF-DB41-43BF-8DE2-B6462669BCA9}" type="datetime1">
              <a:rPr lang="en-US" smtClean="0"/>
              <a:t>5/30/2019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EFB57F8-227B-40CE-861B-157882A3A6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061-7428-4E35-A6E7-3386B6FCEF1B}" type="datetime1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2B5CB-2891-4131-BAE2-999AE3C41DB8}" type="datetime1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8CB3-E622-47C0-96D4-6D7E7AEA6B2C}" type="datetime1">
              <a:rPr lang="en-US" smtClean="0"/>
              <a:t>5/30/2019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4D841-5082-4084-A9D4-9F100C90C216}" type="datetime1">
              <a:rPr lang="en-US" smtClean="0"/>
              <a:t>5/30/2019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1C609-62EF-4393-A897-397AAA0AF710}" type="datetime1">
              <a:rPr lang="en-US" smtClean="0"/>
              <a:t>5/30/2019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07B14AC-4E4E-4D61-9909-E86BF33555D2}" type="datetime1">
              <a:rPr lang="en-US" smtClean="0"/>
              <a:t>5/30/2019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8D3B-2D61-43D3-AE4E-6B0F371D32AF}" type="datetime1">
              <a:rPr lang="en-US" smtClean="0"/>
              <a:t>5/30/2019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CFE07A3-15AF-41D7-B303-96B0E12C167F}" type="datetime1">
              <a:rPr lang="en-US" smtClean="0"/>
              <a:t>5/30/2019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amin001974@gmail.com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EFB57F8-227B-40CE-861B-157882A3A6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6.pn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381000"/>
            <a:ext cx="7620000" cy="5791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Fu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533400"/>
            <a:ext cx="7315200" cy="420773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219200" y="5029200"/>
            <a:ext cx="7010400" cy="9144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8000" dirty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শুভেচ্ছা  </a:t>
            </a:r>
            <a:r>
              <a:rPr lang="bn-IN" sz="5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DBB25-19AB-4BEF-A075-4E1742EBA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E2DF-7DCF-4F09-8C2E-D9D6CDA5D059}" type="datetime1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96404-EC54-47D0-8DB9-12900F7F1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9723CA-0714-462D-B13E-96677218C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371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28600" y="1132820"/>
                <a:ext cx="5715000" cy="56394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bn-BD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</a:rPr>
                  <a:t>দেওয়া আছে,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>
                        <a:solidFill>
                          <a:prstClr val="black"/>
                        </a:solidFill>
                        <a:latin typeface="Cambria Math"/>
                      </a:rPr>
                      <m:t>sinA</m:t>
                    </m:r>
                    <m:r>
                      <a:rPr lang="en-US" sz="320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>
                            <a:solidFill>
                              <a:prstClr val="black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3200">
                            <a:solidFill>
                              <a:prstClr val="black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bn-BD" sz="3200" dirty="0">
                  <a:solidFill>
                    <a:prstClr val="black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pPr lvl="0"/>
                <a:endParaRPr lang="bn-BD" sz="2400" dirty="0">
                  <a:solidFill>
                    <a:prstClr val="black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pPr lvl="0"/>
                <a:r>
                  <a:rPr lang="bn-BD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</a:rPr>
                  <a:t>সুতরাং</a:t>
                </a:r>
                <a:r>
                  <a:rPr lang="en-US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</a:rPr>
                  <a:t> ABC </a:t>
                </a:r>
                <a:r>
                  <a:rPr lang="bn-BD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</a:rPr>
                  <a:t>সমকোণী ত্রিভূজে, </a:t>
                </a:r>
              </a:p>
              <a:p>
                <a:pPr lvl="0"/>
                <a:r>
                  <a:rPr lang="bn-BD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</a:rPr>
                  <a:t>বিপরীত বাহূ </a:t>
                </a:r>
                <a:r>
                  <a:rPr lang="en-US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</a:rPr>
                  <a:t>BC =</a:t>
                </a:r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4 </a:t>
                </a:r>
                <a:r>
                  <a:rPr lang="bn-BD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</a:rPr>
                  <a:t>এবং অতিভুজ </a:t>
                </a:r>
                <a:r>
                  <a:rPr lang="en-US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</a:rPr>
                  <a:t>AC =</a:t>
                </a:r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5</a:t>
                </a:r>
              </a:p>
              <a:p>
                <a:pPr lvl="0"/>
                <a:r>
                  <a:rPr lang="en-US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  <a:sym typeface="Symbol"/>
                  </a:rPr>
                  <a:t></a:t>
                </a:r>
                <a:r>
                  <a:rPr lang="bn-BD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  <a:sym typeface="Symbol"/>
                  </a:rPr>
                  <a:t>পিথাগোরাসের উপপাদ্য অনুযায়ী,</a:t>
                </a:r>
              </a:p>
              <a:p>
                <a:pPr lvl="0"/>
                <a:r>
                  <a:rPr lang="bn-BD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  <a:sym typeface="Symbol"/>
                  </a:rPr>
                  <a:t> সন্নিহিত বাহূ, </a:t>
                </a:r>
                <a:r>
                  <a:rPr lang="en-US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  <a:sym typeface="Symbol"/>
                  </a:rPr>
                  <a:t>AB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  <a:sym typeface="Symbol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NikoshBAN" pitchFamily="2" charset="0"/>
                                <a:sym typeface="Symbol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cs typeface="NikoshBAN" pitchFamily="2" charset="0"/>
                                <a:sym typeface="Symbol"/>
                              </a:rPr>
                              <m:t>𝐴𝐶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cs typeface="NikoshBAN" pitchFamily="2" charset="0"/>
                                <a:sym typeface="Symbol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NikoshBAN" pitchFamily="2" charset="0"/>
                                <a:sym typeface="Symbol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cs typeface="NikoshBAN" pitchFamily="2" charset="0"/>
                                <a:sym typeface="Symbol"/>
                              </a:rPr>
                              <m:t>𝐵𝐶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cs typeface="NikoshBAN" pitchFamily="2" charset="0"/>
                                <a:sym typeface="Symbol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sz="2400" dirty="0">
                  <a:solidFill>
                    <a:prstClr val="black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pPr lvl="0"/>
                <a:r>
                  <a:rPr lang="en-US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</a:rPr>
                  <a:t>	     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  <a:sym typeface="Symbol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NikoshBAN" pitchFamily="2" charset="0"/>
                                <a:sym typeface="Symbol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cs typeface="NikoshBAN" pitchFamily="2" charset="0"/>
                                <a:sym typeface="Symbol"/>
                              </a:rPr>
                              <m:t>5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cs typeface="NikoshBAN" pitchFamily="2" charset="0"/>
                                <a:sym typeface="Symbol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NikoshBAN" pitchFamily="2" charset="0"/>
                                <a:sym typeface="Symbol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cs typeface="NikoshBAN" pitchFamily="2" charset="0"/>
                                <a:sym typeface="Symbol"/>
                              </a:rPr>
                              <m:t>4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prstClr val="black"/>
                                </a:solidFill>
                                <a:latin typeface="Cambria Math"/>
                                <a:cs typeface="NikoshBAN" pitchFamily="2" charset="0"/>
                                <a:sym typeface="Symbol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sz="2400" dirty="0">
                  <a:solidFill>
                    <a:prstClr val="black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pPr lvl="0"/>
                <a:r>
                  <a:rPr lang="en-US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</a:rPr>
                  <a:t>	     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  <a:sym typeface="Symbol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25</m:t>
                        </m:r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−</m:t>
                        </m:r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16</m:t>
                        </m:r>
                      </m:e>
                    </m:rad>
                  </m:oMath>
                </a14:m>
                <a:endParaRPr lang="en-US" sz="2400" dirty="0">
                  <a:solidFill>
                    <a:prstClr val="black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pPr lvl="0"/>
                <a:r>
                  <a:rPr lang="en-US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</a:rPr>
                  <a:t>	     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  <a:sym typeface="Symbol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9</m:t>
                        </m:r>
                      </m:e>
                    </m:rad>
                  </m:oMath>
                </a14:m>
                <a:endParaRPr lang="en-US" sz="2400" dirty="0">
                  <a:solidFill>
                    <a:prstClr val="black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pPr lvl="0"/>
                <a:r>
                  <a:rPr lang="en-US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prstClr val="black"/>
                        </a:solidFill>
                        <a:latin typeface="Cambria Math"/>
                        <a:cs typeface="NikoshBAN" pitchFamily="2" charset="0"/>
                      </a:rPr>
                      <m:t>3</m:t>
                    </m:r>
                  </m:oMath>
                </a14:m>
                <a:endParaRPr lang="en-US" sz="2400" dirty="0">
                  <a:solidFill>
                    <a:prstClr val="black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pPr lvl="0"/>
                <a:r>
                  <a:rPr lang="en-US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  <a:sym typeface="Symbol"/>
                  </a:rPr>
                  <a:t>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cs typeface="NikoshBAN" pitchFamily="2" charset="0"/>
                        <a:sym typeface="Symbol"/>
                      </a:rPr>
                      <m:t>𝑐𝑜𝑠𝐴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cs typeface="NikoshBAN" pitchFamily="2" charset="0"/>
                        <a:sym typeface="Symbol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  <a:sym typeface="Symbol"/>
                          </a:rPr>
                        </m:ctrlPr>
                      </m:fPr>
                      <m:num>
                        <m:r>
                          <a:rPr lang="bn-BD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সন্নিহিত</m:t>
                        </m:r>
                        <m:r>
                          <a:rPr lang="bn-BD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 </m:t>
                        </m:r>
                        <m:r>
                          <a:rPr lang="bn-BD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বাহু</m:t>
                        </m:r>
                      </m:num>
                      <m:den>
                        <m:r>
                          <a:rPr lang="bn-BD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অতিভূজ</m:t>
                        </m:r>
                      </m:den>
                    </m:f>
                    <m:r>
                      <a:rPr lang="bn-BD" sz="2400" i="1">
                        <a:solidFill>
                          <a:prstClr val="black"/>
                        </a:solidFill>
                        <a:latin typeface="Cambria Math"/>
                        <a:cs typeface="NikoshBAN" pitchFamily="2" charset="0"/>
                        <a:sym typeface="Symbol"/>
                      </a:rPr>
                      <m:t>=</m:t>
                    </m:r>
                    <m:f>
                      <m:fPr>
                        <m:ctrlPr>
                          <a:rPr lang="bn-BD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  <a:sym typeface="Symbol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𝐴𝐵</m:t>
                        </m:r>
                      </m:num>
                      <m:den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𝐴𝐶</m:t>
                        </m:r>
                      </m:den>
                    </m:f>
                    <m:r>
                      <a:rPr lang="en-US" sz="2400">
                        <a:solidFill>
                          <a:prstClr val="black"/>
                        </a:solidFill>
                        <a:latin typeface="Cambria Math"/>
                        <a:cs typeface="NikoshBAN" pitchFamily="2" charset="0"/>
                        <a:sym typeface="Symbol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  <a:sym typeface="Symbol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3</m:t>
                        </m:r>
                      </m:num>
                      <m:den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5</m:t>
                        </m:r>
                      </m:den>
                    </m:f>
                  </m:oMath>
                </a14:m>
                <a:endParaRPr lang="bn-BD" sz="2400" dirty="0">
                  <a:solidFill>
                    <a:prstClr val="black"/>
                  </a:solidFill>
                  <a:latin typeface="NikoshBAN" pitchFamily="2" charset="0"/>
                  <a:cs typeface="NikoshBAN" pitchFamily="2" charset="0"/>
                </a:endParaRPr>
              </a:p>
              <a:p>
                <a:pPr lvl="0"/>
                <a:r>
                  <a:rPr lang="bn-BD" sz="24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</a:rPr>
                  <a:t>  এবং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>
                        <a:solidFill>
                          <a:prstClr val="black"/>
                        </a:solidFill>
                        <a:latin typeface="Cambria Math"/>
                        <a:cs typeface="NikoshBAN" pitchFamily="2" charset="0"/>
                        <a:sym typeface="Symbol"/>
                      </a:rPr>
                      <m:t>tan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cs typeface="NikoshBAN" pitchFamily="2" charset="0"/>
                        <a:sym typeface="Symbol"/>
                      </a:rPr>
                      <m:t>𝐴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cs typeface="NikoshBAN" pitchFamily="2" charset="0"/>
                        <a:sym typeface="Symbol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  <a:sym typeface="Symbol"/>
                          </a:rPr>
                        </m:ctrlPr>
                      </m:fPr>
                      <m:num>
                        <m:r>
                          <a:rPr lang="bn-BD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লম্ব</m:t>
                        </m:r>
                      </m:num>
                      <m:den>
                        <m:r>
                          <a:rPr lang="bn-BD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ভূমি</m:t>
                        </m:r>
                      </m:den>
                    </m:f>
                    <m:r>
                      <a:rPr lang="bn-BD" sz="2400" i="1">
                        <a:solidFill>
                          <a:prstClr val="black"/>
                        </a:solidFill>
                        <a:latin typeface="Cambria Math"/>
                        <a:cs typeface="NikoshBAN" pitchFamily="2" charset="0"/>
                        <a:sym typeface="Symbol"/>
                      </a:rPr>
                      <m:t>=</m:t>
                    </m:r>
                    <m:f>
                      <m:fPr>
                        <m:ctrlPr>
                          <a:rPr lang="bn-BD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  <a:sym typeface="Symbol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𝐵𝐶</m:t>
                        </m:r>
                      </m:num>
                      <m:den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𝐴𝐵</m:t>
                        </m:r>
                      </m:den>
                    </m:f>
                    <m:r>
                      <a:rPr lang="en-US" sz="2400">
                        <a:solidFill>
                          <a:prstClr val="black"/>
                        </a:solidFill>
                        <a:latin typeface="Cambria Math"/>
                        <a:cs typeface="NikoshBAN" pitchFamily="2" charset="0"/>
                        <a:sym typeface="Symbol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NikoshBAN" pitchFamily="2" charset="0"/>
                            <a:sym typeface="Symbol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4</m:t>
                        </m:r>
                      </m:num>
                      <m:den>
                        <m: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  <a:cs typeface="NikoshBAN" pitchFamily="2" charset="0"/>
                            <a:sym typeface="Symbol"/>
                          </a:rPr>
                          <m:t>3</m:t>
                        </m:r>
                      </m:den>
                    </m:f>
                  </m:oMath>
                </a14:m>
                <a:endParaRPr lang="en-US" sz="2400" dirty="0">
                  <a:solidFill>
                    <a:prstClr val="black"/>
                  </a:solidFill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132820"/>
                <a:ext cx="5715000" cy="5639429"/>
              </a:xfrm>
              <a:prstGeom prst="rect">
                <a:avLst/>
              </a:prstGeom>
              <a:blipFill rotWithShape="1">
                <a:blip r:embed="rId2"/>
                <a:stretch>
                  <a:fillRect l="-1708" r="-26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ounded Rectangle 2"/>
          <p:cNvSpPr/>
          <p:nvPr/>
        </p:nvSpPr>
        <p:spPr>
          <a:xfrm>
            <a:off x="2667000" y="228600"/>
            <a:ext cx="4191000" cy="76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4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সমাধান কর </a:t>
            </a:r>
            <a:endParaRPr lang="en-US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8305800" y="1143000"/>
            <a:ext cx="0" cy="1676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7010400" y="2819400"/>
            <a:ext cx="1295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7010400" y="1143000"/>
            <a:ext cx="1295400" cy="1676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305800" y="609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05800" y="255779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63145" y="255779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05800" y="171959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8319655" y="175422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68836" y="171959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179AD-5508-48B0-80C7-EA38D7141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13834-434D-4977-9349-2077E6671128}" type="datetime1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9F287B-DDC1-4DF0-952F-086FED693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494A876-B049-4BB4-B13B-4769B30C6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858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  <p:bldP spid="12" grpId="0"/>
      <p:bldP spid="13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35967" y="2092036"/>
                <a:ext cx="7924800" cy="30242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bn-BD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2400" dirty="0">
                    <a:latin typeface="NikoshBAN" pitchFamily="2" charset="0"/>
                    <a:cs typeface="NikoshBAN" pitchFamily="2" charset="0"/>
                  </a:rPr>
                  <a:t>ABC </a:t>
                </a:r>
                <a:r>
                  <a:rPr lang="bn-BD" sz="2400" dirty="0">
                    <a:latin typeface="NikoshBAN" pitchFamily="2" charset="0"/>
                    <a:cs typeface="NikoshBAN" pitchFamily="2" charset="0"/>
                  </a:rPr>
                  <a:t>সমকোণী ত্রিভূজের </a:t>
                </a:r>
                <a:r>
                  <a:rPr lang="en-US" sz="2400" dirty="0">
                    <a:latin typeface="NikoshBAN" pitchFamily="2" charset="0"/>
                    <a:cs typeface="NikoshBAN" pitchFamily="2" charset="0"/>
                    <a:sym typeface="Symbol"/>
                  </a:rPr>
                  <a:t>C </a:t>
                </a:r>
                <a:r>
                  <a:rPr lang="bn-BD" sz="2400" dirty="0">
                    <a:latin typeface="NikoshBAN" pitchFamily="2" charset="0"/>
                    <a:cs typeface="NikoshBAN" pitchFamily="2" charset="0"/>
                    <a:sym typeface="Symbol"/>
                  </a:rPr>
                  <a:t>কোণটি সমকোণ</a:t>
                </a:r>
                <a:r>
                  <a:rPr lang="en-US" sz="2400" dirty="0">
                    <a:latin typeface="NikoshBAN" pitchFamily="2" charset="0"/>
                    <a:cs typeface="NikoshBAN" pitchFamily="2" charset="0"/>
                    <a:sym typeface="Symbol"/>
                  </a:rPr>
                  <a:t>,</a:t>
                </a:r>
                <a:r>
                  <a:rPr lang="en-US" sz="2400" dirty="0">
                    <a:latin typeface="+mj-lt"/>
                    <a:cs typeface="NikoshBAN" pitchFamily="2" charset="0"/>
                    <a:sym typeface="Symbol"/>
                  </a:rPr>
                  <a:t>AB</a:t>
                </a:r>
                <a:r>
                  <a:rPr lang="en-US" sz="2400" dirty="0">
                    <a:latin typeface="NikoshBAN" pitchFamily="2" charset="0"/>
                    <a:cs typeface="NikoshBAN" pitchFamily="2" charset="0"/>
                    <a:sym typeface="Symbol"/>
                  </a:rPr>
                  <a:t> = </a:t>
                </a:r>
                <a:r>
                  <a:rPr lang="en-US" sz="2400" dirty="0">
                    <a:latin typeface="+mj-lt"/>
                    <a:cs typeface="NikoshBAN" pitchFamily="2" charset="0"/>
                    <a:sym typeface="Symbol"/>
                  </a:rPr>
                  <a:t>13</a:t>
                </a:r>
                <a:r>
                  <a:rPr lang="bn-BD" sz="2400" dirty="0">
                    <a:latin typeface="+mj-lt"/>
                    <a:cs typeface="NikoshBAN" pitchFamily="2" charset="0"/>
                    <a:sym typeface="Symbol"/>
                  </a:rPr>
                  <a:t> সে়ন্টিমিটারম, </a:t>
                </a:r>
                <a:endParaRPr lang="en-US" sz="2400" dirty="0">
                  <a:latin typeface="+mj-lt"/>
                  <a:cs typeface="NikoshBAN" pitchFamily="2" charset="0"/>
                  <a:sym typeface="Symbol"/>
                </a:endParaRPr>
              </a:p>
              <a:p>
                <a:r>
                  <a:rPr lang="en-US" sz="2400" dirty="0">
                    <a:latin typeface="+mj-lt"/>
                    <a:cs typeface="NikoshBAN" pitchFamily="2" charset="0"/>
                    <a:sym typeface="Symbol"/>
                  </a:rPr>
                  <a:t>   BC =12</a:t>
                </a:r>
                <a:r>
                  <a:rPr lang="bn-BD" sz="2400" dirty="0">
                    <a:latin typeface="NikoshBAN" pitchFamily="2" charset="0"/>
                    <a:cs typeface="NikoshBAN" pitchFamily="2" charset="0"/>
                    <a:sym typeface="Symbol"/>
                  </a:rPr>
                  <a:t>সেন্টিমিটার এবং</a:t>
                </a:r>
                <a:r>
                  <a:rPr lang="en-US" sz="2400" dirty="0">
                    <a:latin typeface="NikoshBAN" pitchFamily="2" charset="0"/>
                    <a:cs typeface="NikoshBAN" pitchFamily="2" charset="0"/>
                    <a:sym typeface="Symbol"/>
                  </a:rPr>
                  <a:t> ABC =  </a:t>
                </a:r>
                <a:r>
                  <a:rPr lang="bn-BD" sz="2400" dirty="0">
                    <a:latin typeface="NikoshBAN" pitchFamily="2" charset="0"/>
                    <a:cs typeface="NikoshBAN" pitchFamily="2" charset="0"/>
                    <a:sym typeface="Symbol"/>
                  </a:rPr>
                  <a:t>হলে, </a:t>
                </a:r>
                <a:r>
                  <a:rPr lang="en-US" sz="2400" dirty="0">
                    <a:latin typeface="NikoshBAN" pitchFamily="2" charset="0"/>
                    <a:cs typeface="NikoshBAN" pitchFamily="2" charset="0"/>
                    <a:sym typeface="Symbol"/>
                  </a:rPr>
                  <a:t>sin, </a:t>
                </a:r>
                <a:r>
                  <a:rPr lang="en-US" sz="2400" dirty="0" err="1">
                    <a:latin typeface="NikoshBAN" pitchFamily="2" charset="0"/>
                    <a:cs typeface="NikoshBAN" pitchFamily="2" charset="0"/>
                    <a:sym typeface="Symbol"/>
                  </a:rPr>
                  <a:t>cos</a:t>
                </a:r>
                <a:r>
                  <a:rPr lang="en-US" sz="2400" dirty="0">
                    <a:latin typeface="NikoshBAN" pitchFamily="2" charset="0"/>
                    <a:cs typeface="NikoshBAN" pitchFamily="2" charset="0"/>
                    <a:sym typeface="Symbol"/>
                  </a:rPr>
                  <a:t> </a:t>
                </a:r>
                <a:r>
                  <a:rPr lang="bn-BD" sz="2400" dirty="0">
                    <a:latin typeface="NikoshBAN" pitchFamily="2" charset="0"/>
                    <a:cs typeface="NikoshBAN" pitchFamily="2" charset="0"/>
                    <a:sym typeface="Symbol"/>
                  </a:rPr>
                  <a:t>এবং </a:t>
                </a:r>
                <a:endParaRPr lang="en-US" sz="2400" dirty="0">
                  <a:latin typeface="NikoshBAN" pitchFamily="2" charset="0"/>
                  <a:cs typeface="NikoshBAN" pitchFamily="2" charset="0"/>
                  <a:sym typeface="Symbol"/>
                </a:endParaRPr>
              </a:p>
              <a:p>
                <a:r>
                  <a:rPr lang="en-US" sz="2400" dirty="0">
                    <a:latin typeface="NikoshBAN" pitchFamily="2" charset="0"/>
                    <a:cs typeface="NikoshBAN" pitchFamily="2" charset="0"/>
                    <a:sym typeface="Symbol"/>
                  </a:rPr>
                  <a:t>   tan  </a:t>
                </a:r>
                <a:r>
                  <a:rPr lang="bn-BD" sz="2400" dirty="0">
                    <a:latin typeface="NikoshBAN" pitchFamily="2" charset="0"/>
                    <a:cs typeface="NikoshBAN" pitchFamily="2" charset="0"/>
                    <a:sym typeface="Symbol"/>
                  </a:rPr>
                  <a:t>এর মান বের কর।</a:t>
                </a:r>
                <a:endParaRPr lang="en-US" sz="2400" dirty="0">
                  <a:latin typeface="NikoshBAN" pitchFamily="2" charset="0"/>
                  <a:cs typeface="NikoshBAN" pitchFamily="2" charset="0"/>
                  <a:sym typeface="Symbol"/>
                </a:endParaRPr>
              </a:p>
              <a:p>
                <a:endParaRPr lang="en-US" sz="2400" dirty="0">
                  <a:latin typeface="NikoshBAN" pitchFamily="2" charset="0"/>
                  <a:cs typeface="NikoshBAN" pitchFamily="2" charset="0"/>
                  <a:sym typeface="Symbol"/>
                </a:endParaRPr>
              </a:p>
              <a:p>
                <a:endParaRPr lang="bn-BD" sz="2400" dirty="0">
                  <a:latin typeface="NikoshBAN" pitchFamily="2" charset="0"/>
                  <a:cs typeface="NikoshBAN" pitchFamily="2" charset="0"/>
                  <a:sym typeface="Symbol"/>
                </a:endParaRPr>
              </a:p>
              <a:p>
                <a:r>
                  <a:rPr lang="en-US" sz="2400" dirty="0">
                    <a:latin typeface="NikoshBAN" pitchFamily="2" charset="0"/>
                    <a:cs typeface="NikoshBAN" pitchFamily="2" charset="0"/>
                  </a:rPr>
                  <a:t>ABC </a:t>
                </a:r>
                <a:r>
                  <a:rPr lang="bn-BD" sz="2400" dirty="0">
                    <a:latin typeface="NikoshBAN" pitchFamily="2" charset="0"/>
                    <a:cs typeface="NikoshBAN" pitchFamily="2" charset="0"/>
                  </a:rPr>
                  <a:t>সমকোণী ত্রিভূজের </a:t>
                </a:r>
                <a:r>
                  <a:rPr lang="en-US" sz="2400" dirty="0">
                    <a:latin typeface="NikoshBAN" pitchFamily="2" charset="0"/>
                    <a:cs typeface="NikoshBAN" pitchFamily="2" charset="0"/>
                    <a:sym typeface="Symbol"/>
                  </a:rPr>
                  <a:t>B </a:t>
                </a:r>
                <a:r>
                  <a:rPr lang="bn-BD" sz="2400" dirty="0">
                    <a:latin typeface="NikoshBAN" pitchFamily="2" charset="0"/>
                    <a:cs typeface="NikoshBAN" pitchFamily="2" charset="0"/>
                    <a:sym typeface="Symbol"/>
                  </a:rPr>
                  <a:t>কোণটি সমকোণ।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  <a:cs typeface="NikoshBAN" pitchFamily="2" charset="0"/>
                        <a:sym typeface="Symbol"/>
                      </a:rPr>
                      <m:t>tanA</m:t>
                    </m:r>
                    <m:r>
                      <a:rPr lang="en-US" sz="2400" b="0" i="0" smtClean="0">
                        <a:latin typeface="Cambria Math"/>
                        <a:cs typeface="NikoshBAN" pitchFamily="2" charset="0"/>
                        <a:sym typeface="Symbol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NikoshBAN" pitchFamily="2" charset="0"/>
                            <a:sym typeface="Symbol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  <a:sym typeface="Symbol"/>
                          </a:rPr>
                          <m:t>3</m:t>
                        </m:r>
                      </m:e>
                    </m:rad>
                  </m:oMath>
                </a14:m>
                <a:r>
                  <a:rPr lang="bn-BD" sz="2400" dirty="0">
                    <a:latin typeface="NikoshBAN" pitchFamily="2" charset="0"/>
                    <a:cs typeface="NikoshBAN" pitchFamily="2" charset="0"/>
                    <a:sym typeface="Symbol"/>
                  </a:rPr>
                  <a:t> হলে,</a:t>
                </a:r>
                <a:endParaRPr lang="en-US" sz="2400" i="1" dirty="0">
                  <a:latin typeface="Cambria Math"/>
                  <a:cs typeface="NikoshBAN" pitchFamily="2" charset="0"/>
                  <a:sym typeface="Symbol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  <a:cs typeface="NikoshBAN" pitchFamily="2" charset="0"/>
                        <a:sym typeface="Symbol"/>
                      </a:rPr>
                      <m:t>    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  <a:cs typeface="NikoshBAN" pitchFamily="2" charset="0"/>
                            <a:sym typeface="Symbol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/>
                            <a:cs typeface="NikoshBAN" pitchFamily="2" charset="0"/>
                            <a:sym typeface="Symbol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2400" dirty="0" err="1">
                    <a:latin typeface="NikoshBAN" pitchFamily="2" charset="0"/>
                    <a:cs typeface="NikoshBAN" pitchFamily="2" charset="0"/>
                    <a:sym typeface="Symbol"/>
                  </a:rPr>
                  <a:t>sinAcosA</a:t>
                </a:r>
                <a:r>
                  <a:rPr lang="en-US" sz="2400" dirty="0">
                    <a:latin typeface="NikoshBAN" pitchFamily="2" charset="0"/>
                    <a:cs typeface="NikoshBAN" pitchFamily="2" charset="0"/>
                    <a:sym typeface="Symbol"/>
                  </a:rPr>
                  <a:t> = </a:t>
                </a:r>
                <a:r>
                  <a:rPr lang="en-US" sz="2400" dirty="0">
                    <a:latin typeface="+mj-lt"/>
                    <a:cs typeface="NikoshBAN" pitchFamily="2" charset="0"/>
                    <a:sym typeface="Symbol"/>
                  </a:rPr>
                  <a:t>4</a:t>
                </a:r>
                <a:r>
                  <a:rPr lang="bn-BD" sz="2400" dirty="0">
                    <a:latin typeface="NikoshBAN" pitchFamily="2" charset="0"/>
                    <a:cs typeface="NikoshBAN" pitchFamily="2" charset="0"/>
                    <a:sym typeface="Symbol"/>
                  </a:rPr>
                  <a:t>এর সত্যতা যাচাই কর।</a:t>
                </a:r>
                <a:endParaRPr lang="en-US" sz="2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967" y="2092036"/>
                <a:ext cx="7924800" cy="3024289"/>
              </a:xfrm>
              <a:prstGeom prst="rect">
                <a:avLst/>
              </a:prstGeom>
              <a:blipFill rotWithShape="1">
                <a:blip r:embed="rId2"/>
                <a:stretch>
                  <a:fillRect l="-1154" t="-1008" b="-40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990600" y="228600"/>
            <a:ext cx="5357552" cy="7694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n-US" sz="4400" dirty="0">
                <a:solidFill>
                  <a:srgbClr val="7030A0"/>
                </a:solidFill>
                <a:latin typeface="SutonnyOMJ" pitchFamily="2" charset="0"/>
                <a:cs typeface="SutonnyOMJ" pitchFamily="2" charset="0"/>
              </a:rPr>
              <a:t>     </a:t>
            </a:r>
            <a:r>
              <a:rPr lang="bn-BD" sz="4400" dirty="0">
                <a:solidFill>
                  <a:srgbClr val="7030A0"/>
                </a:solidFill>
                <a:latin typeface="SutonnyOMJ" pitchFamily="2" charset="0"/>
                <a:cs typeface="SutonnyOMJ" pitchFamily="2" charset="0"/>
              </a:rPr>
              <a:t>দলীয় কাজ</a:t>
            </a:r>
            <a:r>
              <a:rPr lang="en-US" sz="4400" dirty="0">
                <a:solidFill>
                  <a:srgbClr val="7030A0"/>
                </a:solidFill>
                <a:latin typeface="SutonnyOMJ" pitchFamily="2" charset="0"/>
                <a:cs typeface="SutonnyOMJ" pitchFamily="2" charset="0"/>
              </a:rPr>
              <a:t>    </a:t>
            </a:r>
            <a:r>
              <a:rPr lang="en-US" dirty="0">
                <a:solidFill>
                  <a:srgbClr val="7030A0"/>
                </a:solidFill>
                <a:latin typeface="SutonnyOMJ" pitchFamily="2" charset="0"/>
                <a:cs typeface="SutonnyOMJ" pitchFamily="2" charset="0"/>
              </a:rPr>
              <a:t>১০ </a:t>
            </a:r>
            <a:r>
              <a:rPr lang="en-US" dirty="0" err="1">
                <a:solidFill>
                  <a:srgbClr val="7030A0"/>
                </a:solidFill>
                <a:latin typeface="SutonnyOMJ" pitchFamily="2" charset="0"/>
                <a:cs typeface="SutonnyOMJ" pitchFamily="2" charset="0"/>
              </a:rPr>
              <a:t>মিনিট</a:t>
            </a:r>
            <a:endParaRPr lang="en-US" sz="4400" dirty="0">
              <a:solidFill>
                <a:srgbClr val="7030A0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743201" y="1153391"/>
            <a:ext cx="3641060" cy="6858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>
                <a:solidFill>
                  <a:srgbClr val="7030A0"/>
                </a:solidFill>
                <a:latin typeface="SutonnyOMJ" pitchFamily="2" charset="0"/>
                <a:cs typeface="SutonnyOMJ" pitchFamily="2" charset="0"/>
              </a:rPr>
              <a:t>গ্রুপ-</a:t>
            </a:r>
            <a:r>
              <a:rPr lang="bn-IN" sz="4400" dirty="0">
                <a:solidFill>
                  <a:srgbClr val="7030A0"/>
                </a:solidFill>
                <a:latin typeface="SutonnyOMJ" pitchFamily="2" charset="0"/>
                <a:cs typeface="SutonnyOMJ" pitchFamily="2" charset="0"/>
              </a:rPr>
              <a:t>ক</a:t>
            </a:r>
            <a:endParaRPr lang="en-US" sz="4400" dirty="0">
              <a:solidFill>
                <a:srgbClr val="7030A0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690467" y="3604180"/>
            <a:ext cx="3641060" cy="685800"/>
          </a:xfrm>
          <a:prstGeom prst="roundRect">
            <a:avLst/>
          </a:prstGeom>
          <a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>
                <a:solidFill>
                  <a:srgbClr val="00B0F0"/>
                </a:solidFill>
                <a:latin typeface="SutonnyOMJ" pitchFamily="2" charset="0"/>
                <a:cs typeface="SutonnyOMJ" pitchFamily="2" charset="0"/>
              </a:rPr>
              <a:t>গ্রুপ-</a:t>
            </a:r>
            <a:r>
              <a:rPr lang="bn-BD" sz="4400" dirty="0">
                <a:solidFill>
                  <a:srgbClr val="7030A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IN" sz="4400" dirty="0">
                <a:solidFill>
                  <a:srgbClr val="7030A0"/>
                </a:solidFill>
                <a:latin typeface="SutonnyOMJ" pitchFamily="2" charset="0"/>
                <a:cs typeface="SutonnyOMJ" pitchFamily="2" charset="0"/>
              </a:rPr>
              <a:t>খ</a:t>
            </a:r>
            <a:endParaRPr lang="en-US" sz="4400" dirty="0">
              <a:solidFill>
                <a:srgbClr val="00B0F0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58F59E-53B1-409E-BE2A-A83695A47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8201B-41A2-42E8-9370-55CEA7A42B70}" type="datetime1">
              <a:rPr lang="en-US" smtClean="0"/>
              <a:t>5/30/2019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6691BC-B5BD-40AB-B86B-FE95E9E9D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FCEB6-2DF8-4CDA-B6C2-1E87FBB38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6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 tmFilter="0,0; .5, 1; 1, 1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 tmFilter="0,0; .5, 1; 1, 1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90500"/>
            <a:ext cx="9144000" cy="838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dirty="0">
                <a:solidFill>
                  <a:srgbClr val="7030A0"/>
                </a:solidFill>
                <a:latin typeface="SutonnyOMJ" pitchFamily="2" charset="0"/>
                <a:cs typeface="SutonnyOMJ" pitchFamily="2" charset="0"/>
              </a:rPr>
              <a:t>মূল্যায়ন</a:t>
            </a:r>
            <a:endParaRPr lang="en-US" sz="6000" dirty="0">
              <a:solidFill>
                <a:srgbClr val="7030A0"/>
              </a:solidFill>
              <a:latin typeface="SutonnyOMJ" pitchFamily="2" charset="0"/>
              <a:cs typeface="SutonnyOMJ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90500" y="1600200"/>
                <a:ext cx="8724900" cy="39654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/>
              </a:p>
              <a:p>
                <a:r>
                  <a:rPr lang="bn-IN" sz="2800" dirty="0">
                    <a:latin typeface="NikoshBAN" pitchFamily="2" charset="0"/>
                    <a:cs typeface="NikoshBAN" pitchFamily="2" charset="0"/>
                  </a:rPr>
                  <a:t>ক।</a:t>
                </a:r>
                <a:r>
                  <a:rPr lang="bn-BD" sz="2800" dirty="0">
                    <a:latin typeface="NikoshBAN" pitchFamily="2" charset="0"/>
                    <a:cs typeface="NikoshBAN" pitchFamily="2" charset="0"/>
                  </a:rPr>
                  <a:t>লম্ব এবং ভূমির মধ্যে যে অনুপাত তাকে </a:t>
                </a:r>
                <a14:m>
                  <m:oMath xmlns:m="http://schemas.openxmlformats.org/officeDocument/2006/math">
                    <m:r>
                      <a:rPr lang="bn-BD" sz="2800" i="1" smtClean="0">
                        <a:latin typeface="Cambria Math"/>
                        <a:ea typeface="Cambria Math"/>
                      </a:rPr>
                      <m:t>𝜃</m:t>
                    </m:r>
                  </m:oMath>
                </a14:m>
                <a:r>
                  <a:rPr lang="bn-BD" sz="2800" dirty="0">
                    <a:latin typeface="NikoshBAN" pitchFamily="2" charset="0"/>
                    <a:cs typeface="NikoshBAN" pitchFamily="2" charset="0"/>
                  </a:rPr>
                  <a:t> কোনের কী বলে ?</a:t>
                </a:r>
              </a:p>
              <a:p>
                <a:r>
                  <a:rPr lang="bn-IN" sz="2800" dirty="0">
                    <a:latin typeface="NikoshBAN" pitchFamily="2" charset="0"/>
                    <a:cs typeface="NikoshBAN" pitchFamily="2" charset="0"/>
                  </a:rPr>
                  <a:t>খ ।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bn-BD" sz="2800" i="0" smtClean="0">
                        <a:latin typeface="Cambria Math"/>
                        <a:ea typeface="Cambria Math"/>
                        <a:cs typeface="NikoshBAN" pitchFamily="2" charset="0"/>
                      </a:rPr>
                      <m:t>θ</m:t>
                    </m:r>
                    <m:r>
                      <a:rPr lang="bn-BD" sz="28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bn-BD" sz="2800" dirty="0">
                    <a:latin typeface="NikoshBAN" pitchFamily="2" charset="0"/>
                    <a:cs typeface="NikoshBAN" pitchFamily="2" charset="0"/>
                  </a:rPr>
                  <a:t>কোণের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tangent </a:t>
                </a:r>
                <a:r>
                  <a:rPr lang="bn-BD" sz="2800" dirty="0">
                    <a:latin typeface="NikoshBAN" pitchFamily="2" charset="0"/>
                    <a:cs typeface="NikoshBAN" pitchFamily="2" charset="0"/>
                  </a:rPr>
                  <a:t>কে সংক্ষেপে কী বলে ?</a:t>
                </a:r>
              </a:p>
              <a:p>
                <a:r>
                  <a:rPr lang="bn-IN" sz="2800" dirty="0">
                    <a:latin typeface="NikoshBAN" pitchFamily="2" charset="0"/>
                    <a:cs typeface="NikoshBAN" pitchFamily="2" charset="0"/>
                  </a:rPr>
                  <a:t>গ।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800" i="1" smtClean="0"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𝑠𝑖𝑛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𝜃</m:t>
                        </m:r>
                      </m:den>
                    </m:f>
                    <m:r>
                      <a:rPr lang="bn-BD" sz="28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= ?</m:t>
                    </m:r>
                  </m:oMath>
                </a14:m>
                <a:endParaRPr lang="bn-BD" sz="28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bn-IN" sz="2800" dirty="0">
                    <a:latin typeface="NikoshBAN" pitchFamily="2" charset="0"/>
                    <a:cs typeface="NikoshBAN" pitchFamily="2" charset="0"/>
                  </a:rPr>
                  <a:t>ঘ।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800" i="1" smtClean="0"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bn-BD" sz="2800" b="0" i="1" smtClean="0">
                            <a:latin typeface="Cambria Math"/>
                            <a:cs typeface="NikoshBAN" pitchFamily="2" charset="0"/>
                          </a:rPr>
                          <m:t>ভূমি</m:t>
                        </m:r>
                      </m:num>
                      <m:den>
                        <m:r>
                          <a:rPr lang="bn-BD" sz="2800" b="0" i="1" smtClean="0">
                            <a:latin typeface="Cambria Math"/>
                            <a:cs typeface="NikoshBAN" pitchFamily="2" charset="0"/>
                          </a:rPr>
                          <m:t>অতিভূজ</m:t>
                        </m:r>
                      </m:den>
                    </m:f>
                  </m:oMath>
                </a14:m>
                <a:r>
                  <a:rPr lang="bn-BD" sz="2800" dirty="0">
                    <a:latin typeface="NikoshBAN" pitchFamily="2" charset="0"/>
                    <a:cs typeface="NikoshBAN" pitchFamily="2" charset="0"/>
                  </a:rPr>
                  <a:t> কে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bn-BD" sz="2800" i="0" smtClean="0">
                        <a:latin typeface="Cambria Math"/>
                        <a:ea typeface="Cambria Math"/>
                        <a:cs typeface="NikoshBAN" pitchFamily="2" charset="0"/>
                      </a:rPr>
                      <m:t>θ</m:t>
                    </m:r>
                  </m:oMath>
                </a14:m>
                <a:r>
                  <a:rPr lang="bn-BD" sz="2800" dirty="0">
                    <a:latin typeface="NikoshBAN" pitchFamily="2" charset="0"/>
                    <a:cs typeface="NikoshBAN" pitchFamily="2" charset="0"/>
                  </a:rPr>
                  <a:t>কোণের কী বলে?</a:t>
                </a:r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  <a:p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  <a:p>
                <a:endParaRPr lang="bn-BD" sz="2800" dirty="0">
                  <a:latin typeface="NikoshBAN" pitchFamily="2" charset="0"/>
                  <a:cs typeface="NikoshBAN" pitchFamily="2" charset="0"/>
                </a:endParaRPr>
              </a:p>
              <a:p>
                <a:pPr algn="ctr"/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" y="1600200"/>
                <a:ext cx="8724900" cy="3965445"/>
              </a:xfrm>
              <a:prstGeom prst="rect">
                <a:avLst/>
              </a:prstGeom>
              <a:blipFill rotWithShape="1">
                <a:blip r:embed="rId3"/>
                <a:stretch>
                  <a:fillRect l="-1397" t="-1385" b="-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5AE7C-85ED-47A0-A18A-5DFDD44B6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FF871-A871-42DD-8147-F83C1EDBD36D}" type="datetime1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3C2A6-2BA9-4946-B871-D6CB49204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F8323-0A09-4C96-B2E6-3CBC6F245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40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04800" y="4800600"/>
                <a:ext cx="85344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bn-BD" sz="3200" dirty="0">
                    <a:latin typeface="NikoshBAN" pitchFamily="2" charset="0"/>
                    <a:cs typeface="NikoshBAN" pitchFamily="2" charset="0"/>
                  </a:rPr>
                  <a:t> জ্যামিতিক উপায়ে প্রমান কর যে,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BD" sz="3200" i="1" smtClean="0"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𝑠𝑖𝑛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bn-BD" sz="3200" i="1" smtClean="0">
                        <a:latin typeface="Cambria Math"/>
                        <a:ea typeface="Cambria Math"/>
                        <a:cs typeface="NikoshBAN" pitchFamily="2" charset="0"/>
                      </a:rPr>
                      <m:t>𝜃</m:t>
                    </m:r>
                    <m:r>
                      <a:rPr lang="en-US" sz="32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𝑐𝑜𝑠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𝜃</m:t>
                    </m:r>
                    <m:r>
                      <a:rPr lang="en-US" sz="32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=</m:t>
                    </m:r>
                    <m:r>
                      <a:rPr lang="en-US" sz="32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1</m:t>
                    </m:r>
                  </m:oMath>
                </a14:m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800600"/>
                <a:ext cx="8534400" cy="584775"/>
              </a:xfrm>
              <a:prstGeom prst="rect">
                <a:avLst/>
              </a:prstGeom>
              <a:blipFill rotWithShape="1">
                <a:blip r:embed="rId2"/>
                <a:stretch>
                  <a:fillRect t="-12632" b="-34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Isosceles Triangle 1"/>
          <p:cNvSpPr/>
          <p:nvPr/>
        </p:nvSpPr>
        <p:spPr>
          <a:xfrm>
            <a:off x="1295400" y="609600"/>
            <a:ext cx="7010400" cy="2514600"/>
          </a:xfrm>
          <a:prstGeom prst="triangle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600" dirty="0">
                <a:solidFill>
                  <a:srgbClr val="7030A0"/>
                </a:solidFill>
                <a:latin typeface="SutonnyOMJ" pitchFamily="2" charset="0"/>
                <a:cs typeface="SutonnyOMJ" pitchFamily="2" charset="0"/>
              </a:rPr>
              <a:t>বাড়ীর কাজ</a:t>
            </a:r>
            <a:endParaRPr lang="en-US" sz="6600" dirty="0">
              <a:solidFill>
                <a:srgbClr val="7030A0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A22286-E1D5-4A5D-ABCA-BA6894E2C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7B004-A753-429A-89A5-277F97A10C7A}" type="datetime1">
              <a:rPr lang="en-US" smtClean="0"/>
              <a:t>5/30/2019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29B3AD-CCEC-47E2-A29F-4935AF838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D71B5F-D7EA-4CFA-87B7-26C940888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69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68677" y="152400"/>
            <a:ext cx="3505200" cy="396240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990600"/>
            <a:ext cx="3494171" cy="2590800"/>
          </a:xfrm>
          <a:prstGeom prst="rect">
            <a:avLst/>
          </a:prstGeom>
        </p:spPr>
      </p:pic>
      <p:sp>
        <p:nvSpPr>
          <p:cNvPr id="4" name="Cube 3"/>
          <p:cNvSpPr/>
          <p:nvPr/>
        </p:nvSpPr>
        <p:spPr>
          <a:xfrm>
            <a:off x="0" y="4412226"/>
            <a:ext cx="9144000" cy="1981200"/>
          </a:xfrm>
          <a:prstGeom prst="cub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ধন্যবাদ</a:t>
            </a:r>
            <a:endParaRPr lang="en-US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2DCCE-9837-4BA9-A76C-072431D22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D404-0FEC-4787-98C4-3631B05FC411}" type="datetime1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97E04F-EF82-4A6D-AD96-ECDE349EF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E04787-7235-4E24-B9B9-497A6DF09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61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Up Ribbon 8"/>
          <p:cNvSpPr/>
          <p:nvPr/>
        </p:nvSpPr>
        <p:spPr>
          <a:xfrm>
            <a:off x="0" y="228600"/>
            <a:ext cx="9144000" cy="1345972"/>
          </a:xfrm>
          <a:prstGeom prst="ribbon2">
            <a:avLst/>
          </a:prstGeom>
          <a:blipFill>
            <a:blip r:embed="rId3"/>
            <a:tile tx="0" ty="0" sx="100000" sy="100000" flip="none" algn="tl"/>
          </a:blip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005840"/>
          </a:xfrm>
        </p:spPr>
        <p:txBody>
          <a:bodyPr>
            <a:normAutofit fontScale="90000"/>
          </a:bodyPr>
          <a:lstStyle/>
          <a:p>
            <a:r>
              <a:rPr lang="en-US" dirty="0"/>
              <a:t>		      </a:t>
            </a:r>
            <a:r>
              <a:rPr lang="en-US" sz="7300" dirty="0" err="1">
                <a:solidFill>
                  <a:srgbClr val="00B050"/>
                </a:solidFill>
                <a:latin typeface="SutonnyOMJ" pitchFamily="2" charset="0"/>
                <a:cs typeface="SutonnyOMJ" pitchFamily="2" charset="0"/>
              </a:rPr>
              <a:t>শিক্ষক</a:t>
            </a:r>
            <a:r>
              <a:rPr lang="en-US" sz="7300" dirty="0">
                <a:solidFill>
                  <a:srgbClr val="00B05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7300" dirty="0" err="1">
                <a:solidFill>
                  <a:srgbClr val="00B050"/>
                </a:solidFill>
                <a:latin typeface="SutonnyOMJ" pitchFamily="2" charset="0"/>
                <a:cs typeface="SutonnyOMJ" pitchFamily="2" charset="0"/>
              </a:rPr>
              <a:t>পরিচিতি</a:t>
            </a:r>
            <a:r>
              <a:rPr lang="en-US" sz="7300" dirty="0">
                <a:solidFill>
                  <a:srgbClr val="00B050"/>
                </a:solidFill>
                <a:latin typeface="SutonnyOMJ" pitchFamily="2" charset="0"/>
                <a:cs typeface="SutonnyOMJ" pitchFamily="2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981200"/>
            <a:ext cx="9144000" cy="381642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dirty="0"/>
              <a:t>		</a:t>
            </a:r>
            <a:r>
              <a:rPr lang="en-US" sz="6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মোঃ</a:t>
            </a:r>
            <a:r>
              <a:rPr lang="en-US" sz="6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 </a:t>
            </a:r>
            <a:r>
              <a:rPr lang="en-US" sz="6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আমিনুল</a:t>
            </a:r>
            <a:r>
              <a:rPr lang="en-US" sz="6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 </a:t>
            </a:r>
            <a:r>
              <a:rPr lang="en-US" sz="6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utonnyOMJ" pitchFamily="2" charset="0"/>
                <a:cs typeface="SutonnyOMJ" pitchFamily="2" charset="0"/>
              </a:rPr>
              <a:t>ইসলাম</a:t>
            </a:r>
            <a:endParaRPr lang="en-US" sz="4400" dirty="0">
              <a:solidFill>
                <a:srgbClr val="00B0F0"/>
              </a:solidFill>
              <a:latin typeface="SutonnyOMJ" pitchFamily="2" charset="0"/>
              <a:cs typeface="SutonnyOMJ" pitchFamily="2" charset="0"/>
            </a:endParaRPr>
          </a:p>
          <a:p>
            <a:r>
              <a:rPr lang="en-US" sz="4400" dirty="0">
                <a:solidFill>
                  <a:srgbClr val="7030A0"/>
                </a:solidFill>
                <a:latin typeface="SutonnyOMJ" pitchFamily="2" charset="0"/>
                <a:cs typeface="SutonnyOMJ" pitchFamily="2" charset="0"/>
              </a:rPr>
              <a:t>	</a:t>
            </a:r>
            <a:r>
              <a:rPr lang="en-US" sz="4400" dirty="0" err="1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বি</a:t>
            </a:r>
            <a:r>
              <a:rPr lang="en-US" sz="44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এসসি</a:t>
            </a:r>
            <a:r>
              <a:rPr lang="en-US" sz="44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 (</a:t>
            </a:r>
            <a:r>
              <a:rPr lang="en-US" sz="4400" dirty="0" err="1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গণিত</a:t>
            </a:r>
            <a:r>
              <a:rPr lang="en-US" sz="44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)</a:t>
            </a:r>
          </a:p>
          <a:p>
            <a:r>
              <a:rPr lang="en-US" sz="44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	</a:t>
            </a:r>
            <a:r>
              <a:rPr lang="en-US" sz="4400" dirty="0" err="1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সহকারী</a:t>
            </a:r>
            <a:r>
              <a:rPr lang="en-US" sz="44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শিক্ষক</a:t>
            </a:r>
            <a:r>
              <a:rPr lang="en-US" sz="44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, </a:t>
            </a:r>
          </a:p>
          <a:p>
            <a:r>
              <a:rPr lang="en-US" sz="4400" dirty="0" err="1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চাঁদপুর</a:t>
            </a:r>
            <a:r>
              <a:rPr lang="en-US" sz="44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আহমাদিয়া</a:t>
            </a:r>
            <a:r>
              <a:rPr lang="en-US" sz="44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ফাযিল</a:t>
            </a:r>
            <a:r>
              <a:rPr lang="en-US" sz="44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4400" dirty="0" err="1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মাদ্রাসা</a:t>
            </a:r>
            <a:r>
              <a:rPr lang="en-US" sz="44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।</a:t>
            </a:r>
          </a:p>
          <a:p>
            <a:r>
              <a:rPr lang="en-US" sz="44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	 </a:t>
            </a:r>
            <a:r>
              <a:rPr lang="en-US" sz="4400" dirty="0" err="1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নতুন</a:t>
            </a:r>
            <a:r>
              <a:rPr lang="bn-BD" sz="44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বাজার</a:t>
            </a:r>
            <a:r>
              <a:rPr lang="en-US" sz="44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 ,</a:t>
            </a:r>
            <a:r>
              <a:rPr lang="en-US" sz="4400" dirty="0" err="1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চাঁদপুর</a:t>
            </a:r>
            <a:endParaRPr lang="en-US" sz="4400" dirty="0">
              <a:solidFill>
                <a:srgbClr val="FFFF00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84069A-6971-4EF1-B6F0-0BFFE0E6C29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A90FA8C-2626-407F-BE5C-54EBFA8052FF}" type="datetime1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D3EAB-B57D-416B-B05B-BE18A4A3979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6CE7A-69BF-4024-A7F4-2AB6C6A569F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788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04800"/>
            <a:ext cx="8458200" cy="6019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br>
              <a:rPr lang="bn-BD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                    </a:t>
            </a:r>
            <a:r>
              <a:rPr lang="bn-BD" sz="6600" dirty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শ্রেণিঃ নবম</a:t>
            </a:r>
          </a:p>
          <a:p>
            <a:r>
              <a:rPr lang="en-US" sz="6600" dirty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     </a:t>
            </a:r>
            <a:r>
              <a:rPr lang="bn-BD" sz="6600" dirty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বিষয়ঃ  সাধারণ গণিত</a:t>
            </a:r>
            <a:endParaRPr lang="en-US" sz="6600" dirty="0">
              <a:solidFill>
                <a:srgbClr val="002060"/>
              </a:solidFill>
              <a:latin typeface="SutonnyOMJ" pitchFamily="2" charset="0"/>
              <a:cs typeface="SutonnyOMJ" pitchFamily="2" charset="0"/>
            </a:endParaRPr>
          </a:p>
          <a:p>
            <a:r>
              <a:rPr lang="en-US" sz="6600" dirty="0" err="1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বিশেষ</a:t>
            </a:r>
            <a:r>
              <a:rPr lang="en-US" sz="6600" dirty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en-US" sz="6600" dirty="0" err="1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পাঠঃ</a:t>
            </a:r>
            <a:r>
              <a:rPr lang="en-US" sz="660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৯.১</a:t>
            </a:r>
            <a:br>
              <a:rPr lang="bn-BD" sz="6600" dirty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</a:br>
            <a:r>
              <a:rPr lang="en-US" sz="6600" dirty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      </a:t>
            </a:r>
            <a:r>
              <a:rPr lang="bn-BD" sz="6600" dirty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সময়ঃ </a:t>
            </a:r>
            <a:r>
              <a:rPr lang="en-US" sz="6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bn-BD" sz="6600" dirty="0">
                <a:solidFill>
                  <a:srgbClr val="002060"/>
                </a:solidFill>
                <a:latin typeface="SutonnyOMJ" pitchFamily="2" charset="0"/>
                <a:cs typeface="SutonnyOMJ" pitchFamily="2" charset="0"/>
              </a:rPr>
              <a:t> মিনিট</a:t>
            </a:r>
            <a:endParaRPr lang="en-US" sz="6600" dirty="0"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10FF64-1C82-4B1F-9E2F-828CDDAE0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E80F-856C-4035-B5C4-5D2684AC81DC}" type="datetime1">
              <a:rPr lang="en-US" smtClean="0"/>
              <a:t>5/30/2019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593E50-2FC3-411B-96D4-54938C4B4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6B6E97-6A10-4F8B-AB1C-6B272749C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36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/>
        </p:nvCxnSpPr>
        <p:spPr>
          <a:xfrm flipH="1">
            <a:off x="5257800" y="457200"/>
            <a:ext cx="1219200" cy="1219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257800" y="1690687"/>
            <a:ext cx="2057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477000" y="457200"/>
            <a:ext cx="838200" cy="1219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Isosceles Triangle 21"/>
          <p:cNvSpPr/>
          <p:nvPr/>
        </p:nvSpPr>
        <p:spPr>
          <a:xfrm>
            <a:off x="152400" y="2200275"/>
            <a:ext cx="876300" cy="1600200"/>
          </a:xfrm>
          <a:prstGeom prst="triangle">
            <a:avLst/>
          </a:prstGeom>
          <a:solidFill>
            <a:srgbClr val="0070C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/>
          <p:cNvSpPr/>
          <p:nvPr/>
        </p:nvSpPr>
        <p:spPr>
          <a:xfrm>
            <a:off x="1426368" y="2276475"/>
            <a:ext cx="1600200" cy="1524000"/>
          </a:xfrm>
          <a:prstGeom prst="rtTriangl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/>
          <p:cNvSpPr/>
          <p:nvPr/>
        </p:nvSpPr>
        <p:spPr>
          <a:xfrm>
            <a:off x="3305172" y="2137850"/>
            <a:ext cx="2286000" cy="1676400"/>
          </a:xfrm>
          <a:prstGeom prst="triangle">
            <a:avLst/>
          </a:prstGeom>
          <a:solidFill>
            <a:srgbClr val="00B0F0"/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92076" y="195590"/>
            <a:ext cx="3422723" cy="1446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>
                <a:solidFill>
                  <a:srgbClr val="7030A0"/>
                </a:solidFill>
                <a:latin typeface="SutonnyOMJ" pitchFamily="2" charset="0"/>
                <a:cs typeface="SutonnyOMJ" pitchFamily="2" charset="0"/>
              </a:rPr>
              <a:t>ছবি</a:t>
            </a:r>
            <a:r>
              <a:rPr lang="bn-IN" sz="4400" dirty="0">
                <a:solidFill>
                  <a:srgbClr val="7030A0"/>
                </a:solidFill>
                <a:latin typeface="SutonnyOMJ" pitchFamily="2" charset="0"/>
                <a:cs typeface="SutonnyOMJ" pitchFamily="2" charset="0"/>
              </a:rPr>
              <a:t> গুলোর সাথে পরিচিত হই </a:t>
            </a:r>
            <a:endParaRPr lang="en-US" sz="4400" dirty="0">
              <a:solidFill>
                <a:srgbClr val="7030A0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91534" y="4753709"/>
            <a:ext cx="4745831" cy="76944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400" dirty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44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এই গুলো কিসের ছবি</a:t>
            </a:r>
            <a:r>
              <a:rPr lang="en-US" sz="44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BD" sz="36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? </a:t>
            </a:r>
            <a:endParaRPr lang="en-US" sz="3600" dirty="0">
              <a:solidFill>
                <a:srgbClr val="FFFF00"/>
              </a:solidFill>
              <a:latin typeface="SutonnyOMJ" pitchFamily="2" charset="0"/>
              <a:cs typeface="SutonnyOMJ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2052125"/>
            <a:ext cx="2343150" cy="174835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AFEF8F-C9BE-4F5E-88D6-8C0FAFAF8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154CF-59EA-4B09-A236-0948ACA84FEC}" type="datetime1">
              <a:rPr lang="en-US" smtClean="0"/>
              <a:t>5/30/2019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CB4BA2-B811-4561-8F8A-B907A3B77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E29E3-B91D-4C9D-AEF0-FAC537474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432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244334"/>
            <a:ext cx="85344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spc="-300" dirty="0">
                <a:latin typeface="SutonnyOMJ" pitchFamily="2" charset="0"/>
                <a:cs typeface="SutonnyOMJ" pitchFamily="2" charset="0"/>
              </a:rPr>
              <a:t>     </a:t>
            </a:r>
            <a:r>
              <a:rPr lang="bn-IN" sz="6000" spc="-300" dirty="0">
                <a:latin typeface="SutonnyOMJ" pitchFamily="2" charset="0"/>
                <a:cs typeface="SutonnyOMJ" pitchFamily="2" charset="0"/>
              </a:rPr>
              <a:t>ত্রিকোনমিতিক অনুপাত </a:t>
            </a:r>
            <a:endParaRPr lang="en-US" sz="59500" dirty="0"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" name="Isosceles Triangle 2"/>
          <p:cNvSpPr/>
          <p:nvPr/>
        </p:nvSpPr>
        <p:spPr>
          <a:xfrm>
            <a:off x="381000" y="685800"/>
            <a:ext cx="8534400" cy="1905000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dirty="0" err="1">
                <a:latin typeface="SutonnyOMJ" pitchFamily="2" charset="0"/>
                <a:cs typeface="SutonnyOMJ" pitchFamily="2" charset="0"/>
              </a:rPr>
              <a:t>আজকের</a:t>
            </a:r>
            <a:r>
              <a:rPr lang="en-US" sz="6600" dirty="0">
                <a:latin typeface="SutonnyOMJ" pitchFamily="2" charset="0"/>
                <a:cs typeface="SutonnyOMJ" pitchFamily="2" charset="0"/>
              </a:rPr>
              <a:t> </a:t>
            </a:r>
            <a:r>
              <a:rPr lang="en-US" sz="8000" dirty="0" err="1">
                <a:latin typeface="SutonnyOMJ" pitchFamily="2" charset="0"/>
                <a:cs typeface="SutonnyOMJ" pitchFamily="2" charset="0"/>
              </a:rPr>
              <a:t>পাঠ</a:t>
            </a:r>
            <a:endParaRPr lang="en-US" sz="8000" dirty="0"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340F9D-3F11-48BD-951B-C57647D9A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696E5-A06D-4F2A-A3B1-0070F8AF9E29}" type="datetime1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BDF6E-76EE-4FC4-80C8-429105F0D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4094D-6DE3-417B-9C20-BD38DE6DA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86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90800" y="49530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5300" y="806224"/>
                <a:ext cx="8153400" cy="4331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এই </a:t>
                </a:r>
                <a:r>
                  <a:rPr lang="en-US" sz="4000" dirty="0" err="1">
                    <a:latin typeface="SutonnyOMJ" panose="01010600010101010101" pitchFamily="2" charset="0"/>
                    <a:cs typeface="SutonnyOMJ" panose="01010600010101010101" pitchFamily="2" charset="0"/>
                  </a:rPr>
                  <a:t>পাঠ</a:t>
                </a:r>
                <a:r>
                  <a:rPr lang="en-US" sz="40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4000" dirty="0" err="1">
                    <a:latin typeface="SutonnyOMJ" panose="01010600010101010101" pitchFamily="2" charset="0"/>
                    <a:cs typeface="SutonnyOMJ" panose="01010600010101010101" pitchFamily="2" charset="0"/>
                  </a:rPr>
                  <a:t>শেষে</a:t>
                </a:r>
                <a:r>
                  <a:rPr lang="en-US" sz="40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en-US" sz="4000" dirty="0" err="1">
                    <a:latin typeface="SutonnyOMJ" panose="01010600010101010101" pitchFamily="2" charset="0"/>
                    <a:cs typeface="SutonnyOMJ" panose="01010600010101010101" pitchFamily="2" charset="0"/>
                  </a:rPr>
                  <a:t>শিক্ষার্থীরা</a:t>
                </a:r>
                <a:r>
                  <a:rPr lang="en-US" sz="40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…</a:t>
                </a:r>
              </a:p>
              <a:p>
                <a:pPr marL="571500" indent="-571500">
                  <a:buFont typeface="Wingdings" panose="05000000000000000000" pitchFamily="2" charset="2"/>
                  <a:buChar char="Ø"/>
                </a:pPr>
                <a:r>
                  <a:rPr lang="bn-BD" sz="40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লম্ব এবং ভূমির মধ্যে যে অনুপাত তাকে </a:t>
                </a:r>
                <a14:m>
                  <m:oMath xmlns:m="http://schemas.openxmlformats.org/officeDocument/2006/math">
                    <m:r>
                      <a:rPr lang="bn-BD" sz="4000" i="1" smtClean="0">
                        <a:latin typeface="Cambria Math"/>
                        <a:ea typeface="Cambria Math"/>
                      </a:rPr>
                      <m:t>𝜃</m:t>
                    </m:r>
                  </m:oMath>
                </a14:m>
                <a:r>
                  <a:rPr lang="bn-BD" sz="40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 কোনের কী তা বলতে পারবে</a:t>
                </a:r>
                <a:r>
                  <a:rPr lang="en-US" sz="40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;</a:t>
                </a:r>
              </a:p>
              <a:p>
                <a:pPr marL="571500" indent="-571500"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bn-BD" sz="4000">
                        <a:latin typeface="Cambria Math"/>
                        <a:ea typeface="Cambria Math"/>
                        <a:cs typeface="NikoshBAN" pitchFamily="2" charset="0"/>
                      </a:rPr>
                      <m:t>θ</m:t>
                    </m:r>
                    <m:r>
                      <a:rPr lang="bn-BD" sz="40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bn-BD" sz="40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কোণের 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tangent </a:t>
                </a:r>
                <a:r>
                  <a:rPr lang="bn-BD" sz="40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কে সংক্ষেপে কী বলতে পারবে</a:t>
                </a:r>
                <a:r>
                  <a:rPr lang="en-US" sz="40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;</a:t>
                </a:r>
                <a:endParaRPr lang="bn-BD" sz="4000" dirty="0">
                  <a:latin typeface="SutonnyOMJ" panose="01010600010101010101" pitchFamily="2" charset="0"/>
                  <a:cs typeface="SutonnyOMJ" panose="01010600010101010101" pitchFamily="2" charset="0"/>
                </a:endParaRPr>
              </a:p>
              <a:p>
                <a:pPr marL="571500" indent="-571500"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bn-BD" sz="3200" i="1"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bn-BD" sz="3200" i="1">
                            <a:latin typeface="Cambria Math"/>
                            <a:cs typeface="NikoshBAN" pitchFamily="2" charset="0"/>
                          </a:rPr>
                          <m:t>ভূমি</m:t>
                        </m:r>
                      </m:num>
                      <m:den>
                        <m:r>
                          <a:rPr lang="bn-BD" sz="3200">
                            <a:latin typeface="Cambria Math"/>
                            <a:cs typeface="NikoshBAN" pitchFamily="2" charset="0"/>
                          </a:rPr>
                          <m:t>অতিভূজ</m:t>
                        </m:r>
                      </m:den>
                    </m:f>
                  </m:oMath>
                </a14:m>
                <a:r>
                  <a:rPr lang="en-US" sz="40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bn-BD" sz="40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কে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bn-BD" sz="4000">
                        <a:latin typeface="Cambria Math"/>
                        <a:ea typeface="Cambria Math"/>
                        <a:cs typeface="NikoshBAN" pitchFamily="2" charset="0"/>
                      </a:rPr>
                      <m:t>θ</m:t>
                    </m:r>
                  </m:oMath>
                </a14:m>
                <a:r>
                  <a:rPr lang="bn-BD" sz="40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কোণের</a:t>
                </a:r>
                <a:r>
                  <a:rPr lang="en-US" sz="40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 অনুপাত </a:t>
                </a:r>
                <a:r>
                  <a:rPr lang="bn-BD" sz="40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বলতে পারবে।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" y="806224"/>
                <a:ext cx="8153400" cy="4331442"/>
              </a:xfrm>
              <a:prstGeom prst="rect">
                <a:avLst/>
              </a:prstGeom>
              <a:blipFill>
                <a:blip r:embed="rId2"/>
                <a:stretch>
                  <a:fillRect l="-2616" t="-3376" r="-2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F507E5-A06B-4EF6-8838-F10E4437F10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61C069F-72E3-42BD-9BBD-5474F84A3E89}" type="datetime1">
              <a:rPr lang="en-US" smtClean="0"/>
              <a:t>5/30/2019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9E3E8C-1EB2-4551-B4FD-05FB7497C70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8E8E9B-D5B9-4C85-9583-BA7030668BC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5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5677217" y="4135438"/>
            <a:ext cx="2743200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8395335" y="1266187"/>
            <a:ext cx="76835" cy="293370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715635" y="1219200"/>
            <a:ext cx="2666365" cy="293370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8509635" y="2495550"/>
            <a:ext cx="533400" cy="1905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dirty="0">
                <a:ln w="9525">
                  <a:solidFill>
                    <a:schemeClr val="tx1"/>
                  </a:solidFill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লম্ব</a:t>
            </a:r>
            <a:r>
              <a:rPr lang="bn-IN" dirty="0">
                <a:ln w="9525"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 </a:t>
            </a:r>
            <a:endParaRPr lang="en-US" dirty="0">
              <a:ln w="9525">
                <a:solidFill>
                  <a:schemeClr val="tx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15000" y="2561004"/>
            <a:ext cx="1092200" cy="2813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2400" dirty="0">
                <a:ln w="9525">
                  <a:solidFill>
                    <a:schemeClr val="tx1"/>
                  </a:solidFill>
                </a:ln>
                <a:solidFill>
                  <a:srgbClr val="7030A0"/>
                </a:solidFill>
                <a:latin typeface="SutonnyOMJ" pitchFamily="2" charset="0"/>
                <a:cs typeface="SutonnyOMJ" pitchFamily="2" charset="0"/>
              </a:rPr>
              <a:t>অতিভূজ </a:t>
            </a:r>
            <a:endParaRPr lang="en-US" sz="2400" dirty="0">
              <a:ln w="9525">
                <a:solidFill>
                  <a:schemeClr val="tx1"/>
                </a:solidFill>
              </a:ln>
              <a:solidFill>
                <a:srgbClr val="7030A0"/>
              </a:solidFill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146800" y="4212587"/>
            <a:ext cx="762000" cy="3429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dirty="0">
                <a:ln w="9525">
                  <a:solidFill>
                    <a:schemeClr val="tx1"/>
                  </a:solidFill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ভূমি</a:t>
            </a:r>
            <a:r>
              <a:rPr lang="bn-IN" dirty="0">
                <a:ln w="9525"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 </a:t>
            </a:r>
            <a:endParaRPr lang="en-US" dirty="0">
              <a:ln w="9525">
                <a:solidFill>
                  <a:schemeClr val="tx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27" name="Arc 26"/>
          <p:cNvSpPr/>
          <p:nvPr/>
        </p:nvSpPr>
        <p:spPr>
          <a:xfrm>
            <a:off x="3886200" y="4152900"/>
            <a:ext cx="45719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/>
          <p:cNvSpPr/>
          <p:nvPr/>
        </p:nvSpPr>
        <p:spPr>
          <a:xfrm>
            <a:off x="5969000" y="3696650"/>
            <a:ext cx="215900" cy="8382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 Diagonal Corner Rectangle 28"/>
          <p:cNvSpPr/>
          <p:nvPr/>
        </p:nvSpPr>
        <p:spPr>
          <a:xfrm>
            <a:off x="3665795" y="469900"/>
            <a:ext cx="5478205" cy="457200"/>
          </a:xfrm>
          <a:prstGeom prst="round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bn-IN" sz="40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800" b="1" dirty="0">
                <a:latin typeface="SutonnyOMJ" pitchFamily="2" charset="0"/>
                <a:cs typeface="SutonnyOMJ" pitchFamily="2" charset="0"/>
              </a:rPr>
              <a:t>ত্রিকোণমিতিক অনুপাতগুলো</a:t>
            </a:r>
            <a:r>
              <a:rPr lang="bn-IN" sz="6000" b="1" dirty="0">
                <a:latin typeface="SutonnyOMJ" pitchFamily="2" charset="0"/>
                <a:cs typeface="SutonnyOMJ" pitchFamily="2" charset="0"/>
              </a:rPr>
              <a:t>  </a:t>
            </a:r>
            <a:endParaRPr lang="en-US" b="1" dirty="0"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53400" y="927100"/>
            <a:ext cx="228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P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623935" y="3943350"/>
            <a:ext cx="152400" cy="209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R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448617" y="3890963"/>
            <a:ext cx="228600" cy="3143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Q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04801" y="1524000"/>
            <a:ext cx="5029200" cy="5029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sinA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IN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লম্ব    </a:t>
            </a:r>
            <a:r>
              <a:rPr lang="en-US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PR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  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অতিভূজ</a:t>
            </a:r>
            <a:r>
              <a:rPr lang="en-US" sz="2800" dirty="0">
                <a:solidFill>
                  <a:srgbClr val="FFFF00"/>
                </a:solidFill>
                <a:latin typeface="SutonnyOMJ" pitchFamily="2" charset="0"/>
                <a:cs typeface="SutonnyOMJ" pitchFamily="2" charset="0"/>
              </a:rPr>
              <a:t>              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PQ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cosA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IN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ভূমি    </a:t>
            </a:r>
            <a:r>
              <a:rPr lang="en-US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PR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  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অতিভূজ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 PQ</a:t>
            </a:r>
          </a:p>
          <a:p>
            <a:pPr algn="ctr"/>
            <a:r>
              <a:rPr lang="en-US" sz="2400" dirty="0" err="1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tanA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IN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লম্ব    </a:t>
            </a:r>
            <a:r>
              <a:rPr lang="en-US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PR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      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ভূমি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     PQ</a:t>
            </a:r>
          </a:p>
          <a:p>
            <a:pPr algn="ctr"/>
            <a:r>
              <a:rPr lang="en-US" sz="2400" dirty="0" err="1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cotA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bn-IN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ভূমি    </a:t>
            </a:r>
            <a:r>
              <a:rPr lang="en-US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PR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     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লম্ব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      PQ</a:t>
            </a:r>
          </a:p>
          <a:p>
            <a:pPr algn="ctr"/>
            <a:r>
              <a:rPr lang="en-US" sz="2400" dirty="0" err="1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secA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= 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অতিভূজ   </a:t>
            </a:r>
            <a:r>
              <a:rPr lang="en-US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PR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   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ভূমি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     PQ</a:t>
            </a:r>
          </a:p>
          <a:p>
            <a:pPr algn="ctr"/>
            <a:r>
              <a:rPr lang="en-US" sz="2400" dirty="0" err="1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cosecA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অতিভূজ</a:t>
            </a:r>
            <a:r>
              <a:rPr lang="en-US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en-US" sz="2400" u="sng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PR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      </a:t>
            </a:r>
            <a:r>
              <a:rPr lang="bn-IN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লম্ব</a:t>
            </a:r>
            <a:r>
              <a: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           PQ </a:t>
            </a:r>
            <a:endParaRPr lang="bn-IN" sz="2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286500" y="3725229"/>
            <a:ext cx="260350" cy="3228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304800"/>
            <a:ext cx="23622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atin typeface="SutonnyOMJ" pitchFamily="2" charset="0"/>
                <a:cs typeface="SutonnyOMJ" pitchFamily="2" charset="0"/>
              </a:rPr>
              <a:t>উপস্থাপন </a:t>
            </a:r>
            <a:endParaRPr lang="en-US" sz="4400" dirty="0">
              <a:latin typeface="SutonnyOMJ" pitchFamily="2" charset="0"/>
              <a:cs typeface="SutonnyOMJ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BD1DD-6BAD-4651-8710-445A77DB6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ADD19-17BE-4286-8684-30A2197537E5}" type="datetime1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C4145-5EB6-488A-9FBA-E3730E17B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D13F2A-60E9-421A-9BBC-C95781EDF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23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dirty="0" err="1">
                <a:latin typeface="NikoshBAN" pitchFamily="2" charset="0"/>
                <a:cs typeface="NikoshBAN" pitchFamily="2" charset="0"/>
              </a:rPr>
              <a:t>sinA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=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 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u="sng" dirty="0">
                <a:latin typeface="NikoshBAN" pitchFamily="2" charset="0"/>
                <a:cs typeface="NikoshBAN" pitchFamily="2" charset="0"/>
              </a:rPr>
              <a:t>   </a:t>
            </a:r>
            <a:r>
              <a:rPr lang="bn-IN" u="sng" dirty="0">
                <a:latin typeface="NikoshBAN" pitchFamily="2" charset="0"/>
                <a:cs typeface="NikoshBAN" pitchFamily="2" charset="0"/>
              </a:rPr>
              <a:t> লম্ব    </a:t>
            </a:r>
            <a:r>
              <a:rPr lang="en-US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  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=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</a:t>
            </a:r>
            <a:r>
              <a:rPr lang="en-US" u="sng" dirty="0">
                <a:latin typeface="NikoshBAN" pitchFamily="2" charset="0"/>
                <a:cs typeface="NikoshBAN" pitchFamily="2" charset="0"/>
              </a:rPr>
              <a:t>PR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IN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         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অতিভূজ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         PQ</a:t>
            </a:r>
          </a:p>
          <a:p>
            <a:pPr algn="ctr"/>
            <a:r>
              <a:rPr lang="en-US" dirty="0" err="1">
                <a:latin typeface="NikoshBAN" pitchFamily="2" charset="0"/>
                <a:cs typeface="NikoshBAN" pitchFamily="2" charset="0"/>
              </a:rPr>
              <a:t>cosA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=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 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u="sng" dirty="0">
                <a:latin typeface="NikoshBAN" pitchFamily="2" charset="0"/>
                <a:cs typeface="NikoshBAN" pitchFamily="2" charset="0"/>
              </a:rPr>
              <a:t>   </a:t>
            </a:r>
            <a:r>
              <a:rPr lang="bn-IN" u="sng" dirty="0">
                <a:latin typeface="NikoshBAN" pitchFamily="2" charset="0"/>
                <a:cs typeface="NikoshBAN" pitchFamily="2" charset="0"/>
              </a:rPr>
              <a:t> ভূমি    </a:t>
            </a:r>
            <a:r>
              <a:rPr lang="en-US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  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=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</a:t>
            </a:r>
            <a:r>
              <a:rPr lang="en-US" u="sng" dirty="0">
                <a:latin typeface="NikoshBAN" pitchFamily="2" charset="0"/>
                <a:cs typeface="NikoshBAN" pitchFamily="2" charset="0"/>
              </a:rPr>
              <a:t>PR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IN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         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অতিভূজ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         PQ</a:t>
            </a:r>
          </a:p>
          <a:p>
            <a:pPr algn="ctr"/>
            <a:r>
              <a:rPr lang="en-US" dirty="0" err="1">
                <a:latin typeface="NikoshBAN" pitchFamily="2" charset="0"/>
                <a:cs typeface="NikoshBAN" pitchFamily="2" charset="0"/>
              </a:rPr>
              <a:t>tanA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=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 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u="sng" dirty="0">
                <a:latin typeface="NikoshBAN" pitchFamily="2" charset="0"/>
                <a:cs typeface="NikoshBAN" pitchFamily="2" charset="0"/>
              </a:rPr>
              <a:t>   </a:t>
            </a:r>
            <a:r>
              <a:rPr lang="bn-IN" u="sng" dirty="0">
                <a:latin typeface="NikoshBAN" pitchFamily="2" charset="0"/>
                <a:cs typeface="NikoshBAN" pitchFamily="2" charset="0"/>
              </a:rPr>
              <a:t> লম্ব    </a:t>
            </a:r>
            <a:r>
              <a:rPr lang="en-US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  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=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</a:t>
            </a:r>
            <a:r>
              <a:rPr lang="en-US" u="sng" dirty="0">
                <a:latin typeface="NikoshBAN" pitchFamily="2" charset="0"/>
                <a:cs typeface="NikoshBAN" pitchFamily="2" charset="0"/>
              </a:rPr>
              <a:t>PR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dirty="0">
                <a:latin typeface="NikoshBAN" pitchFamily="2" charset="0"/>
                <a:cs typeface="NikoshBAN" pitchFamily="2" charset="0"/>
              </a:rPr>
              <a:t>                  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ভূমি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             PQ</a:t>
            </a:r>
          </a:p>
          <a:p>
            <a:pPr algn="ctr"/>
            <a:r>
              <a:rPr lang="en-US" dirty="0" err="1">
                <a:latin typeface="NikoshBAN" pitchFamily="2" charset="0"/>
                <a:cs typeface="NikoshBAN" pitchFamily="2" charset="0"/>
              </a:rPr>
              <a:t>cotA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=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 </a:t>
            </a:r>
            <a:r>
              <a:rPr lang="bn-IN" u="sng" dirty="0">
                <a:latin typeface="NikoshBAN" pitchFamily="2" charset="0"/>
                <a:cs typeface="NikoshBAN" pitchFamily="2" charset="0"/>
              </a:rPr>
              <a:t>ভূমি    </a:t>
            </a:r>
            <a:r>
              <a:rPr lang="en-US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  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=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</a:t>
            </a:r>
            <a:r>
              <a:rPr lang="en-US" u="sng" dirty="0">
                <a:latin typeface="NikoshBAN" pitchFamily="2" charset="0"/>
                <a:cs typeface="NikoshBAN" pitchFamily="2" charset="0"/>
              </a:rPr>
              <a:t>PR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IN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            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লম্ব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              PQ</a:t>
            </a:r>
          </a:p>
          <a:p>
            <a:pPr algn="ctr"/>
            <a:r>
              <a:rPr lang="en-US" dirty="0" err="1">
                <a:latin typeface="NikoshBAN" pitchFamily="2" charset="0"/>
                <a:cs typeface="NikoshBAN" pitchFamily="2" charset="0"/>
              </a:rPr>
              <a:t>secA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=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u="sng" dirty="0">
                <a:latin typeface="NikoshBAN" pitchFamily="2" charset="0"/>
                <a:cs typeface="NikoshBAN" pitchFamily="2" charset="0"/>
              </a:rPr>
              <a:t>অতিভূজ   </a:t>
            </a:r>
            <a:r>
              <a:rPr lang="en-US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=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</a:t>
            </a:r>
            <a:r>
              <a:rPr lang="en-US" u="sng" dirty="0">
                <a:latin typeface="NikoshBAN" pitchFamily="2" charset="0"/>
                <a:cs typeface="NikoshBAN" pitchFamily="2" charset="0"/>
              </a:rPr>
              <a:t>PR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dirty="0">
                <a:latin typeface="NikoshBAN" pitchFamily="2" charset="0"/>
                <a:cs typeface="NikoshBAN" pitchFamily="2" charset="0"/>
              </a:rPr>
              <a:t>               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ভূমি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             PQ</a:t>
            </a:r>
          </a:p>
          <a:p>
            <a:pPr algn="ctr"/>
            <a:r>
              <a:rPr lang="en-US" dirty="0" err="1">
                <a:latin typeface="NikoshBAN" pitchFamily="2" charset="0"/>
                <a:cs typeface="NikoshBAN" pitchFamily="2" charset="0"/>
              </a:rPr>
              <a:t>cosecA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=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u="sng" dirty="0">
                <a:latin typeface="NikoshBAN" pitchFamily="2" charset="0"/>
                <a:cs typeface="NikoshBAN" pitchFamily="2" charset="0"/>
              </a:rPr>
              <a:t>অতিভূজ</a:t>
            </a:r>
            <a:r>
              <a:rPr lang="en-US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=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  </a:t>
            </a:r>
            <a:r>
              <a:rPr lang="en-US" u="sng" dirty="0">
                <a:latin typeface="NikoshBAN" pitchFamily="2" charset="0"/>
                <a:cs typeface="NikoshBAN" pitchFamily="2" charset="0"/>
              </a:rPr>
              <a:t>PR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IN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             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লম্ব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                PQ </a:t>
            </a:r>
            <a:endParaRPr lang="bn-IN" dirty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IN" sz="4400" dirty="0">
                <a:latin typeface="SutonnyOMJ" pitchFamily="2" charset="0"/>
                <a:cs typeface="SutonnyOMJ" pitchFamily="2" charset="0"/>
              </a:rPr>
              <a:t>নিজে করি </a:t>
            </a:r>
            <a:endParaRPr lang="en-US" sz="4400" dirty="0">
              <a:latin typeface="SutonnyOMJ" pitchFamily="2" charset="0"/>
              <a:cs typeface="SutonnyOMJ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00400" y="457200"/>
            <a:ext cx="31242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Bracket 17"/>
          <p:cNvSpPr/>
          <p:nvPr/>
        </p:nvSpPr>
        <p:spPr>
          <a:xfrm>
            <a:off x="6477000" y="3124200"/>
            <a:ext cx="304800" cy="6858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Bracket 19"/>
          <p:cNvSpPr/>
          <p:nvPr/>
        </p:nvSpPr>
        <p:spPr>
          <a:xfrm>
            <a:off x="6515100" y="2324100"/>
            <a:ext cx="533400" cy="2286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bn-IN" dirty="0"/>
              <a:t> </a:t>
            </a:r>
            <a:endParaRPr lang="en-US" dirty="0"/>
          </a:p>
        </p:txBody>
      </p:sp>
      <p:sp>
        <p:nvSpPr>
          <p:cNvPr id="21" name="Right Bracket 20"/>
          <p:cNvSpPr/>
          <p:nvPr/>
        </p:nvSpPr>
        <p:spPr>
          <a:xfrm>
            <a:off x="6591300" y="1752600"/>
            <a:ext cx="952500" cy="37338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6E1F26-DB43-49FD-A285-ABE60D4A824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07EDE7A-740E-4E2B-8CDA-2C5705FEEF83}" type="datetime1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7B33FB-34CA-4A4D-99C6-475E1B81527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6E8E32-2E2E-44E4-8CFB-29B5229A85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7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 animBg="1"/>
      <p:bldP spid="20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04800" y="4953000"/>
                <a:ext cx="8677275" cy="11333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28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</a:rPr>
                  <a:t>ABC </a:t>
                </a:r>
                <a:r>
                  <a:rPr lang="bn-BD" sz="2800" dirty="0">
                    <a:solidFill>
                      <a:prstClr val="black"/>
                    </a:solidFill>
                    <a:latin typeface="NikoshBAN" pitchFamily="2" charset="0"/>
                    <a:cs typeface="NikoshBAN" pitchFamily="2" charset="0"/>
                  </a:rPr>
                  <a:t>সমকোণী ত্রিভূজে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0">
                        <a:solidFill>
                          <a:prstClr val="black"/>
                        </a:solidFill>
                        <a:latin typeface="Cambria Math"/>
                        <a:cs typeface="NikoshBAN" pitchFamily="2" charset="0"/>
                      </a:rPr>
                      <m:t>sin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prstClr val="black"/>
                        </a:solidFill>
                        <a:latin typeface="Cambria Math"/>
                        <a:cs typeface="NikoshBAN" pitchFamily="2" charset="0"/>
                      </a:rPr>
                      <m:t>A</m:t>
                    </m:r>
                    <m:r>
                      <a:rPr lang="en-US" sz="28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NikoshBAN" pitchFamily="2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NikoshBAN" pitchFamily="2" charset="0"/>
                          </a:rPr>
                          <m:t>4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NikoshBAN" pitchFamily="2" charset="0"/>
                          </a:rPr>
                          <m:t>5</m:t>
                        </m:r>
                      </m:den>
                    </m:f>
                    <m:r>
                      <a:rPr lang="en-US" sz="28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bn-BD" sz="2800" dirty="0">
                    <a:solidFill>
                      <a:prstClr val="black"/>
                    </a:solidFill>
                    <a:latin typeface="NikoshBAN" pitchFamily="2" charset="0"/>
                    <a:ea typeface="Cambria Math"/>
                    <a:cs typeface="NikoshBAN" pitchFamily="2" charset="0"/>
                  </a:rPr>
                  <a:t>হল,</a:t>
                </a:r>
                <a14:m>
                  <m:oMath xmlns:m="http://schemas.openxmlformats.org/officeDocument/2006/math">
                    <m:r>
                      <a:rPr lang="bn-BD" sz="2800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NikoshBAN" pitchFamily="2" charset="0"/>
                      </a:rPr>
                      <m:t>   </m:t>
                    </m:r>
                    <m:r>
                      <m:rPr>
                        <m:sty m:val="p"/>
                      </m:rPr>
                      <a:rPr lang="en-US" sz="2800" i="0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NikoshBAN" pitchFamily="2" charset="0"/>
                      </a:rPr>
                      <m:t>cos</m:t>
                    </m:r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NikoshBAN" pitchFamily="2" charset="0"/>
                      </a:rPr>
                      <m:t>A</m:t>
                    </m:r>
                    <m:r>
                      <a:rPr lang="bn-BD" sz="2800" i="0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bn-BD" sz="2800" i="0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NikoshBAN" pitchFamily="2" charset="0"/>
                      </a:rPr>
                      <m:t>এবং</m:t>
                    </m:r>
                    <m:r>
                      <a:rPr lang="en-US" sz="2800" i="0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NikoshBAN" pitchFamily="2" charset="0"/>
                      </a:rPr>
                      <m:t>tanA</m:t>
                    </m:r>
                  </m:oMath>
                </a14:m>
                <a:r>
                  <a:rPr lang="bn-BD" sz="2800" dirty="0">
                    <a:solidFill>
                      <a:prstClr val="black"/>
                    </a:solidFill>
                    <a:latin typeface="NikoshBAN" pitchFamily="2" charset="0"/>
                    <a:ea typeface="Cambria Math"/>
                    <a:cs typeface="NikoshBAN" pitchFamily="2" charset="0"/>
                  </a:rPr>
                  <a:t>এ মান</a:t>
                </a:r>
                <a:r>
                  <a:rPr lang="en-US" sz="2800" dirty="0">
                    <a:solidFill>
                      <a:prstClr val="black"/>
                    </a:solidFill>
                    <a:latin typeface="NikoshBAN" pitchFamily="2" charset="0"/>
                    <a:ea typeface="Cambria Math"/>
                    <a:cs typeface="NikoshBAN" pitchFamily="2" charset="0"/>
                  </a:rPr>
                  <a:t> </a:t>
                </a:r>
                <a:r>
                  <a:rPr lang="bn-BD" sz="2800" dirty="0">
                    <a:solidFill>
                      <a:prstClr val="black"/>
                    </a:solidFill>
                    <a:latin typeface="NikoshBAN" pitchFamily="2" charset="0"/>
                    <a:ea typeface="Cambria Math"/>
                    <a:cs typeface="NikoshBAN" pitchFamily="2" charset="0"/>
                  </a:rPr>
                  <a:t>নির্ণয় কর ? </a:t>
                </a:r>
                <a:endParaRPr lang="en-US" sz="2800" dirty="0">
                  <a:solidFill>
                    <a:prstClr val="black"/>
                  </a:solidFill>
                  <a:latin typeface="NikoshBAN" pitchFamily="2" charset="0"/>
                  <a:ea typeface="Cambria Math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953000"/>
                <a:ext cx="8677275" cy="1133387"/>
              </a:xfrm>
              <a:prstGeom prst="rect">
                <a:avLst/>
              </a:prstGeom>
              <a:blipFill>
                <a:blip r:embed="rId3"/>
                <a:stretch>
                  <a:fillRect l="-1405" b="-14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le 3"/>
          <p:cNvSpPr/>
          <p:nvPr/>
        </p:nvSpPr>
        <p:spPr>
          <a:xfrm>
            <a:off x="1981200" y="263234"/>
            <a:ext cx="4419600" cy="769441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n-BD" sz="4400" dirty="0">
                <a:solidFill>
                  <a:prstClr val="black"/>
                </a:solidFill>
                <a:latin typeface="SutonnyOMJ" pitchFamily="2" charset="0"/>
                <a:cs typeface="SutonnyOMJ" pitchFamily="2" charset="0"/>
              </a:rPr>
              <a:t>একক কাজ</a:t>
            </a:r>
            <a:r>
              <a:rPr lang="en-US" sz="4400" dirty="0">
                <a:solidFill>
                  <a:prstClr val="black"/>
                </a:solidFill>
                <a:latin typeface="SutonnyOMJ" pitchFamily="2" charset="0"/>
                <a:cs typeface="SutonnyOMJ" pitchFamily="2" charset="0"/>
              </a:rPr>
              <a:t>   </a:t>
            </a:r>
            <a:r>
              <a:rPr lang="en-US" sz="2400" dirty="0">
                <a:solidFill>
                  <a:prstClr val="black"/>
                </a:solidFill>
                <a:latin typeface="SutonnyOMJ" pitchFamily="2" charset="0"/>
                <a:cs typeface="SutonnyOMJ" pitchFamily="2" charset="0"/>
              </a:rPr>
              <a:t>৫ </a:t>
            </a:r>
            <a:r>
              <a:rPr lang="en-US" sz="2400" dirty="0" err="1">
                <a:solidFill>
                  <a:prstClr val="black"/>
                </a:solidFill>
                <a:latin typeface="SutonnyOMJ" pitchFamily="2" charset="0"/>
                <a:cs typeface="SutonnyOMJ" pitchFamily="2" charset="0"/>
              </a:rPr>
              <a:t>মিনিট</a:t>
            </a:r>
            <a:endParaRPr lang="en-US" sz="4400" dirty="0">
              <a:solidFill>
                <a:prstClr val="black"/>
              </a:solidFill>
              <a:latin typeface="SutonnyOMJ" pitchFamily="2" charset="0"/>
              <a:cs typeface="SutonnyOMJ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7162" y="1284812"/>
                <a:ext cx="8372475" cy="9800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  <a:cs typeface="NikoshBAN" pitchFamily="2" charset="0"/>
                      </a:rPr>
                      <m:t>𝑠𝑖𝑛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𝜃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= 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𝑐𝑜𝑠𝑒𝑐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𝜃</m:t>
                        </m:r>
                      </m:den>
                    </m:f>
                  </m:oMath>
                </a14:m>
                <a:r>
                  <a:rPr lang="bn-BD" sz="2800" dirty="0">
                    <a:latin typeface="NikoshBAN" pitchFamily="2" charset="0"/>
                    <a:cs typeface="NikoshBAN" pitchFamily="2" charset="0"/>
                  </a:rPr>
                  <a:t>হলে,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latin typeface="Cambria Math"/>
                      </a:rPr>
                      <m:t>cos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θ</m:t>
                    </m:r>
                    <m:r>
                      <a:rPr lang="en-US" sz="2800" i="1">
                        <a:latin typeface="Cambria Math"/>
                        <a:ea typeface="Cambria Math"/>
                      </a:rPr>
                      <m:t>= ?</m:t>
                    </m:r>
                    <m:r>
                      <a:rPr lang="bn-BD" sz="2800">
                        <a:latin typeface="Cambria Math"/>
                        <a:ea typeface="Cambria Math"/>
                      </a:rPr>
                      <m:t>  </m:t>
                    </m:r>
                    <m:r>
                      <a:rPr lang="bn-BD" sz="2800" b="0" i="0" smtClean="0">
                        <a:latin typeface="Cambria Math"/>
                        <a:ea typeface="Cambria Math"/>
                      </a:rPr>
                      <m:t>     </m:t>
                    </m:r>
                    <m:r>
                      <a:rPr lang="bn-BD" sz="2800">
                        <a:latin typeface="Cambria Math"/>
                        <a:ea typeface="Cambria Math"/>
                      </a:rPr>
                      <m:t>এবং</m:t>
                    </m:r>
                    <m:r>
                      <a:rPr lang="bn-BD" sz="2800">
                        <a:latin typeface="Cambria Math"/>
                        <a:ea typeface="Cambria Math"/>
                      </a:rPr>
                      <m:t>  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</a:rPr>
                      <m:t>tan</m:t>
                    </m:r>
                    <m:r>
                      <m:rPr>
                        <m:sty m:val="p"/>
                      </m:rPr>
                      <a:rPr lang="en-US" sz="2800">
                        <a:latin typeface="Cambria Math"/>
                        <a:ea typeface="Cambria Math"/>
                      </a:rPr>
                      <m:t>θ</m:t>
                    </m:r>
                    <m:r>
                      <a:rPr lang="en-US" sz="2800" i="1">
                        <a:latin typeface="Cambria Math"/>
                        <a:ea typeface="Cambria Math"/>
                      </a:rPr>
                      <m:t>= ?</m:t>
                    </m:r>
                  </m:oMath>
                </a14:m>
                <a:endParaRPr lang="en-US" sz="2800" dirty="0"/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162" y="1284812"/>
                <a:ext cx="8372475" cy="980012"/>
              </a:xfrm>
              <a:prstGeom prst="rect">
                <a:avLst/>
              </a:prstGeom>
              <a:blipFill rotWithShape="1">
                <a:blip r:embed="rId5"/>
                <a:stretch>
                  <a:fillRect l="-1529" b="-8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54182" y="2133600"/>
                <a:ext cx="8224836" cy="20418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endParaRPr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0" smtClean="0">
                          <a:latin typeface="Cambria Math"/>
                          <a:cs typeface="NikoshBAN" pitchFamily="2" charset="0"/>
                        </a:rPr>
                        <m:t>cos</m:t>
                      </m:r>
                      <m:r>
                        <m:rPr>
                          <m:sty m:val="p"/>
                        </m:rPr>
                        <a:rPr lang="en-US" sz="3600" b="0" i="0" smtClean="0">
                          <a:latin typeface="Cambria Math"/>
                          <a:ea typeface="Cambria Math"/>
                          <a:cs typeface="NikoshBAN" pitchFamily="2" charset="0"/>
                        </a:rPr>
                        <m:t>θ</m:t>
                      </m:r>
                      <m:r>
                        <a:rPr lang="en-US" sz="3600" b="0" i="0" smtClean="0">
                          <a:latin typeface="Cambria Math"/>
                          <a:ea typeface="Cambria Math"/>
                          <a:cs typeface="NikoshBAN" pitchFamily="2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/>
                              <a:cs typeface="NikoshBAN" pitchFamily="2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/>
                              <a:ea typeface="Cambria Math"/>
                              <a:cs typeface="NikoshBAN" pitchFamily="2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/>
                              <a:ea typeface="Cambria Math"/>
                              <a:cs typeface="NikoshBAN" pitchFamily="2" charset="0"/>
                            </a:rPr>
                            <m:t>secθ</m:t>
                          </m:r>
                        </m:den>
                      </m:f>
                      <m:r>
                        <a:rPr lang="en-US" sz="3600" b="0" i="0" smtClean="0">
                          <a:latin typeface="Cambria Math"/>
                          <a:ea typeface="Cambria Math"/>
                          <a:cs typeface="NikoshBAN" pitchFamily="2" charset="0"/>
                        </a:rPr>
                        <m:t>   </m:t>
                      </m:r>
                    </m:oMath>
                  </m:oMathPara>
                </a14:m>
                <a:endParaRPr dirty="0"/>
              </a:p>
              <a:p>
                <a:r>
                  <a:rPr lang="bn-BD" sz="2800" dirty="0">
                    <a:latin typeface="SutonnyOMJ" panose="01010600010101010101" pitchFamily="2" charset="0"/>
                    <a:cs typeface="SutonnyOMJ" panose="01010600010101010101" pitchFamily="2" charset="0"/>
                  </a:rPr>
                  <a:t>এবং</a:t>
                </a:r>
                <a:r>
                  <a:rPr lang="bn-BD" sz="2800" dirty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cs typeface="NikoshBAN" pitchFamily="2" charset="0"/>
                      </a:rPr>
                      <m:t>tan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θ</m:t>
                    </m:r>
                    <m:r>
                      <a:rPr lang="en-US" sz="2800" b="0" i="1" smtClean="0">
                        <a:latin typeface="Cambria Math"/>
                        <a:ea typeface="Cambria Math"/>
                        <a:cs typeface="NikoshBAN" pitchFamily="2" charset="0"/>
                      </a:rPr>
                      <m:t>= 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cotθ</m:t>
                        </m:r>
                      </m:den>
                    </m:f>
                    <m:r>
                      <a:rPr lang="en-US" sz="28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</m:oMath>
                </a14:m>
                <a:r>
                  <a:rPr lang="bn-BD" sz="2800" dirty="0">
                    <a:latin typeface="NikoshBAN" pitchFamily="2" charset="0"/>
                    <a:cs typeface="NikoshBAN" pitchFamily="2" charset="0"/>
                  </a:rPr>
                  <a:t> বা,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800" i="1" smtClean="0">
                            <a:latin typeface="Cambria Math" panose="02040503050406030204" pitchFamily="18" charset="0"/>
                            <a:cs typeface="NikoshBAN" pitchFamily="2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  <a:cs typeface="NikoshBAN" pitchFamily="2" charset="0"/>
                          </a:rPr>
                          <m:t>sin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θ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  <a:cs typeface="NikoshBAN" pitchFamily="2" charset="0"/>
                          </a:rPr>
                          <m:t>cos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θ</m:t>
                        </m:r>
                      </m:den>
                    </m:f>
                  </m:oMath>
                </a14:m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182" y="2133600"/>
                <a:ext cx="8224836" cy="2041841"/>
              </a:xfrm>
              <a:prstGeom prst="rect">
                <a:avLst/>
              </a:prstGeom>
              <a:blipFill>
                <a:blip r:embed="rId6"/>
                <a:stretch>
                  <a:fillRect l="-1328" b="-32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EC23D5C-8386-4BDC-9428-C457C806E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58E57-2F48-43BA-BF1C-F0AFC64A3ED2}" type="datetime1">
              <a:rPr lang="en-US" smtClean="0"/>
              <a:t>5/30/2019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F11F7D-496E-448A-A7E4-8DF4D0361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amin001974@gmail.com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C0CF8E4-C5B8-4D69-A03F-EF753891E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B57F8-227B-40CE-861B-157882A3A61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0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201</TotalTime>
  <Words>470</Words>
  <Application>Microsoft Office PowerPoint</Application>
  <PresentationFormat>On-screen Show (4:3)</PresentationFormat>
  <Paragraphs>142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Calibri</vt:lpstr>
      <vt:lpstr>Cambria Math</vt:lpstr>
      <vt:lpstr>Constantia</vt:lpstr>
      <vt:lpstr>NikoshBAN</vt:lpstr>
      <vt:lpstr>SutonnyOMJ</vt:lpstr>
      <vt:lpstr>Times New Roman</vt:lpstr>
      <vt:lpstr>Wingdings</vt:lpstr>
      <vt:lpstr>Wingdings 2</vt:lpstr>
      <vt:lpstr>Paper</vt:lpstr>
      <vt:lpstr>PowerPoint Presentation</vt:lpstr>
      <vt:lpstr>        শিক্ষক পরিচিতি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নিজে করি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jotish</dc:creator>
  <cp:lastModifiedBy>amin torab</cp:lastModifiedBy>
  <cp:revision>45</cp:revision>
  <dcterms:created xsi:type="dcterms:W3CDTF">2014-07-03T17:29:56Z</dcterms:created>
  <dcterms:modified xsi:type="dcterms:W3CDTF">2019-05-30T08:45:42Z</dcterms:modified>
</cp:coreProperties>
</file>