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9" r:id="rId2"/>
    <p:sldId id="266" r:id="rId3"/>
    <p:sldId id="256" r:id="rId4"/>
    <p:sldId id="267" r:id="rId5"/>
    <p:sldId id="257" r:id="rId6"/>
    <p:sldId id="282" r:id="rId7"/>
    <p:sldId id="265" r:id="rId8"/>
    <p:sldId id="284" r:id="rId9"/>
    <p:sldId id="275" r:id="rId10"/>
    <p:sldId id="274" r:id="rId11"/>
    <p:sldId id="273" r:id="rId12"/>
    <p:sldId id="260" r:id="rId13"/>
    <p:sldId id="281" r:id="rId14"/>
    <p:sldId id="261" r:id="rId15"/>
    <p:sldId id="262" r:id="rId16"/>
    <p:sldId id="277" r:id="rId17"/>
    <p:sldId id="270" r:id="rId18"/>
    <p:sldId id="263" r:id="rId19"/>
    <p:sldId id="28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1" d="100"/>
          <a:sy n="101" d="100"/>
        </p:scale>
        <p:origin x="3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9E6E4C55-8C54-4D4A-9C8E-FD2140F90BB4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6814FF85-2263-4E2A-8AC2-CF0B4BAED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96D17B-B067-43B1-9AEB-EABD141508F8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99057-C18E-42C3-94B1-2D1C7007DA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FB76B9-032C-44BF-A984-BC6CC1AA60BF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2EF8F-E0A7-4B27-A628-E2B499FC9D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0D2FA53-EC6B-4AE4-929B-10F341260C5B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E183A12-1799-4467-B373-B03E0F6F98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228EBB1-C074-4D89-B2FD-1C1530D9FB65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758BD271-AE7D-4FEF-BF66-24BB5EACFD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EAF291-64B9-4B0E-9657-3D34B990C5DB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C4263D-E1BE-443A-B1C2-803F7424C6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023482-51CF-4376-82DA-D46B22C21297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B9DE9-7AC0-4AD8-A1DC-828D3F6ED5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2D613EF8-FBD7-4F1B-819A-F4154271F53F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3E08E7-2C58-43EB-9172-1D68163BD3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FC3FA-C2E8-4E05-872D-02B6B1996F94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185E1-7C9F-4094-9E32-6DD08203C4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8DDC24D-735D-4BFD-9E46-2F69AA1D6009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A0C7E6B-6097-4A4B-8251-68CEBCC472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2E3A1349-EE49-4377-AC1C-3A10E634D063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38DA1C2E-96DC-4D08-B2AE-FC563A004C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168B8D-EE4F-4E80-B6A0-5E2D484EE165}" type="datetimeFigureOut">
              <a:rPr lang="en-US" smtClean="0"/>
              <a:pPr>
                <a:defRPr/>
              </a:pPr>
              <a:t>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24F1C08-82A4-47B2-BEC4-CECC31D54B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audio" Target="../media/audio1.wav"/><Relationship Id="rId7" Type="http://schemas.openxmlformats.org/officeDocument/2006/relationships/image" Target="../media/image41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5.jpeg"/><Relationship Id="rId5" Type="http://schemas.openxmlformats.org/officeDocument/2006/relationships/image" Target="../media/image39.png"/><Relationship Id="rId10" Type="http://schemas.openxmlformats.org/officeDocument/2006/relationships/image" Target="../media/image4.jpeg"/><Relationship Id="rId4" Type="http://schemas.openxmlformats.org/officeDocument/2006/relationships/audio" Target="../media/audio6.wav"/><Relationship Id="rId9" Type="http://schemas.openxmlformats.org/officeDocument/2006/relationships/image" Target="../media/image4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4.wav"/><Relationship Id="rId7" Type="http://schemas.openxmlformats.org/officeDocument/2006/relationships/image" Target="../media/image4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jpe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1.jpeg"/><Relationship Id="rId7" Type="http://schemas.openxmlformats.org/officeDocument/2006/relationships/image" Target="../media/image4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3.jpeg"/><Relationship Id="rId7" Type="http://schemas.openxmlformats.org/officeDocument/2006/relationships/image" Target="../media/image55.pn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4.jpeg"/><Relationship Id="rId4" Type="http://schemas.openxmlformats.org/officeDocument/2006/relationships/image" Target="../media/image54.png"/><Relationship Id="rId9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63.png"/><Relationship Id="rId7" Type="http://schemas.openxmlformats.org/officeDocument/2006/relationships/image" Target="../media/image67.jpe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Relationship Id="rId9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audio" Target="../media/audio2.wav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audio" Target="../media/audio1.wav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4.jpe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12.jpeg"/><Relationship Id="rId2" Type="http://schemas.openxmlformats.org/officeDocument/2006/relationships/audio" Target="../media/audio3.wav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en-US" sz="8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     </a:t>
            </a:r>
            <a:r>
              <a:rPr lang="bn-BD" sz="8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শিক্ষক পরিচিতি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  <a:p>
            <a:r>
              <a:rPr lang="bn-BD" sz="8000" dirty="0">
                <a:latin typeface="SutonnyOMJ" pitchFamily="2" charset="0"/>
                <a:cs typeface="SutonnyOMJ" pitchFamily="2" charset="0"/>
              </a:rPr>
              <a:t>মোঃ </a:t>
            </a:r>
            <a:r>
              <a:rPr lang="en-US" sz="8000" dirty="0" err="1">
                <a:latin typeface="SutonnyOMJ" pitchFamily="2" charset="0"/>
                <a:cs typeface="SutonnyOMJ" pitchFamily="2" charset="0"/>
              </a:rPr>
              <a:t>আমিনুল</a:t>
            </a:r>
            <a:r>
              <a:rPr lang="en-US" sz="80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8000" dirty="0" err="1">
                <a:latin typeface="SutonnyOMJ" pitchFamily="2" charset="0"/>
                <a:cs typeface="SutonnyOMJ" pitchFamily="2" charset="0"/>
              </a:rPr>
              <a:t>ইসলাম</a:t>
            </a:r>
            <a:endParaRPr lang="bn-BD" sz="8000" dirty="0">
              <a:latin typeface="SutonnyOMJ" pitchFamily="2" charset="0"/>
              <a:cs typeface="SutonnyOMJ" pitchFamily="2" charset="0"/>
            </a:endParaRPr>
          </a:p>
          <a:p>
            <a:r>
              <a:rPr lang="bn-BD" sz="6000" dirty="0">
                <a:latin typeface="SutonnyOMJ" pitchFamily="2" charset="0"/>
                <a:cs typeface="SutonnyOMJ" pitchFamily="2" charset="0"/>
              </a:rPr>
              <a:t>সহকারী শিক্ষক(গণিত)</a:t>
            </a:r>
          </a:p>
          <a:p>
            <a:r>
              <a:rPr lang="en-US" sz="4800" dirty="0" err="1">
                <a:latin typeface="SutonnyOMJ" pitchFamily="2" charset="0"/>
                <a:cs typeface="SutonnyOMJ" pitchFamily="2" charset="0"/>
              </a:rPr>
              <a:t>চাঁদপুর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>
                <a:latin typeface="SutonnyOMJ" pitchFamily="2" charset="0"/>
                <a:cs typeface="SutonnyOMJ" pitchFamily="2" charset="0"/>
              </a:rPr>
              <a:t>আহমাদিয়া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>
                <a:latin typeface="SutonnyOMJ" pitchFamily="2" charset="0"/>
                <a:cs typeface="SutonnyOMJ" pitchFamily="2" charset="0"/>
              </a:rPr>
              <a:t>মাদ্রাসা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।</a:t>
            </a:r>
          </a:p>
          <a:p>
            <a:r>
              <a:rPr lang="en-US" sz="4800" dirty="0" err="1">
                <a:latin typeface="SutonnyOMJ" pitchFamily="2" charset="0"/>
                <a:cs typeface="SutonnyOMJ" pitchFamily="2" charset="0"/>
              </a:rPr>
              <a:t>নতুনবাজর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, </a:t>
            </a:r>
            <a:r>
              <a:rPr lang="en-US" sz="4800" dirty="0" err="1">
                <a:latin typeface="SutonnyOMJ" pitchFamily="2" charset="0"/>
                <a:cs typeface="SutonnyOMJ" pitchFamily="2" charset="0"/>
              </a:rPr>
              <a:t>চাঁদপুর</a:t>
            </a:r>
            <a:r>
              <a:rPr lang="en-US" sz="4800" dirty="0">
                <a:latin typeface="SutonnyOMJ" pitchFamily="2" charset="0"/>
                <a:cs typeface="SutonnyOMJ" pitchFamily="2" charset="0"/>
              </a:rPr>
              <a:t>।</a:t>
            </a:r>
          </a:p>
        </p:txBody>
      </p:sp>
      <p:pic>
        <p:nvPicPr>
          <p:cNvPr id="6" name="Picture 5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119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981200"/>
            <a:ext cx="1924050" cy="885825"/>
          </a:xfrm>
          <a:prstGeom prst="rect">
            <a:avLst/>
          </a:prstGeom>
          <a:noFill/>
        </p:spPr>
      </p:pic>
      <p:grpSp>
        <p:nvGrpSpPr>
          <p:cNvPr id="24" name="Group 23"/>
          <p:cNvGrpSpPr/>
          <p:nvPr/>
        </p:nvGrpSpPr>
        <p:grpSpPr>
          <a:xfrm>
            <a:off x="1219200" y="1981200"/>
            <a:ext cx="2419350" cy="476250"/>
            <a:chOff x="1219200" y="1981200"/>
            <a:chExt cx="2419350" cy="476250"/>
          </a:xfrm>
        </p:grpSpPr>
        <p:pic>
          <p:nvPicPr>
            <p:cNvPr id="39941" name="Picture 5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19200" y="1981200"/>
              <a:ext cx="266700" cy="476250"/>
            </a:xfrm>
            <a:prstGeom prst="rect">
              <a:avLst/>
            </a:prstGeom>
            <a:noFill/>
          </p:spPr>
        </p:pic>
        <p:pic>
          <p:nvPicPr>
            <p:cNvPr id="39940" name="Picture 4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0" y="1981200"/>
              <a:ext cx="2114550" cy="476250"/>
            </a:xfrm>
            <a:prstGeom prst="rect">
              <a:avLst/>
            </a:prstGeom>
            <a:noFill/>
          </p:spPr>
        </p:pic>
      </p:grp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676400"/>
            <a:ext cx="2362200" cy="47625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0" y="134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1000" y="0"/>
            <a:ext cx="8763000" cy="830997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21" name="Picture 20" descr="111.jpg">
            <a:extLst>
              <a:ext uri="{FF2B5EF4-FFF2-40B4-BE49-F238E27FC236}">
                <a16:creationId xmlns:a16="http://schemas.microsoft.com/office/drawing/2014/main" id="{743EDB03-CF69-48D7-BF06-CD644741745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2" name="Picture 1" descr="D:\ETC\aw.jpg">
            <a:extLst>
              <a:ext uri="{FF2B5EF4-FFF2-40B4-BE49-F238E27FC236}">
                <a16:creationId xmlns:a16="http://schemas.microsoft.com/office/drawing/2014/main" id="{45297C6B-9EE9-4EA4-9D2D-50793B113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77 3.33333E-6 C 0.06701 -0.0919 0.10225 -0.1838 0.12656 -0.18889 C 0.15086 -0.19398 0.1533 -0.03241 0.1776 -0.03056 C 0.20191 -0.02871 0.24409 -0.17037 0.27239 -0.17778 C 0.30069 -0.18519 0.31736 -0.07454 0.34739 -0.075 C 0.37743 -0.07547 0.45104 -0.21806 0.4526 -0.18056 C 0.45416 -0.14306 0.37274 0.09375 0.35677 0.15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00" y="-3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1.11111E-6 C -0.01719 0.00093 -0.01893 0.00093 -0.03125 0.00417 C -0.03559 0.00694 -0.04115 0.00995 -0.0448 0.01389 C -0.04601 0.01505 -0.04671 0.01713 -0.04791 0.01806 C -0.04983 0.01944 -0.05226 0.01944 -0.05416 0.02083 C -0.06163 0.02593 -0.06771 0.02963 -0.07605 0.03194 C -0.08421 0.03727 -0.09566 0.03727 -0.10313 0.04444 C -0.10764 0.04861 -0.10886 0.05556 -0.11355 0.05972 C -0.11702 0.07361 -0.12587 0.08588 -0.13334 0.09583 C -0.14393 0.10995 -0.12778 0.09444 -0.13855 0.10417 C -0.14428 0.11551 -0.15209 0.12037 -0.15938 0.12917 C -0.16303 0.13356 -0.16528 0.13981 -0.16875 0.14444 C -0.17362 0.16389 -0.16737 0.14306 -0.175 0.15833 C -0.17674 0.16181 -0.17917 0.16944 -0.17917 0.16944 C -0.17987 0.17963 -0.18091 0.18773 -0.18334 0.19722 C -0.1823 0.21412 -0.18264 0.24884 -0.17813 0.26111 C -0.17605 0.26667 -0.17674 0.27014 -0.17188 0.27222 C -0.17049 0.27778 -0.16928 0.28009 -0.16563 0.28333 C -0.16303 0.28843 -0.1606 0.28981 -0.15625 0.29167 C -0.15122 0.29838 -0.14497 0.30139 -0.13959 0.30694 C -0.13803 0.30856 -0.13698 0.31088 -0.13542 0.3125 C -0.13039 0.31736 -0.1231 0.31875 -0.11771 0.32361 C -0.10938 0.32315 -0.10035 0.32546 -0.09271 0.32083 C -0.0856 0.31667 -0.08994 0.31713 -0.08438 0.31528 C -0.07796 0.31319 -0.07223 0.31319 -0.06666 0.30833 C -0.06562 0.3044 -0.06562 0.30231 -0.0625 0.3 C -0.0606 0.29861 -0.05625 0.29722 -0.05625 0.29722 C -0.05 0.28889 -0.04166 0.28634 -0.03438 0.28056 C -0.0323 0.27894 -0.03021 0.27685 -0.02813 0.275 C -0.02709 0.27407 -0.025 0.27222 -0.025 0.27222 C -0.0231 0.26481 -0.02483 0.26898 -0.01771 0.2625 C -0.01476 0.25995 -0.01441 0.25486 -0.0125 0.25139 C -0.00973 0.2463 -0.00521 0.24444 -0.00209 0.24028 C 0.00572 0.22986 -0.00313 0.23843 0.00416 0.23194 C 0.00625 0.23241 0.0085 0.23218 0.01041 0.23333 C 0.01145 0.23403 0.01145 0.23634 0.0125 0.2375 C 0.01336 0.23843 0.01458 0.23843 0.01562 0.23889 C 0.01892 0.24329 0.01961 0.24699 0.02291 0.25139 C 0.02881 0.275 0.02344 0.30324 0.0177 0.32639 C 0.0184 0.34306 0.01857 0.36134 0.02083 0.37778 C 0.02205 0.38657 0.02344 0.39352 0.02916 0.39722 C 0.03299 0.40417 0.0382 0.40509 0.04271 0.41111 C 0.04671 0.41644 0.04966 0.42384 0.05521 0.42639 C 0.05903 0.4338 0.06389 0.43287 0.0698 0.43472 C 0.08247 0.43889 0.09514 0.44028 0.10834 0.44306 C 0.12917 0.44259 0.15001 0.44306 0.17084 0.44167 C 0.17344 0.44144 0.17553 0.43843 0.17813 0.4375 C 0.18195 0.43611 0.18612 0.43565 0.18959 0.43333 C 0.19775 0.42801 0.20296 0.4162 0.21146 0.4125 C 0.22014 0.40093 0.22796 0.39792 0.23334 0.38194 C 0.2356 0.37546 0.23785 0.36782 0.23959 0.36111 C 0.24028 0.35833 0.24167 0.35278 0.24167 0.35278 C 0.24132 0.3375 0.24132 0.32222 0.24063 0.30694 C 0.24011 0.2919 0.23507 0.2588 0.24584 0.24444 C 0.24914 0.24005 0.2573 0.23843 0.26146 0.2375 C 0.30365 0.23866 0.29497 0.23588 0.31667 0.24167 C 0.31702 0.24444 0.31771 0.25 0.31771 0.25 " pathEditMode="relative" ptsTypes="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31146 0.402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20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4114800"/>
            <a:ext cx="1362075" cy="485775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3276600"/>
            <a:ext cx="1762125" cy="866775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0"/>
            <a:ext cx="8763000" cy="923330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11" name="Picture 10" descr="111.jpg">
            <a:extLst>
              <a:ext uri="{FF2B5EF4-FFF2-40B4-BE49-F238E27FC236}">
                <a16:creationId xmlns:a16="http://schemas.microsoft.com/office/drawing/2014/main" id="{4DAE01F0-3954-493D-B68A-B07AFF74A5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2" name="Picture 1" descr="D:\ETC\aw.jpg">
            <a:extLst>
              <a:ext uri="{FF2B5EF4-FFF2-40B4-BE49-F238E27FC236}">
                <a16:creationId xmlns:a16="http://schemas.microsoft.com/office/drawing/2014/main" id="{EC061406-368E-4A88-92A0-D57CBC7B6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6806 L 0.25469 -0.403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2"/>
          <p:cNvSpPr txBox="1">
            <a:spLocks noChangeArrowheads="1"/>
          </p:cNvSpPr>
          <p:nvPr/>
        </p:nvSpPr>
        <p:spPr bwMode="auto">
          <a:xfrm>
            <a:off x="0" y="1117937"/>
            <a:ext cx="9144000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FF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bn-IN" sz="6000" dirty="0">
                <a:latin typeface="SutonnyOMJ" pitchFamily="2" charset="0"/>
                <a:cs typeface="SutonnyOMJ" pitchFamily="2" charset="0"/>
              </a:rPr>
              <a:t>গাণিতিক সমস্যাব</a:t>
            </a:r>
            <a:r>
              <a:rPr lang="bn-BD" sz="6000" dirty="0">
                <a:latin typeface="SutonnyOMJ" pitchFamily="2" charset="0"/>
                <a:cs typeface="SutonnyOMJ" pitchFamily="2" charset="0"/>
              </a:rPr>
              <a:t>লি</a:t>
            </a:r>
            <a:r>
              <a:rPr lang="en-US" sz="6000" dirty="0">
                <a:latin typeface="SutonnyOMJ" pitchFamily="2" charset="0"/>
                <a:cs typeface="SutonnyOMJ" pitchFamily="2" charset="0"/>
              </a:rPr>
              <a:t>:</a:t>
            </a:r>
          </a:p>
        </p:txBody>
      </p:sp>
      <p:sp>
        <p:nvSpPr>
          <p:cNvPr id="16387" name="TextBox 22"/>
          <p:cNvSpPr txBox="1">
            <a:spLocks noChangeArrowheads="1"/>
          </p:cNvSpPr>
          <p:nvPr/>
        </p:nvSpPr>
        <p:spPr bwMode="auto">
          <a:xfrm>
            <a:off x="0" y="0"/>
            <a:ext cx="9144000" cy="92333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FFFF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819400"/>
            <a:ext cx="266700" cy="476250"/>
          </a:xfrm>
          <a:prstGeom prst="rect">
            <a:avLst/>
          </a:prstGeom>
          <a:noFill/>
        </p:spPr>
      </p:pic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2514600"/>
            <a:ext cx="4495800" cy="1085850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352800" y="2667000"/>
            <a:ext cx="1261369" cy="845641"/>
            <a:chOff x="771525" y="3257550"/>
            <a:chExt cx="1261369" cy="845641"/>
          </a:xfrm>
        </p:grpSpPr>
        <p:sp>
          <p:nvSpPr>
            <p:cNvPr id="35844" name="Rectangle 4"/>
            <p:cNvSpPr>
              <a:spLocks noChangeArrowheads="1"/>
            </p:cNvSpPr>
            <p:nvPr/>
          </p:nvSpPr>
          <p:spPr bwMode="auto">
            <a:xfrm>
              <a:off x="1152525" y="3257550"/>
              <a:ext cx="88036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utonnyOMJ" pitchFamily="2" charset="0"/>
                  <a:ea typeface="Times New Roman" pitchFamily="18" charset="0"/>
                  <a:cs typeface="SutonnyOMJ" pitchFamily="2" charset="0"/>
                </a:rPr>
                <a:t>কর</a:t>
              </a:r>
              <a:r>
                <a:rPr kumimoji="0" lang="en-US" sz="4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utonnyOMJ" pitchFamily="2" charset="0"/>
                  <a:ea typeface="Times New Roman" pitchFamily="18" charset="0"/>
                  <a:cs typeface="SutonnyOMJ" pitchFamily="2" charset="0"/>
                </a:rPr>
                <a:t>,</a:t>
              </a:r>
              <a:endPara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utonnyOMJ" pitchFamily="2" charset="0"/>
                <a:cs typeface="SutonnyOMJ" pitchFamily="2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1525" y="3333750"/>
              <a:ext cx="112082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4400" dirty="0">
                  <a:latin typeface="SutonnyOMJ" panose="01010600010101010101" pitchFamily="2" charset="0"/>
                  <a:cs typeface="SutonnyOMJ" pitchFamily="2" charset="0"/>
                </a:rPr>
                <a:t>প্রমাণ</a:t>
              </a:r>
              <a:endParaRPr lang="en-US" sz="4400" dirty="0">
                <a:latin typeface="SutonnyOMJ" panose="01010600010101010101" pitchFamily="2" charset="0"/>
                <a:cs typeface="SutonnyOMJ" pitchFamily="2" charset="0"/>
              </a:endParaRPr>
            </a:p>
          </p:txBody>
        </p:sp>
      </p:grpSp>
      <p:pic>
        <p:nvPicPr>
          <p:cNvPr id="12" name="Picture 11" descr="111.jpg">
            <a:extLst>
              <a:ext uri="{FF2B5EF4-FFF2-40B4-BE49-F238E27FC236}">
                <a16:creationId xmlns:a16="http://schemas.microsoft.com/office/drawing/2014/main" id="{C9EFF4F5-0D43-44AF-94D5-34C50A4446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3" name="Picture 1" descr="D:\ETC\aw.jpg">
            <a:extLst>
              <a:ext uri="{FF2B5EF4-FFF2-40B4-BE49-F238E27FC236}">
                <a16:creationId xmlns:a16="http://schemas.microsoft.com/office/drawing/2014/main" id="{921C4FCC-E641-44BB-BFE9-23F2CC714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41 0.05973 C -0.11372 0.1875 -0.23785 0.31551 -0.2875 0.366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00" y="15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21 0.05556 L -0.22812 0.3666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1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5 0.03055 C 0.33941 0.00625 0.50382 -0.01806 0.55625 0.01388 C 0.60868 0.04583 0.47448 0.15879 0.48958 0.22222 C 0.50469 0.28564 0.73368 0.375 0.64688 0.39444 C 0.56007 0.41388 0.08177 0.34814 -0.03125 0.33888 " pathEditMode="relative" rAng="0" ptsTypes="aaaaA">
                                      <p:cBhvr>
                                        <p:cTn id="12" dur="20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057400" y="2286000"/>
            <a:ext cx="5334001" cy="990600"/>
            <a:chOff x="0" y="2133600"/>
            <a:chExt cx="5553075" cy="99060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2352676"/>
              <a:ext cx="342900" cy="542924"/>
            </a:xfrm>
            <a:prstGeom prst="rect">
              <a:avLst/>
            </a:prstGeom>
            <a:noFill/>
          </p:spPr>
        </p:pic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28800" y="2133600"/>
              <a:ext cx="3724275" cy="990600"/>
            </a:xfrm>
            <a:prstGeom prst="rect">
              <a:avLst/>
            </a:prstGeom>
            <a:noFill/>
          </p:spPr>
        </p:pic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59731" y="2276475"/>
              <a:ext cx="161910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utonnyOMJ" panose="01010600010101010101" pitchFamily="2" charset="0"/>
                  <a:ea typeface="Times New Roman" pitchFamily="18" charset="0"/>
                  <a:cs typeface="SutonnyOMJ" panose="01010600010101010101" pitchFamily="2" charset="0"/>
                </a:rPr>
                <a:t>সরল</a:t>
              </a:r>
              <a:r>
                <a:rPr kumimoji="0" lang="en-US" sz="3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utonnyOMJ" panose="01010600010101010101" pitchFamily="2" charset="0"/>
                  <a:ea typeface="Times New Roman" pitchFamily="18" charset="0"/>
                  <a:cs typeface="SutonnyOMJ" panose="01010600010101010101" pitchFamily="2" charset="0"/>
                </a:rPr>
                <a:t> </a:t>
              </a:r>
              <a:r>
                <a:rPr kumimoji="0" lang="en-US" sz="3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SutonnyOMJ" panose="01010600010101010101" pitchFamily="2" charset="0"/>
                  <a:ea typeface="Times New Roman" pitchFamily="18" charset="0"/>
                  <a:cs typeface="SutonnyOMJ" panose="01010600010101010101" pitchFamily="2" charset="0"/>
                </a:rPr>
                <a:t>কর</a:t>
              </a:r>
              <a:r>
                <a:rPr kumimoji="0" lang="en-US" sz="3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utonnyOMJ" panose="01010600010101010101" pitchFamily="2" charset="0"/>
                  <a:ea typeface="Times New Roman" pitchFamily="18" charset="0"/>
                  <a:cs typeface="SutonnyOMJ" panose="01010600010101010101" pitchFamily="2" charset="0"/>
                </a:rPr>
                <a:t>: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utonnyOMJ" panose="01010600010101010101" pitchFamily="2" charset="0"/>
                <a:cs typeface="SutonnyOMJ" panose="01010600010101010101" pitchFamily="2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গাণিতিক সমস্যাব</a:t>
            </a:r>
            <a:r>
              <a:rPr lang="bn-BD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লি</a:t>
            </a:r>
            <a:r>
              <a:rPr 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:</a:t>
            </a:r>
          </a:p>
        </p:txBody>
      </p:sp>
      <p:pic>
        <p:nvPicPr>
          <p:cNvPr id="8" name="Picture 7" descr="111.jpg">
            <a:extLst>
              <a:ext uri="{FF2B5EF4-FFF2-40B4-BE49-F238E27FC236}">
                <a16:creationId xmlns:a16="http://schemas.microsoft.com/office/drawing/2014/main" id="{3ADF60C2-B1E7-4FFF-9F93-B049108E0F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9" name="Picture 1" descr="D:\ETC\aw.jpg">
            <a:extLst>
              <a:ext uri="{FF2B5EF4-FFF2-40B4-BE49-F238E27FC236}">
                <a16:creationId xmlns:a16="http://schemas.microsoft.com/office/drawing/2014/main" id="{1DA9EA93-CF7B-4626-AE85-AC628F9A7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1667 0.438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" y="2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9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>
                <a:latin typeface="SutonnyMJ" pitchFamily="2" charset="0"/>
                <a:cs typeface="Times New Roman" pitchFamily="18" charset="0"/>
              </a:rPr>
              <a:t> </a:t>
            </a:r>
            <a:endParaRPr lang="en-US">
              <a:cs typeface="Arial" charset="0"/>
            </a:endParaRPr>
          </a:p>
        </p:txBody>
      </p:sp>
      <p:sp>
        <p:nvSpPr>
          <p:cNvPr id="17413" name="Rectangle 11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cs typeface="Arial" charset="0"/>
            </a:endParaRPr>
          </a:p>
        </p:txBody>
      </p:sp>
      <p:sp>
        <p:nvSpPr>
          <p:cNvPr id="19463" name="TextBox 13"/>
          <p:cNvSpPr txBox="1">
            <a:spLocks noChangeArrowheads="1"/>
          </p:cNvSpPr>
          <p:nvPr/>
        </p:nvSpPr>
        <p:spPr bwMode="auto">
          <a:xfrm>
            <a:off x="0" y="914400"/>
            <a:ext cx="9144000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bn-IN" sz="4800" b="1" dirty="0">
                <a:ln/>
                <a:solidFill>
                  <a:schemeClr val="accent3"/>
                </a:solidFill>
                <a:latin typeface="SutonnyOMJ" pitchFamily="2" charset="0"/>
                <a:cs typeface="SutonnyOMJ" pitchFamily="2" charset="0"/>
              </a:rPr>
              <a:t>গাণিতিক সমস্যাব</a:t>
            </a:r>
            <a:r>
              <a:rPr lang="bn-BD" sz="4800" b="1" dirty="0">
                <a:ln/>
                <a:solidFill>
                  <a:schemeClr val="accent3"/>
                </a:solidFill>
                <a:latin typeface="SutonnyOMJ" pitchFamily="2" charset="0"/>
                <a:cs typeface="SutonnyOMJ" pitchFamily="2" charset="0"/>
              </a:rPr>
              <a:t>লি</a:t>
            </a:r>
            <a:r>
              <a:rPr lang="en-US" sz="4800" b="1" dirty="0">
                <a:ln/>
                <a:solidFill>
                  <a:schemeClr val="accent3"/>
                </a:solidFill>
                <a:latin typeface="SutonnyOMJ" pitchFamily="2" charset="0"/>
                <a:cs typeface="SutonnyOMJ" pitchFamily="2" charset="0"/>
              </a:rPr>
              <a:t>:</a:t>
            </a:r>
          </a:p>
        </p:txBody>
      </p: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0" y="2524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0" y="2514600"/>
            <a:ext cx="16369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utonnyOMJ" panose="01010600010101010101" pitchFamily="2" charset="0"/>
                <a:ea typeface="Times New Roman" pitchFamily="18" charset="0"/>
                <a:cs typeface="SutonnyOMJ" pitchFamily="2" charset="0"/>
              </a:rPr>
              <a:t>সমাধান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utonnyOMJ" pitchFamily="2" charset="0"/>
                <a:ea typeface="Times New Roman" pitchFamily="18" charset="0"/>
                <a:cs typeface="SutonnyOMJ" pitchFamily="2" charset="0"/>
              </a:rPr>
              <a:t>:</a:t>
            </a:r>
            <a:r>
              <a:rPr kumimoji="0" 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utonnyOMJ" pitchFamily="2" charset="0"/>
                <a:ea typeface="Times New Roman" pitchFamily="18" charset="0"/>
                <a:cs typeface="SutonnyOMJ" pitchFamily="2" charset="0"/>
              </a:rPr>
              <a:t>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76806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2286000"/>
            <a:ext cx="3724275" cy="990600"/>
          </a:xfrm>
          <a:prstGeom prst="rect">
            <a:avLst/>
          </a:prstGeom>
          <a:noFill/>
        </p:spPr>
      </p:pic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680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962400"/>
            <a:ext cx="2200275" cy="1257300"/>
          </a:xfrm>
          <a:prstGeom prst="rect">
            <a:avLst/>
          </a:prstGeom>
          <a:noFill/>
        </p:spPr>
      </p:pic>
      <p:pic>
        <p:nvPicPr>
          <p:cNvPr id="7681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09975" y="4410075"/>
            <a:ext cx="342900" cy="619125"/>
          </a:xfrm>
          <a:prstGeom prst="rect">
            <a:avLst/>
          </a:prstGeom>
          <a:noFill/>
        </p:spPr>
      </p:pic>
      <p:pic>
        <p:nvPicPr>
          <p:cNvPr id="76813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4038600"/>
            <a:ext cx="2162175" cy="1257300"/>
          </a:xfrm>
          <a:prstGeom prst="rect">
            <a:avLst/>
          </a:prstGeom>
          <a:noFill/>
        </p:spPr>
      </p:pic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1" descr="D:\ETC\aw.jpg">
            <a:extLst>
              <a:ext uri="{FF2B5EF4-FFF2-40B4-BE49-F238E27FC236}">
                <a16:creationId xmlns:a16="http://schemas.microsoft.com/office/drawing/2014/main" id="{7A809091-EC77-4C7F-9165-C8E38A85F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 ৪</a:t>
            </a:r>
            <a:r>
              <a:rPr 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371600"/>
            <a:ext cx="1781175" cy="1219200"/>
          </a:xfrm>
          <a:prstGeom prst="rect">
            <a:avLst/>
          </a:prstGeom>
          <a:noFill/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1676400"/>
            <a:ext cx="342900" cy="619125"/>
          </a:xfrm>
          <a:prstGeom prst="rect">
            <a:avLst/>
          </a:prstGeom>
          <a:noFill/>
        </p:spPr>
      </p:pic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95400"/>
            <a:ext cx="1209675" cy="1219200"/>
          </a:xfrm>
          <a:prstGeom prst="rect">
            <a:avLst/>
          </a:prstGeom>
          <a:noFill/>
        </p:spPr>
      </p:pic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2819400"/>
            <a:ext cx="2771775" cy="704850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87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2971800"/>
            <a:ext cx="342900" cy="619125"/>
          </a:xfrm>
          <a:prstGeom prst="rect">
            <a:avLst/>
          </a:prstGeom>
          <a:noFill/>
        </p:spPr>
      </p:pic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89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2895600"/>
            <a:ext cx="2371725" cy="704850"/>
          </a:xfrm>
          <a:prstGeom prst="rect">
            <a:avLst/>
          </a:prstGeom>
          <a:noFill/>
        </p:spPr>
      </p:pic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91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3943350"/>
            <a:ext cx="2647950" cy="704850"/>
          </a:xfrm>
          <a:prstGeom prst="rect">
            <a:avLst/>
          </a:prstGeom>
          <a:noFill/>
        </p:spPr>
      </p:pic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93" name="Picture 1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4029075"/>
            <a:ext cx="342900" cy="619125"/>
          </a:xfrm>
          <a:prstGeom prst="rect">
            <a:avLst/>
          </a:prstGeom>
          <a:noFill/>
        </p:spPr>
      </p:pic>
      <p:sp>
        <p:nvSpPr>
          <p:cNvPr id="7579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5795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3943350"/>
            <a:ext cx="2181225" cy="704850"/>
          </a:xfrm>
          <a:prstGeom prst="rect">
            <a:avLst/>
          </a:prstGeom>
          <a:noFill/>
        </p:spPr>
      </p:pic>
      <p:sp>
        <p:nvSpPr>
          <p:cNvPr id="75797" name="Rectangle 21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2" descr="111.jpg">
            <a:extLst>
              <a:ext uri="{FF2B5EF4-FFF2-40B4-BE49-F238E27FC236}">
                <a16:creationId xmlns:a16="http://schemas.microsoft.com/office/drawing/2014/main" id="{298343A5-A275-443C-B90E-39743F3668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1752600"/>
            <a:ext cx="4552950" cy="704850"/>
          </a:xfrm>
          <a:prstGeom prst="rect">
            <a:avLst/>
          </a:prstGeom>
          <a:noFill/>
        </p:spPr>
      </p:pic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2819400"/>
            <a:ext cx="1171575" cy="628650"/>
          </a:xfrm>
          <a:prstGeom prst="rect">
            <a:avLst/>
          </a:prstGeom>
          <a:noFill/>
        </p:spPr>
      </p:pic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88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3505200"/>
            <a:ext cx="933450" cy="1114425"/>
          </a:xfrm>
          <a:prstGeom prst="rect">
            <a:avLst/>
          </a:prstGeom>
          <a:noFill/>
        </p:spPr>
      </p:pic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885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3505200"/>
            <a:ext cx="723900" cy="1114425"/>
          </a:xfrm>
          <a:prstGeom prst="rect">
            <a:avLst/>
          </a:prstGeom>
          <a:noFill/>
        </p:spPr>
      </p:pic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8864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752975"/>
            <a:ext cx="1219200" cy="1114425"/>
          </a:xfrm>
          <a:prstGeom prst="rect">
            <a:avLst/>
          </a:prstGeom>
          <a:noFill/>
        </p:spPr>
      </p:pic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 w="571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 ৪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20" name="Picture 19" descr="111.jpg">
            <a:extLst>
              <a:ext uri="{FF2B5EF4-FFF2-40B4-BE49-F238E27FC236}">
                <a16:creationId xmlns:a16="http://schemas.microsoft.com/office/drawing/2014/main" id="{EE9C2875-04C9-4AA8-B80A-EAD1174E60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1" name="Picture 1" descr="D:\ETC\aw.jpg">
            <a:extLst>
              <a:ext uri="{FF2B5EF4-FFF2-40B4-BE49-F238E27FC236}">
                <a16:creationId xmlns:a16="http://schemas.microsoft.com/office/drawing/2014/main" id="{6E01BE86-DF9D-4C0E-AC52-127F4BC9B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8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1.jpg">
            <a:extLst>
              <a:ext uri="{FF2B5EF4-FFF2-40B4-BE49-F238E27FC236}">
                <a16:creationId xmlns:a16="http://schemas.microsoft.com/office/drawing/2014/main" id="{8647B12A-5E76-4DD4-80D4-CA5DB2D0C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6" name="Picture 1" descr="D:\ETC\aw.jpg">
            <a:extLst>
              <a:ext uri="{FF2B5EF4-FFF2-40B4-BE49-F238E27FC236}">
                <a16:creationId xmlns:a16="http://schemas.microsoft.com/office/drawing/2014/main" id="{FC4A6240-6BEC-4DE3-A644-241D154E5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7" name="Title 2">
            <a:extLst>
              <a:ext uri="{FF2B5EF4-FFF2-40B4-BE49-F238E27FC236}">
                <a16:creationId xmlns:a16="http://schemas.microsoft.com/office/drawing/2014/main" id="{C870666A-05BF-4F9A-B5FF-66678F587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3" y="1676400"/>
            <a:ext cx="7467600" cy="1524000"/>
          </a:xfrm>
          <a:blipFill>
            <a:blip r:embed="rId4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BD" sz="9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কোন প্রশ্ন?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5720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cs typeface="Arial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52400" y="1235332"/>
            <a:ext cx="85344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00B050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bn-IN" sz="6000" dirty="0">
                <a:latin typeface="SutonnyOMJ" pitchFamily="2" charset="0"/>
                <a:cs typeface="SutonnyOMJ" pitchFamily="2" charset="0"/>
              </a:rPr>
              <a:t>বাড়ির কাজ </a:t>
            </a:r>
            <a:r>
              <a:rPr lang="en-US" sz="6000" dirty="0">
                <a:latin typeface="SutonnyOMJ" pitchFamily="2" charset="0"/>
                <a:cs typeface="SutonnyOMJ" pitchFamily="2" charset="0"/>
              </a:rPr>
              <a:t>: </a:t>
            </a:r>
          </a:p>
        </p:txBody>
      </p: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0" y="0"/>
            <a:ext cx="9144000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28775" y="2971800"/>
            <a:ext cx="4391025" cy="933450"/>
            <a:chOff x="381000" y="2971800"/>
            <a:chExt cx="4391025" cy="933450"/>
          </a:xfrm>
        </p:grpSpPr>
        <p:pic>
          <p:nvPicPr>
            <p:cNvPr id="102402" name="Picture 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43000" y="3124200"/>
              <a:ext cx="1362075" cy="619125"/>
            </a:xfrm>
            <a:prstGeom prst="rect">
              <a:avLst/>
            </a:prstGeom>
            <a:noFill/>
          </p:spPr>
        </p:pic>
        <p:pic>
          <p:nvPicPr>
            <p:cNvPr id="102401" name="Picture 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43200" y="2971800"/>
              <a:ext cx="2028825" cy="933450"/>
            </a:xfrm>
            <a:prstGeom prst="rect">
              <a:avLst/>
            </a:prstGeom>
            <a:noFill/>
          </p:spPr>
        </p:pic>
        <p:sp>
          <p:nvSpPr>
            <p:cNvPr id="11" name="5-Point Star 10"/>
            <p:cNvSpPr/>
            <p:nvPr/>
          </p:nvSpPr>
          <p:spPr>
            <a:xfrm>
              <a:off x="381000" y="3200400"/>
              <a:ext cx="533400" cy="3048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" descr="D:\ETC\aw.jpg">
            <a:extLst>
              <a:ext uri="{FF2B5EF4-FFF2-40B4-BE49-F238E27FC236}">
                <a16:creationId xmlns:a16="http://schemas.microsoft.com/office/drawing/2014/main" id="{AA7EB9F9-C20F-4F23-8BF5-B05E6ECE7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4" name="Picture 13" descr="111.jpg">
            <a:extLst>
              <a:ext uri="{FF2B5EF4-FFF2-40B4-BE49-F238E27FC236}">
                <a16:creationId xmlns:a16="http://schemas.microsoft.com/office/drawing/2014/main" id="{DBBDB5F5-C992-4DDB-AF26-1173D2CE97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ave 2"/>
          <p:cNvSpPr/>
          <p:nvPr/>
        </p:nvSpPr>
        <p:spPr>
          <a:xfrm>
            <a:off x="685800" y="1447800"/>
            <a:ext cx="7924800" cy="2133600"/>
          </a:xfrm>
          <a:prstGeom prst="wave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sz="80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  <a:p>
            <a:pPr algn="ctr"/>
            <a:endParaRPr lang="en-US" dirty="0"/>
          </a:p>
        </p:txBody>
      </p:sp>
      <p:sp>
        <p:nvSpPr>
          <p:cNvPr id="7" name="Division 6"/>
          <p:cNvSpPr/>
          <p:nvPr/>
        </p:nvSpPr>
        <p:spPr>
          <a:xfrm>
            <a:off x="6667502" y="180975"/>
            <a:ext cx="1447800" cy="1143000"/>
          </a:xfrm>
          <a:prstGeom prst="mathDivid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us 7"/>
          <p:cNvSpPr/>
          <p:nvPr/>
        </p:nvSpPr>
        <p:spPr>
          <a:xfrm>
            <a:off x="685800" y="304800"/>
            <a:ext cx="1752600" cy="990600"/>
          </a:xfrm>
          <a:prstGeom prst="mathPl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qual 8"/>
          <p:cNvSpPr/>
          <p:nvPr/>
        </p:nvSpPr>
        <p:spPr>
          <a:xfrm>
            <a:off x="7239000" y="5029200"/>
            <a:ext cx="1600200" cy="1295400"/>
          </a:xfrm>
          <a:prstGeom prst="mathEqua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Minus 9"/>
          <p:cNvSpPr/>
          <p:nvPr/>
        </p:nvSpPr>
        <p:spPr>
          <a:xfrm>
            <a:off x="152400" y="5257800"/>
            <a:ext cx="1752600" cy="990600"/>
          </a:xfrm>
          <a:prstGeom prst="mathMinu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111.jpg">
            <a:extLst>
              <a:ext uri="{FF2B5EF4-FFF2-40B4-BE49-F238E27FC236}">
                <a16:creationId xmlns:a16="http://schemas.microsoft.com/office/drawing/2014/main" id="{8071F5E7-B04C-4814-885C-AF3BC613F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2" name="Picture 1" descr="D:\ETC\aw.jpg">
            <a:extLst>
              <a:ext uri="{FF2B5EF4-FFF2-40B4-BE49-F238E27FC236}">
                <a16:creationId xmlns:a16="http://schemas.microsoft.com/office/drawing/2014/main" id="{68D500F8-8496-4DD8-825F-22D4F88A6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200400"/>
          </a:xfrm>
          <a:blipFill>
            <a:blip r:embed="rId2"/>
            <a:tile tx="0" ty="0" sx="100000" sy="100000" flip="none" algn="tl"/>
          </a:blipFill>
          <a:ln w="34925">
            <a:solidFill>
              <a:srgbClr val="7030A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11500" dirty="0">
                <a:solidFill>
                  <a:schemeClr val="tx2">
                    <a:lumMod val="50000"/>
                  </a:schemeClr>
                </a:solidFill>
                <a:latin typeface="SutonnyOMJ" pitchFamily="2" charset="0"/>
                <a:cs typeface="SutonnyOMJ" pitchFamily="2" charset="0"/>
              </a:rPr>
            </a:br>
            <a:br>
              <a:rPr lang="en-US" sz="11500" dirty="0">
                <a:solidFill>
                  <a:schemeClr val="tx2">
                    <a:lumMod val="50000"/>
                  </a:schemeClr>
                </a:solidFill>
                <a:latin typeface="SutonnyOMJ" pitchFamily="2" charset="0"/>
                <a:cs typeface="SutonnyOMJ" pitchFamily="2" charset="0"/>
              </a:rPr>
            </a:br>
            <a:br>
              <a:rPr lang="en-US" sz="11500" dirty="0">
                <a:solidFill>
                  <a:schemeClr val="tx2">
                    <a:lumMod val="50000"/>
                  </a:schemeClr>
                </a:solidFill>
                <a:latin typeface="SutonnyOMJ" pitchFamily="2" charset="0"/>
                <a:cs typeface="SutonnyOMJ" pitchFamily="2" charset="0"/>
              </a:rPr>
            </a:br>
            <a:br>
              <a:rPr lang="en-US" sz="11500" dirty="0">
                <a:solidFill>
                  <a:schemeClr val="tx2">
                    <a:lumMod val="50000"/>
                  </a:schemeClr>
                </a:solidFill>
                <a:latin typeface="SutonnyOMJ" pitchFamily="2" charset="0"/>
                <a:cs typeface="SutonnyOMJ" pitchFamily="2" charset="0"/>
              </a:rPr>
            </a:br>
            <a:r>
              <a:rPr lang="bn-IN" sz="11500" dirty="0">
                <a:solidFill>
                  <a:schemeClr val="tx2">
                    <a:lumMod val="50000"/>
                  </a:schemeClr>
                </a:solidFill>
                <a:latin typeface="SutonnyOMJ" pitchFamily="2" charset="0"/>
                <a:cs typeface="SutonnyOMJ" pitchFamily="2" charset="0"/>
              </a:rPr>
              <a:t>মাধ্যমিক গণিত</a:t>
            </a:r>
            <a:endParaRPr lang="en-US" sz="11500" dirty="0">
              <a:solidFill>
                <a:schemeClr val="tx2">
                  <a:lumMod val="50000"/>
                </a:schemeClr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733800"/>
            <a:ext cx="9144000" cy="1889760"/>
          </a:xfrm>
          <a:ln>
            <a:solidFill>
              <a:srgbClr val="7030A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R="0" algn="ctr" eaLnBrk="1" hangingPunct="1"/>
            <a:r>
              <a:rPr lang="bn-IN" sz="11500" dirty="0">
                <a:solidFill>
                  <a:schemeClr val="folHlink"/>
                </a:solidFill>
                <a:latin typeface="SutonnyOMJ" pitchFamily="2" charset="0"/>
                <a:cs typeface="SutonnyOMJ" pitchFamily="2" charset="0"/>
              </a:rPr>
              <a:t>নবম শ্রে</a:t>
            </a:r>
            <a:r>
              <a:rPr lang="bn-BD" sz="11500" dirty="0">
                <a:solidFill>
                  <a:schemeClr val="folHlink"/>
                </a:solidFill>
                <a:latin typeface="SutonnyOMJ" pitchFamily="2" charset="0"/>
                <a:cs typeface="SutonnyOMJ" pitchFamily="2" charset="0"/>
              </a:rPr>
              <a:t>ণি</a:t>
            </a:r>
            <a:endParaRPr lang="en-US" sz="11500" dirty="0">
              <a:solidFill>
                <a:schemeClr val="folHlink"/>
              </a:solidFill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>
            <a:extLst>
              <a:ext uri="{FF2B5EF4-FFF2-40B4-BE49-F238E27FC236}">
                <a16:creationId xmlns:a16="http://schemas.microsoft.com/office/drawing/2014/main" id="{4E23F991-B915-468A-8918-098A05A7EF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119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>
            <a:extLst>
              <a:ext uri="{FF2B5EF4-FFF2-40B4-BE49-F238E27FC236}">
                <a16:creationId xmlns:a16="http://schemas.microsoft.com/office/drawing/2014/main" id="{91DF0770-8775-4E1F-822B-EFF5E12392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Calibri" pitchFamily="34" charset="0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 cstate="print"/>
          <a:srcRect r="816"/>
          <a:stretch>
            <a:fillRect/>
          </a:stretch>
        </p:blipFill>
        <p:spPr bwMode="auto">
          <a:xfrm>
            <a:off x="0" y="3962401"/>
            <a:ext cx="4495800" cy="28956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7" name="Picture 6" descr="kara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143000"/>
            <a:ext cx="4648200" cy="2819400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8" name="Picture 7" descr="hammer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43000"/>
            <a:ext cx="4501444" cy="2819400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9" name="Picture 8" descr="Table-basse-Dual-Design-Noé-Duchaufour-Lawrance-pour-SaintLu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3992994"/>
            <a:ext cx="4648200" cy="2865005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0" name="Rectangle 9"/>
          <p:cNvSpPr/>
          <p:nvPr/>
        </p:nvSpPr>
        <p:spPr>
          <a:xfrm>
            <a:off x="1" y="0"/>
            <a:ext cx="9144000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ছবিগুলো দেখ এবং চিন্তা করে বল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11" name="Picture 10" descr="111.jpg">
            <a:extLst>
              <a:ext uri="{FF2B5EF4-FFF2-40B4-BE49-F238E27FC236}">
                <a16:creationId xmlns:a16="http://schemas.microsoft.com/office/drawing/2014/main" id="{B1838692-FA37-4696-A75F-C9E5C7DA0F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7203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2" name="Picture 1" descr="D:\ETC\aw.jpg">
            <a:extLst>
              <a:ext uri="{FF2B5EF4-FFF2-40B4-BE49-F238E27FC236}">
                <a16:creationId xmlns:a16="http://schemas.microsoft.com/office/drawing/2014/main" id="{DA1B3BE3-637D-4800-A8A3-D6DFCADE6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86800" cy="1371600"/>
          </a:xfr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আজকের আলোচ্য বিষয়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2514600"/>
            <a:ext cx="8763000" cy="1524000"/>
          </a:xfr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bn-IN" sz="8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সূচক</a:t>
            </a:r>
            <a:endParaRPr 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>
            <a:extLst>
              <a:ext uri="{FF2B5EF4-FFF2-40B4-BE49-F238E27FC236}">
                <a16:creationId xmlns:a16="http://schemas.microsoft.com/office/drawing/2014/main" id="{AC5C2221-443F-470B-9D38-E5155FD3E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>
            <a:extLst>
              <a:ext uri="{FF2B5EF4-FFF2-40B4-BE49-F238E27FC236}">
                <a16:creationId xmlns:a16="http://schemas.microsoft.com/office/drawing/2014/main" id="{4B91F369-93E4-4554-B2F5-324222B89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52400" y="742176"/>
            <a:ext cx="8610600" cy="4524315"/>
          </a:xfrm>
          <a:prstGeom prst="rect">
            <a:avLst/>
          </a:prstGeom>
          <a:ln>
            <a:solidFill>
              <a:srgbClr val="FFFF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bn-IN" sz="9600" dirty="0">
                <a:latin typeface="SutonnyOMJ" pitchFamily="2" charset="0"/>
                <a:cs typeface="SutonnyOMJ" pitchFamily="2" charset="0"/>
              </a:rPr>
              <a:t>চতুর্থ অধ্যায়</a:t>
            </a:r>
            <a:endParaRPr lang="en-US" sz="9600" dirty="0">
              <a:latin typeface="SutonnyOMJ" pitchFamily="2" charset="0"/>
              <a:cs typeface="SutonnyOMJ" pitchFamily="2" charset="0"/>
            </a:endParaRPr>
          </a:p>
          <a:p>
            <a:pPr algn="ctr" eaLnBrk="1" hangingPunct="1">
              <a:defRPr/>
            </a:pPr>
            <a:endParaRPr lang="en-US" sz="9600" dirty="0">
              <a:latin typeface="SutonnyOMJ" pitchFamily="2" charset="0"/>
              <a:cs typeface="SutonnyOMJ" pitchFamily="2" charset="0"/>
            </a:endParaRPr>
          </a:p>
          <a:p>
            <a:pPr algn="ctr" eaLnBrk="1" hangingPunct="1">
              <a:defRPr/>
            </a:pPr>
            <a:r>
              <a:rPr lang="bn-IN" sz="6600" b="1" dirty="0">
                <a:latin typeface="SutonnyOMJ" pitchFamily="2" charset="0"/>
                <a:cs typeface="SutonnyOMJ" pitchFamily="2" charset="0"/>
              </a:rPr>
              <a:t>প্রশ্নমালা </a:t>
            </a:r>
            <a:r>
              <a:rPr lang="en-AU" sz="6600" b="1" dirty="0">
                <a:latin typeface="SutonnyOMJ" pitchFamily="2" charset="0"/>
                <a:cs typeface="SutonnyOMJ" pitchFamily="2" charset="0"/>
              </a:rPr>
              <a:t>: </a:t>
            </a:r>
            <a:r>
              <a:rPr lang="bn-IN" sz="6600" b="1" dirty="0">
                <a:latin typeface="SutonnyOMJ" pitchFamily="2" charset="0"/>
                <a:cs typeface="SutonnyOMJ" pitchFamily="2" charset="0"/>
              </a:rPr>
              <a:t>৪</a:t>
            </a:r>
            <a:r>
              <a:rPr lang="en-US" sz="6600" b="1" dirty="0">
                <a:latin typeface="SutonnyOMJ" pitchFamily="2" charset="0"/>
                <a:cs typeface="SutonnyOMJ" pitchFamily="2" charset="0"/>
              </a:rPr>
              <a:t>.</a:t>
            </a:r>
            <a:r>
              <a:rPr lang="bn-IN" sz="6600" b="1" dirty="0">
                <a:latin typeface="SutonnyOMJ" pitchFamily="2" charset="0"/>
                <a:cs typeface="SutonnyOMJ" pitchFamily="2" charset="0"/>
              </a:rPr>
              <a:t>১</a:t>
            </a:r>
            <a:r>
              <a:rPr lang="bn-IN" sz="9600" dirty="0">
                <a:latin typeface="SutonnyOMJ" pitchFamily="2" charset="0"/>
                <a:cs typeface="SutonnyOMJ" pitchFamily="2" charset="0"/>
              </a:rPr>
              <a:t> </a:t>
            </a:r>
            <a:endParaRPr lang="en-US" sz="96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3" name="Picture 2" descr="111.jpg">
            <a:extLst>
              <a:ext uri="{FF2B5EF4-FFF2-40B4-BE49-F238E27FC236}">
                <a16:creationId xmlns:a16="http://schemas.microsoft.com/office/drawing/2014/main" id="{8DD4D82F-7DDE-4A7A-999D-A9F74E458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544764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মূলদ  সূচক ব্যাখ্যা করতে পারবে।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  <a:p>
            <a:pPr marL="914400" indent="-914400" algn="ctr">
              <a:buAutoNum type="arabicPeriod"/>
            </a:pPr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সূচকের নিয়মাবলী বর্ণনা ও তা প্রয়োগ করে সমস্যার সমাধান করতে পারবে।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  <a:p>
            <a:pPr marL="914400" indent="-914400" algn="ctr">
              <a:buAutoNum type="arabicPeriod"/>
            </a:pPr>
            <a:r>
              <a:rPr lang="bn-BD" sz="4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ধনাত্বক পূর্ণ-সাংখ্যিক সূচক,শূন্য ও ঋনাত্বক পূর্ণ-সাংখ্যিক সূচক ব্যাখ্যা ও প্রয়োগ করতে পারবে। 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  <a:p>
            <a:pPr marL="1143000" indent="-1143000" algn="ctr">
              <a:buAutoNum type="arabicPeriod"/>
            </a:pP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6" name="Picture 5" descr="111.jpg">
            <a:extLst>
              <a:ext uri="{FF2B5EF4-FFF2-40B4-BE49-F238E27FC236}">
                <a16:creationId xmlns:a16="http://schemas.microsoft.com/office/drawing/2014/main" id="{824565ED-F100-4E61-BC30-949EA87891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>
            <a:extLst>
              <a:ext uri="{FF2B5EF4-FFF2-40B4-BE49-F238E27FC236}">
                <a16:creationId xmlns:a16="http://schemas.microsoft.com/office/drawing/2014/main" id="{16845ED3-736A-49C0-8C7B-8147EC643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629400" y="1295400"/>
            <a:ext cx="2514600" cy="11890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FF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bn-IN" sz="7200" dirty="0">
                <a:latin typeface="SutonnyOMJ" pitchFamily="2" charset="0"/>
                <a:cs typeface="SutonnyOMJ" pitchFamily="2" charset="0"/>
              </a:rPr>
              <a:t>সূচক</a:t>
            </a:r>
            <a:endParaRPr lang="en-US" sz="189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5257800"/>
            <a:ext cx="2133600" cy="100647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bn-IN" sz="6000" dirty="0">
                <a:latin typeface="SutonnyOMJ" pitchFamily="2" charset="0"/>
                <a:cs typeface="SutonnyOMJ" pitchFamily="2" charset="0"/>
              </a:rPr>
              <a:t>ভিত্তি</a:t>
            </a:r>
            <a:endParaRPr lang="en-US" sz="189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5" name="Picture 4" descr="MathLecture03.jpg"/>
          <p:cNvPicPr>
            <a:picLocks noChangeAspect="1"/>
          </p:cNvPicPr>
          <p:nvPr/>
        </p:nvPicPr>
        <p:blipFill>
          <a:blip r:embed="rId4"/>
          <a:srcRect l="37091" t="30646" r="35918" b="25806"/>
          <a:stretch>
            <a:fillRect/>
          </a:stretch>
        </p:blipFill>
        <p:spPr>
          <a:xfrm>
            <a:off x="2133600" y="1295400"/>
            <a:ext cx="4419600" cy="5562600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7" name="Picture 6" descr="111.jpg">
            <a:extLst>
              <a:ext uri="{FF2B5EF4-FFF2-40B4-BE49-F238E27FC236}">
                <a16:creationId xmlns:a16="http://schemas.microsoft.com/office/drawing/2014/main" id="{038D0454-9F8F-458A-80E3-5AAA8F738C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8" name="Picture 1" descr="D:\ETC\aw.jpg">
            <a:extLst>
              <a:ext uri="{FF2B5EF4-FFF2-40B4-BE49-F238E27FC236}">
                <a16:creationId xmlns:a16="http://schemas.microsoft.com/office/drawing/2014/main" id="{475BDCA1-2EBD-4840-8BA3-A3EA970D9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219200"/>
            <a:ext cx="200025" cy="476250"/>
          </a:xfrm>
          <a:prstGeom prst="rect">
            <a:avLst/>
          </a:prstGeom>
          <a:noFill/>
        </p:spPr>
      </p:pic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3833" y="1513118"/>
            <a:ext cx="209550" cy="476250"/>
          </a:xfrm>
          <a:prstGeom prst="rect">
            <a:avLst/>
          </a:prstGeom>
          <a:noFill/>
        </p:spPr>
      </p:pic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295400"/>
            <a:ext cx="371475" cy="485775"/>
          </a:xfrm>
          <a:prstGeom prst="rect">
            <a:avLst/>
          </a:prstGeom>
          <a:noFill/>
        </p:spPr>
      </p:pic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1219200"/>
            <a:ext cx="1447800" cy="476250"/>
          </a:xfrm>
          <a:prstGeom prst="rect">
            <a:avLst/>
          </a:prstGeom>
          <a:noFill/>
        </p:spPr>
      </p:pic>
      <p:pic>
        <p:nvPicPr>
          <p:cNvPr id="100358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29300" y="1371600"/>
            <a:ext cx="200025" cy="476250"/>
          </a:xfrm>
          <a:prstGeom prst="rect">
            <a:avLst/>
          </a:prstGeom>
          <a:noFill/>
        </p:spPr>
      </p:pic>
      <p:pic>
        <p:nvPicPr>
          <p:cNvPr id="100357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0" y="942292"/>
            <a:ext cx="200025" cy="476250"/>
          </a:xfrm>
          <a:prstGeom prst="rect">
            <a:avLst/>
          </a:prstGeom>
          <a:noFill/>
        </p:spPr>
      </p:pic>
      <p:pic>
        <p:nvPicPr>
          <p:cNvPr id="100359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1219200"/>
            <a:ext cx="361950" cy="485775"/>
          </a:xfrm>
          <a:prstGeom prst="rect">
            <a:avLst/>
          </a:prstGeom>
          <a:noFill/>
        </p:spPr>
      </p:pic>
      <p:pic>
        <p:nvPicPr>
          <p:cNvPr id="100360" name="Picture 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76998" y="2139025"/>
            <a:ext cx="2628900" cy="476250"/>
          </a:xfrm>
          <a:prstGeom prst="rect">
            <a:avLst/>
          </a:prstGeom>
          <a:noFill/>
        </p:spPr>
      </p:pic>
      <p:pic>
        <p:nvPicPr>
          <p:cNvPr id="100361" name="Picture 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609600"/>
            <a:ext cx="200025" cy="476250"/>
          </a:xfrm>
          <a:prstGeom prst="rect">
            <a:avLst/>
          </a:prstGeom>
          <a:noFill/>
        </p:spPr>
      </p:pic>
      <p:pic>
        <p:nvPicPr>
          <p:cNvPr id="100362" name="Picture 1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53025" y="1057275"/>
            <a:ext cx="200025" cy="476250"/>
          </a:xfrm>
          <a:prstGeom prst="rect">
            <a:avLst/>
          </a:prstGeom>
          <a:noFill/>
        </p:spPr>
      </p:pic>
      <p:pic>
        <p:nvPicPr>
          <p:cNvPr id="100363" name="Picture 1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80172" y="982941"/>
            <a:ext cx="361950" cy="485775"/>
          </a:xfrm>
          <a:prstGeom prst="rect">
            <a:avLst/>
          </a:prstGeom>
          <a:noFill/>
        </p:spPr>
      </p:pic>
      <p:pic>
        <p:nvPicPr>
          <p:cNvPr id="100364" name="Picture 1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7650" y="1049543"/>
            <a:ext cx="2019300" cy="476250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6555921" y="1760513"/>
            <a:ext cx="138531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bn-BD" sz="2400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ঘাত বা সূচক</a:t>
            </a:r>
            <a:endParaRPr lang="en-US" sz="2400" dirty="0">
              <a:latin typeface="SutonnyOMJ" panose="01010600010101010101" pitchFamily="2" charset="0"/>
              <a:ea typeface="Calibri"/>
              <a:cs typeface="SutonnyOMJ" panose="01010600010101010101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95557" y="508598"/>
            <a:ext cx="620683" cy="50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bn-BD" sz="2400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ভিত্তি</a:t>
            </a:r>
            <a:endParaRPr lang="en-US" sz="2400" dirty="0">
              <a:latin typeface="SutonnyOMJ" panose="01010600010101010101" pitchFamily="2" charset="0"/>
              <a:ea typeface="Calibri"/>
              <a:cs typeface="SutonnyOMJ" panose="01010600010101010101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7000" y="487385"/>
            <a:ext cx="1362874" cy="50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bn-BD" sz="2400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সূচকীয় রাশি</a:t>
            </a:r>
            <a:endParaRPr lang="en-US" sz="2400" dirty="0">
              <a:latin typeface="SutonnyOMJ" panose="01010600010101010101" pitchFamily="2" charset="0"/>
              <a:ea typeface="Calibri"/>
              <a:cs typeface="SutonnyOMJ" panose="01010600010101010101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48538" y="1468559"/>
            <a:ext cx="3284875" cy="50321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bn-BD" sz="2400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একই সংখ্যা বা রাশির ক্রমিক গুণ</a:t>
            </a:r>
            <a:endParaRPr lang="en-US" sz="2400" dirty="0">
              <a:latin typeface="SutonnyOMJ" panose="01010600010101010101" pitchFamily="2" charset="0"/>
              <a:ea typeface="Calibri"/>
              <a:cs typeface="SutonnyOMJ" panose="01010600010101010101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88983" y="80060"/>
            <a:ext cx="2996334" cy="57169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bn-BD" sz="2800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কাজ: খালি  ঘর পূরণ কর</a:t>
            </a:r>
            <a:r>
              <a:rPr lang="bn-BD" dirty="0">
                <a:latin typeface="SutonnyOMJ" panose="01010600010101010101" pitchFamily="2" charset="0"/>
                <a:ea typeface="Times New Roman"/>
                <a:cs typeface="SutonnyOMJ" panose="01010600010101010101" pitchFamily="2" charset="0"/>
              </a:rPr>
              <a:t>:</a:t>
            </a:r>
            <a:endParaRPr lang="en-US" sz="800" dirty="0">
              <a:latin typeface="SutonnyOMJ" panose="01010600010101010101" pitchFamily="2" charset="0"/>
              <a:ea typeface="Calibri"/>
              <a:cs typeface="SutonnyOMJ" panose="01010600010101010101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3048000"/>
          <a:ext cx="9144001" cy="3810001"/>
        </p:xfrm>
        <a:graphic>
          <a:graphicData uri="http://schemas.openxmlformats.org/drawingml/2006/table">
            <a:tbl>
              <a:tblPr/>
              <a:tblGrid>
                <a:gridCol w="3816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5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4286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8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2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286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NikoshBAN"/>
                        <a:ea typeface="Times New Roman"/>
                        <a:cs typeface="Times New Roman"/>
                      </a:endParaRPr>
                    </a:p>
                  </a:txBody>
                  <a:tcPr marL="57965" marR="5796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1" name="Picture 20" descr="111.jpg">
            <a:extLst>
              <a:ext uri="{FF2B5EF4-FFF2-40B4-BE49-F238E27FC236}">
                <a16:creationId xmlns:a16="http://schemas.microsoft.com/office/drawing/2014/main" id="{380C4148-81DB-48D9-9D65-2E618468D08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2" name="Picture 1" descr="D:\ETC\aw.jpg">
            <a:extLst>
              <a:ext uri="{FF2B5EF4-FFF2-40B4-BE49-F238E27FC236}">
                <a16:creationId xmlns:a16="http://schemas.microsoft.com/office/drawing/2014/main" id="{ABE51168-8433-467B-A871-DCBBE967F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04636" y="1"/>
            <a:ext cx="839363" cy="8993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18333 0.27778 " pathEditMode="relative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3 -0.00394 L -0.275 0.358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18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85 0.00787 L 0.00885 0.4189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0.02199 C 0.1276 -0.01852 0.27431 -0.0588 0.31129 -0.02662 C 0.34826 0.00555 0.18142 0.19653 0.20295 0.21504 C 0.22448 0.23356 0.45139 0.05602 0.44045 0.08449 C 0.42951 0.11296 0.18646 0.33704 0.13733 0.38588 C 0.08819 0.43472 0.14427 0.37893 0.14566 0.37754 " pathEditMode="relative" rAng="0" ptsTypes="aaaa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1782 C 0.0243 0.01944 0.04618 0.02199 0.07118 0.02616 C 0.08437 0.03194 0.09739 0.03565 0.11076 0.04005 C 0.12812 0.05393 0.10156 0.03333 0.12326 0.04699 C 0.12621 0.04884 0.12864 0.05208 0.1316 0.05393 C 0.13646 0.05671 0.14219 0.05671 0.14722 0.05949 C 0.15903 0.06574 0.17066 0.07153 0.18264 0.07755 C 0.18802 0.08032 0.19271 0.08403 0.19826 0.08588 C 0.20035 0.08773 0.20243 0.08958 0.20451 0.09143 C 0.20642 0.09305 0.2066 0.09977 0.2066 0.1 C 0.20781 0.12153 0.2066 0.11204 0.20972 0.12893 C 0.21041 0.13287 0.21285 0.13611 0.21389 0.14005 C 0.21545 0.14606 0.21597 0.15116 0.21805 0.15671 C 0.22048 0.16343 0.21962 0.16782 0.2243 0.17199 C 0.22812 0.18241 0.23403 0.19907 0.24097 0.20532 C 0.24323 0.21412 0.2401 0.20579 0.24514 0.21088 C 0.24739 0.21319 0.2493 0.21643 0.25139 0.21921 C 0.25295 0.2213 0.25555 0.22106 0.25764 0.22199 C 0.26545 0.22546 0.27326 0.22755 0.2816 0.22893 C 0.29236 0.2338 0.30781 0.22847 0.3191 0.22477 C 0.32257 0.22176 0.32448 0.21829 0.32847 0.21643 C 0.33316 0.2118 0.33871 0.20625 0.34201 0.19977 C 0.34479 0.19421 0.34826 0.18819 0.35243 0.18449 C 0.35781 0.17384 0.36371 0.16366 0.37118 0.15532 C 0.37326 0.15301 0.3743 0.1493 0.37639 0.14699 C 0.37916 0.14375 0.38524 0.14097 0.38889 0.13866 C 0.39774 0.13287 0.38594 0.13912 0.39514 0.13171 C 0.40087 0.12685 0.40937 0.12523 0.41597 0.12338 C 0.42743 0.12407 0.43923 0.12222 0.45035 0.12616 C 0.45364 0.12731 0.45642 0.13009 0.45972 0.13171 C 0.48107 0.1419 0.49948 0.15023 0.5118 0.17755 C 0.51406 0.19861 0.51215 0.21875 0.50451 0.23727 C 0.5033 0.24028 0.50139 0.24259 0.50035 0.2456 C 0.50035 0.24583 0.49705 0.25856 0.49618 0.26227 C 0.49514 0.26667 0.48889 0.27176 0.48889 0.27176 C 0.48594 0.2838 0.47708 0.2838 0.47014 0.29005 C 0.46788 0.29444 0.46666 0.29907 0.46493 0.30393 C 0.46302 0.32847 0.45833 0.37268 0.4816 0.38287 C 0.48594 0.39468 0.49253 0.39792 0.50035 0.40255 C 0.51788 0.41296 0.53785 0.42523 0.55243 0.44143 C 0.55885 0.44861 0.56319 0.45139 0.56597 0.46227 C 0.56562 0.46551 0.56597 0.46898 0.56493 0.47199 C 0.56007 0.48472 0.53385 0.4868 0.52535 0.48727 C 0.5125 0.48796 0.49965 0.48819 0.4868 0.48866 C 0.45225 0.49167 0.42014 0.49074 0.38472 0.49005 C 0.36927 0.48403 0.35173 0.48079 0.33576 0.47755 C 0.33073 0.47523 0.32639 0.47338 0.32118 0.47199 C 0.31875 0.46713 0.31927 0.46134 0.31701 0.45671 C 0.31562 0.4537 0.31163 0.45023 0.30972 0.44838 C 0.3085 0.44375 0.30972 0.44421 0.30764 0.44421 " pathEditMode="relative" rAng="0" ptsTypes="fffffffffffffffffffffffffffffffffffffffffffffffffA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1.11111E-6 L -0.25313 0.4666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88 -1.11111E-6 L -0.00312 0.4888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13194 L 0.00573 0.4652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C 0.0033 0.00902 0.0092 0.02245 0.01563 0.02777 C 0.0184 0.03009 0.02153 0.03194 0.02396 0.03472 C 0.0342 0.04629 0.04462 0.06088 0.05417 0.07361 C 0.05747 0.08449 0.06372 0.09097 0.06875 0.1 C 0.07396 0.10949 0.06736 0.10254 0.07396 0.10833 C 0.07934 0.11921 0.08194 0.12754 0.09063 0.13333 C 0.09566 0.14166 0.10104 0.14352 0.10729 0.15 C 0.11389 0.15694 0.11979 0.16389 0.12708 0.16944 C 0.12969 0.17523 0.13108 0.17939 0.13542 0.18333 C 0.13872 0.18611 0.14306 0.18657 0.14583 0.19027 C 0.15556 0.20324 0.15087 0.19861 0.15938 0.20555 C 0.16181 0.21041 0.16128 0.21342 0.16563 0.21527 C 0.17066 0.22523 0.16736 0.22291 0.17396 0.225 C 0.17656 0.23009 0.17951 0.23078 0.18333 0.23472 C 0.18368 0.23611 0.18368 0.23773 0.18438 0.23889 C 0.18524 0.24051 0.18698 0.2412 0.1875 0.24305 C 0.18854 0.24652 0.18802 0.25046 0.18854 0.25416 C 0.18958 0.26203 0.19184 0.27037 0.19375 0.27777 C 0.19497 0.28981 0.19861 0.30069 0.2 0.3125 C 0.2026 0.33356 0.20208 0.35439 0.20729 0.375 C 0.20903 0.39375 0.21007 0.41597 0.21354 0.43472 C 0.21458 0.44768 0.21493 0.46412 0.22396 0.47222 C 0.22778 0.48727 0.22656 0.50694 0.2375 0.51666 C 0.24236 0.52639 0.25295 0.53472 0.26146 0.5375 C 0.26424 0.54004 0.27083 0.54305 0.27083 0.54305 C 0.27813 0.54189 0.28542 0.54004 0.29271 0.53889 C 0.29653 0.53564 0.29531 0.5375 0.29688 0.53333 " pathEditMode="relative" ptsTypes="fffffffffffffffffffffffffffA">
                                      <p:cBhvr>
                                        <p:cTn id="35" dur="2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91 -0.0125 C 0.04809 -0.00718 0.04063 -0.00186 0.03299 0.00416 C 0.029 0.0074 0.02396 0.00764 0.01945 0.00972 C 0.0125 0.01898 0.00348 0.02338 -0.00451 0.03055 C -0.00746 0.03634 -0.01145 0.03981 -0.01493 0.04444 C -0.02482 0.05764 -0.01892 0.05926 -0.0368 0.075 C -0.03854 0.07662 -0.04288 0.08032 -0.04409 0.08194 C -0.04652 0.08518 -0.04774 0.09004 -0.05034 0.09305 C -0.05451 0.09791 -0.05972 0.10069 -0.06389 0.10555 C -0.07205 0.11481 -0.07691 0.12245 -0.0868 0.12916 C -0.09062 0.13588 -0.09392 0.14004 -0.0993 0.14444 C -0.10295 0.15069 -0.10694 0.1581 -0.1118 0.1625 C -0.11892 0.17685 -0.10607 0.15208 -0.11909 0.17222 C -0.11979 0.17338 -0.11944 0.17523 -0.12014 0.17639 C -0.12395 0.18402 -0.12951 0.19027 -0.13264 0.19861 C -0.13385 0.21064 -0.1342 0.22546 -0.12847 0.23611 C -0.12118 0.24977 -0.09375 0.25324 -0.08159 0.25555 C -0.07395 0.25509 -0.06632 0.25532 -0.05868 0.25416 C -0.05121 0.25301 -0.03628 0.24051 -0.03055 0.23472 C -0.02604 0.23032 -0.02361 0.22615 -0.01805 0.22361 C -0.01441 0.21875 -0.00989 0.21504 -0.00659 0.20972 C -0.00416 0.20578 -0.00295 0.20069 -0.00034 0.19722 C 0.0066 0.18796 0.01545 0.17801 0.02361 0.17083 C 0.02605 0.16875 0.02743 0.16458 0.02986 0.1625 C 0.03108 0.16435 0.03282 0.16597 0.03403 0.16805 C 0.03664 0.17199 0.04132 0.18055 0.04132 0.18078 C 0.04306 0.1875 0.04497 0.1949 0.0474 0.20139 C 0.04723 0.22176 0.05191 0.24467 0.04445 0.2625 C 0.03299 0.29004 0.04827 0.24606 0.03924 0.27083 C 0.03577 0.28009 0.03924 0.27592 0.03403 0.28055 C 0.025 0.29884 0.01459 0.31574 0.00799 0.33611 C 0.0066 0.35023 0.00382 0.35115 0.0007 0.36389 C 0.00209 0.39537 0.0066 0.41481 0.0257 0.43472 C 0.02743 0.43657 0.02813 0.43958 0.02986 0.44166 C 0.03073 0.44259 0.0441 0.45532 0.04445 0.45555 C 0.05365 0.46064 0.06598 0.46064 0.0757 0.4625 C 0.16563 0.4581 0.13351 0.46227 0.17257 0.45694 C 0.18473 0.45092 0.19445 0.44652 0.20591 0.4375 C 0.21285 0.43217 0.22153 0.43217 0.22882 0.42777 C 0.23386 0.42477 0.23872 0.42176 0.24341 0.41805 C 0.24514 0.41666 0.24688 0.41504 0.24861 0.41389 C 0.26841 0.40069 0.28924 0.39537 0.30677 0.37639 C 0.31042 0.36689 0.31493 0.36365 0.32049 0.35694 C 0.32396 0.35277 0.32691 0.34791 0.32969 0.34305 C 0.33091 0.34143 0.33091 0.33889 0.33195 0.3375 C 0.33403 0.33472 0.33698 0.33333 0.33924 0.33055 C 0.34341 0.32569 0.34254 0.32176 0.34549 0.31527 C 0.34809 0.30926 0.35209 0.30231 0.35591 0.29722 C 0.35868 0.28842 0.36129 0.28171 0.36528 0.27361 C 0.3698 0.25277 0.38021 0.23842 0.39028 0.22222 C 0.39601 0.21296 0.40018 0.20347 0.40799 0.19722 C 0.41372 0.18426 0.42396 0.17453 0.43507 0.17083 C 0.46806 0.17129 0.50799 0.16643 0.54236 0.17777 C 0.54792 0.18264 0.554 0.18541 0.56007 0.19027 C 0.56823 0.19676 0.57483 0.20833 0.58195 0.21666 C 0.58594 0.22152 0.5908 0.22361 0.59445 0.22916 C 0.59948 0.2368 0.60486 0.24375 0.61007 0.25139 C 0.61268 0.25532 0.61841 0.2625 0.61841 0.26273 C 0.61962 0.27361 0.61997 0.27685 0.62466 0.28611 C 0.62917 0.31574 0.63264 0.3456 0.6382 0.375 C 0.63785 0.38402 0.64045 0.41852 0.63299 0.43333 C 0.62986 0.44745 0.62361 0.45995 0.61736 0.47222 C 0.6158 0.47523 0.61493 0.47916 0.6132 0.48194 C 0.6099 0.48727 0.60504 0.49166 0.60174 0.49722 C 0.58924 0.51875 0.58316 0.52569 0.56424 0.53611 C 0.55348 0.54213 0.5625 0.53912 0.55278 0.54166 C 0.54618 0.54606 0.53959 0.54537 0.53299 0.54861 C 0.5165 0.55694 0.5007 0.56088 0.48299 0.5625 C 0.47327 0.56342 0.45382 0.56527 0.45382 0.56551 C 0.41233 0.56458 0.38091 0.56296 0.34236 0.55972 C 0.32483 0.55648 0.30677 0.55671 0.28924 0.55416 C 0.28212 0.55324 0.26841 0.55 0.26841 0.55023 C 0.25434 0.54375 0.24028 0.54143 0.2257 0.54027 C 0.21736 0.53657 0.21059 0.53449 0.20174 0.53333 C 0.18039 0.53379 0.14393 0.52986 0.11736 0.5375 C 0.09827 0.54305 0.07778 0.54629 0.05903 0.55416 C 0.04011 0.56203 0.02257 0.56898 0.00278 0.57083 C -0.01823 0.58009 -0.02951 0.57731 -0.05451 0.57639 C -0.06527 0.57291 -0.06007 0.57407 -0.07014 0.57222 C -0.07847 0.56481 -0.0684 0.57453 -0.07534 0.56527 C -0.07951 0.55972 -0.08541 0.55671 -0.08993 0.55139 C -0.09305 0.54768 -0.09496 0.54213 -0.09826 0.53889 C -0.10347 0.53379 -0.10972 0.53125 -0.11493 0.52639 C -0.12257 0.51921 -0.13177 0.51134 -0.14097 0.50833 C -0.14323 0.50625 -0.14618 0.50509 -0.14826 0.50277 C -0.1493 0.50162 -0.14948 0.49977 -0.15034 0.49861 C -0.1533 0.49467 -0.15711 0.49143 -0.16076 0.48889 C -0.16336 0.48356 -0.16875 0.48125 -0.17326 0.47916 C -0.17725 0.47384 -0.18229 0.46852 -0.18784 0.46666 C -0.19149 0.46296 -0.19305 0.45879 -0.19722 0.45694 C -0.19826 0.45555 -0.19913 0.45393 -0.20034 0.45277 C -0.20121 0.45185 -0.20277 0.45254 -0.20347 0.45139 C -0.20434 0.45 -0.21007 0.43356 -0.21076 0.43055 C -0.22135 0.43148 -0.22916 0.43125 -0.23784 0.43889 C -0.23958 0.4456 -0.23889 0.44166 -0.23889 0.45139 " pathEditMode="relative" rAng="0" ptsTypes="ffffffffffffffffffffffffffffffffffffffffffffffffffffffffffffffffffffffffffffffffffffffffffffffA">
                                      <p:cBhvr>
                                        <p:cTn id="39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3959 L 0.00729 0.5062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1.11111E-6 L 0.06666 0.55555 " pathEditMode="relative" ptsTypes="AA">
                                      <p:cBhvr>
                                        <p:cTn id="47" dur="2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0972 C 0.00504 0.08056 0.00191 0.15371 0.00261 0.225 C 0.00313 0.27222 0.00296 0.31945 0.00365 0.36667 C 0.004 0.38658 0.01094 0.39306 0.02344 0.40139 C 0.04549 0.39861 0.03959 0.39884 0.05261 0.39445 C 0.05504 0.38959 0.06702 0.37824 0.07136 0.37639 C 0.07553 0.37084 0.08108 0.36042 0.08594 0.35556 C 0.09393 0.32361 0.08698 0.28727 0.09323 0.25417 C 0.09514 0.23172 0.10122 0.22153 0.10886 0.20139 C 0.11164 0.19375 0.11511 0.18334 0.12136 0.18056 C 0.12448 0.17523 0.1257 0.17014 0.12969 0.16667 C 0.13889 0.14815 0.12483 0.17454 0.1349 0.16111 C 0.14723 0.14468 0.13646 0.15602 0.14844 0.14445 C 0.15174 0.14144 0.15591 0.13472 0.1599 0.13334 C 0.16632 0.13102 0.17309 0.13148 0.17969 0.13056 C 0.19323 0.13102 0.20678 0.13102 0.22032 0.13195 C 0.22605 0.13241 0.22691 0.14259 0.23282 0.14445 C 0.23664 0.14954 0.23837 0.15509 0.24115 0.16111 C 0.24445 0.18334 0.24254 0.17523 0.24532 0.18611 C 0.24497 0.19676 0.24514 0.20741 0.24428 0.21806 C 0.24341 0.22963 0.23646 0.23797 0.23386 0.24861 C 0.23264 0.25371 0.23195 0.2588 0.23073 0.26389 C 0.23039 0.27408 0.22969 0.28426 0.22969 0.29445 C 0.22969 0.31991 0.23004 0.34537 0.23073 0.37084 C 0.23125 0.38843 0.24775 0.39746 0.25678 0.40556 C 0.26112 0.40949 0.26546 0.41459 0.27032 0.41667 C 0.27691 0.42315 0.28542 0.42709 0.29323 0.43056 C 0.29723 0.43241 0.30174 0.43148 0.30573 0.43334 C 0.30955 0.43496 0.31216 0.4375 0.31615 0.43889 C 0.31875 0.44422 0.32118 0.44653 0.3224 0.45278 C 0.32118 0.48866 0.32292 0.47246 0.31823 0.50139 C 0.31719 0.50764 0.31667 0.51597 0.31303 0.52084 C 0.31181 0.52246 0.31007 0.52338 0.30886 0.525 C 0.30382 0.53172 0.30053 0.54028 0.29428 0.54584 C 0.29237 0.55371 0.29393 0.54908 0.28698 0.55834 C 0.27709 0.57153 0.26789 0.57222 0.25365 0.57361 C 0.23125 0.57292 0.20816 0.57547 0.18594 0.56945 C 0.17639 0.56297 0.18056 0.56482 0.17344 0.5625 C 0.16962 0.55903 0.16303 0.55 0.16303 0.55023 C 0.16025 0.53542 0.16407 0.55255 0.1599 0.54028 C 0.15903 0.5375 0.15782 0.53195 0.15782 0.53218 C 0.15625 0.51204 0.16424 0.48866 0.15573 0.47222 C 0.15157 0.46412 0.14115 0.47315 0.13386 0.47361 C 0.13212 0.47408 0.13021 0.47384 0.12865 0.475 C 0.12726 0.47593 0.12691 0.47871 0.12553 0.47917 C 0.1158 0.48287 0.10539 0.48125 0.09532 0.48195 C 0.09393 0.48241 0.09219 0.48218 0.09115 0.48334 C 0.09028 0.48426 0.0908 0.48634 0.09011 0.4875 C 0.08959 0.48843 0.08004 0.49445 0.07969 0.49445 C 0.07865 0.49422 0.07969 0.49167 0.07969 0.49028 " pathEditMode="relative" rAng="0" ptsTypes="fffffffffffffffffffffffffffffffffffffffffffffffffA">
                                      <p:cBhvr>
                                        <p:cTn id="51" dur="20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" y="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278 C -0.03003 -0.00856 -0.06718 -0.00694 -0.10208 -0.00833 C -0.12552 -0.00741 -0.13923 -0.00602 -0.16041 -0.00417 C -0.16753 -0.00185 -0.17378 0.00139 -0.1802 0.00556 C -0.18524 0.0088 -0.18889 0.01551 -0.19375 0.01944 C -0.19461 0.02014 -0.196 0.02014 -0.19705 0.02083 C -0.19791 0.02153 -0.19895 0.02269 -0.2 0.02361 C -0.20711 0.05208 -0.20781 0.08634 -0.19895 0.11389 C -0.1967 0.1213 -0.19201 0.12731 -0.18958 0.13472 C -0.18715 0.1419 -0.1842 0.15255 -0.17916 0.15694 C -0.17257 0.17014 -0.15902 0.17199 -0.14791 0.17361 C -0.14097 0.17824 -0.1335 0.17662 -0.12604 0.17917 C -0.10295 0.17801 -0.08038 0.17407 -0.05729 0.17222 C -0.04791 0.16898 -0.05173 0.1706 -0.04583 0.16806 C -0.03802 0.15764 -0.03038 0.15509 -0.02083 0.14861 C -0.01597 0.14537 -0.00989 0.13843 -0.0052 0.13611 C -0.00156 0.13426 0.00243 0.13449 0.00625 0.13333 C 0.01059 0.1294 0.01337 0.12894 0.01875 0.12778 C 0.02552 0.12338 0.02136 0.12546 0.03125 0.12222 C 0.03264 0.12176 0.03542 0.12083 0.03542 0.12106 C 0.03959 0.1125 0.05105 0.11134 0.05834 0.10972 C 0.06459 0.10648 0.07084 0.10694 0.07709 0.10417 C 0.104 0.10648 0.08629 0.10185 0.1 0.11389 C 0.10122 0.11852 0.10521 0.12639 0.10521 0.12662 C 0.10712 0.13935 0.10816 0.14954 0.1125 0.16111 C 0.11407 0.1794 0.11233 0.19699 0.11146 0.21528 C 0.11042 0.23704 0.11077 0.26435 0.10313 0.28472 C 0.10035 0.29236 0.09566 0.29676 0.09167 0.30278 C 0.08941 0.30625 0.08837 0.31134 0.08542 0.31389 C 0.08021 0.31852 0.07448 0.32477 0.0698 0.33056 C 0.06268 0.33912 0.05417 0.34815 0.0448 0.35139 C 0.03716 0.35833 0.02969 0.36898 0.02084 0.37361 C 0.01459 0.37685 0.00868 0.37847 0.00209 0.38056 C -0.01232 0.38032 -0.05902 0.38634 -0.08437 0.375 C -0.08923 0.36852 -0.09479 0.36944 -0.10104 0.36667 C -0.10764 0.36366 -0.11267 0.35833 -0.11875 0.35417 C -0.12517 0.34236 -0.13472 0.33287 -0.14583 0.32917 C -0.15607 0.32106 -0.16597 0.31042 -0.17708 0.30556 C -0.18333 0.30278 -0.18177 0.30231 -0.18854 0.3 C -0.19132 0.29907 -0.19705 0.29722 -0.19705 0.29745 C -0.20104 0.29745 -0.21406 0.29722 -0.22083 0.3 C -0.22899 0.30324 -0.23507 0.30926 -0.24375 0.31111 C -0.24687 0.31319 -0.25 0.31458 -0.25312 0.31667 C -0.25694 0.31921 -0.2585 0.32315 -0.2625 0.325 C -0.26857 0.33704 -0.26423 0.34097 -0.26666 0.35972 C -0.26701 0.3625 -0.26875 0.36435 -0.26979 0.36667 C -0.27378 0.37639 -0.27847 0.38796 -0.28437 0.39583 C -0.28802 0.40787 -0.29288 0.42083 -0.29791 0.43194 C -0.29895 0.44005 -0.30034 0.44722 -0.30104 0.45556 C -0.30069 0.46343 -0.30121 0.47153 -0.3 0.47917 C -0.29965 0.48102 -0.29757 0.48171 -0.29687 0.48333 C -0.28993 0.50069 -0.29705 0.49444 -0.28854 0.5 C -0.28246 0.51204 -0.26944 0.52292 -0.25937 0.52639 C -0.25382 0.5338 -0.24809 0.53542 -0.24062 0.5375 C -0.23316 0.54306 -0.2335 0.54421 -0.22708 0.54583 C -0.22291 0.54676 -0.21458 0.54861 -0.21458 0.54884 C -0.20989 0.55139 -0.20573 0.55579 -0.20104 0.55833 C -0.1993 0.55926 -0.18559 0.56111 -0.18541 0.56111 C -0.17517 0.56574 -0.18142 0.56366 -0.16666 0.56528 C -0.15972 0.56458 -0.13576 0.55926 -0.12395 0.5625 C -0.13038 0.56898 -0.12743 0.56736 -0.13854 0.56806 C -0.15902 0.56921 -0.2 0.57083 -0.2 0.57106 C -0.20451 0.57292 -0.20902 0.57431 -0.21354 0.57639 C -0.26041 0.57407 -0.23229 0.58194 -0.24791 0.56806 C -0.25642 0.55093 -0.27968 0.56019 -0.29062 0.55972 C -0.28663 0.55787 -0.28385 0.55856 -0.2802 0.56111 " pathEditMode="relative" rAng="0" ptsTypes="fffffffffffffffffffffffffffffffffffffffffffffffffffffffffffffffffA">
                                      <p:cBhvr>
                                        <p:cTn id="55" dur="2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2013 C -0.00226 0.05324 -0.00365 0.06296 -0.00087 0.10763 C -0.00052 0.11342 0.00191 0.11875 0.00329 0.1243 C 0.00434 0.1287 0.00434 0.13379 0.00538 0.13819 C 0.01024 0.1574 0.01649 0.17615 0.02517 0.19236 C 0.02743 0.20138 0.02968 0.21481 0.03559 0.22013 C 0.03906 0.23171 0.03576 0.22338 0.04288 0.23402 C 0.04531 0.2375 0.04566 0.24305 0.04809 0.24652 C 0.05347 0.25439 0.0618 0.25995 0.06892 0.26458 C 0.07326 0.27222 0.07656 0.27546 0.0835 0.27847 C 0.08732 0.28611 0.09097 0.28981 0.09704 0.29375 C 0.10017 0.3 0.10538 0.30416 0.1085 0.31041 C 0.10989 0.31319 0.11267 0.31875 0.11267 0.31898 C 0.11406 0.32592 0.11493 0.32916 0.11475 0.33819 C 0.11441 0.36458 0.11336 0.39097 0.11267 0.41736 C 0.11215 0.43634 0.11024 0.453 0.10746 0.47152 C 0.10677 0.47592 0.10694 0.48148 0.10434 0.48402 C 0.10295 0.48541 0.10138 0.48657 0.10017 0.48819 C 0.096 0.49444 0.09566 0.49907 0.09079 0.50347 C 0.08784 0.50925 0.08611 0.51273 0.08142 0.51597 C 0.07656 0.52453 0.07239 0.52662 0.06579 0.53263 C 0.06024 0.5375 0.05277 0.53726 0.04704 0.54236 C 0.04253 0.55138 0.03055 0.55601 0.02309 0.56041 C 0.01979 0.56226 0.01527 0.5625 0.01267 0.56597 " pathEditMode="relative" rAng="0" ptsTypes="fffffffffffffffffffffffA">
                                      <p:cBhvr>
                                        <p:cTn id="59" dur="2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3195 L 0.04688 0.5319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39 -0.00694 C 0.02135 0.0412 0.01927 0.08958 0.02969 0.13611 C 0.0309 0.15625 0.03194 0.16204 0.04114 0.17778 C 0.04635 0.20023 0.05434 0.21157 0.0651 0.22917 C 0.06979 0.23681 0.07482 0.24398 0.07969 0.25139 C 0.08142 0.25417 0.08489 0.25972 0.08489 0.25995 C 0.08906 0.27662 0.10156 0.28519 0.10885 0.3 C 0.11805 0.31852 0.12795 0.33565 0.13698 0.35417 C 0.14184 0.36435 0.1434 0.37153 0.15052 0.37917 C 0.15173 0.39074 0.15434 0.39306 0.15989 0.40139 C 0.17014 0.4169 0.16771 0.42083 0.18281 0.43194 C 0.18628 0.43773 0.18889 0.44352 0.19427 0.44583 C 0.19878 0.45579 0.20069 0.45694 0.20781 0.4625 C 0.21267 0.46644 0.2158 0.47106 0.22135 0.47361 C 0.22274 0.475 0.2243 0.47593 0.22552 0.47778 C 0.22656 0.4794 0.22656 0.48194 0.2276 0.48333 C 0.23403 0.4919 0.24236 0.49838 0.25052 0.50278 C 0.25278 0.50394 0.25486 0.50625 0.25677 0.50833 C 0.25937 0.51134 0.26406 0.51806 0.26406 0.51829 C 0.26545 0.52361 0.26719 0.52639 0.27031 0.53056 C 0.2717 0.53634 0.27396 0.53519 0.27656 0.54028 C 0.27864 0.56319 0.27691 0.54213 0.27864 0.58056 C 0.27916 0.59167 0.27795 0.60185 0.28385 0.60972 C 0.28784 0.62292 0.2835 0.61134 0.28906 0.62083 C 0.29062 0.62338 0.29323 0.62917 0.29323 0.6294 C 0.29462 0.63657 0.30069 0.64769 0.29219 0.65139 C 0.28958 0.64468 0.28611 0.6412 0.28281 0.63472 C 0.28212 0.63333 0.27951 0.63009 0.28073 0.63056 C 0.2835 0.63148 0.28628 0.63241 0.28906 0.63333 C 0.36024 0.63056 0.33507 0.63495 0.3651 0.62917 C 0.37413 0.62523 0.36215 0.61574 0.35989 0.61111 C 0.35868 0.60347 0.35764 0.60116 0.35364 0.59583 C 0.34982 0.5831 0.34826 0.58727 0.34219 0.575 C 0.3408 0.57222 0.34045 0.56782 0.33802 0.56667 C 0.3335 0.56458 0.33594 0.56574 0.33073 0.56389 C 0.32569 0.55949 0.32882 0.56157 0.32135 0.55833 C 0.31892 0.55718 0.3151 0.55278 0.3151 0.55301 C 0.31406 0.5537 0.31284 0.5544 0.31198 0.55556 C 0.31111 0.55671 0.31094 0.55856 0.30989 0.55972 C 0.30903 0.56065 0.30781 0.56042 0.30677 0.56111 C 0.296 0.56759 0.28646 0.57176 0.27448 0.57361 C 0.26684 0.57708 0.27048 0.57639 0.26406 0.57639 " pathEditMode="relative" rAng="0" ptsTypes="fffffffffffffffffffffffffffffffffffffffffA">
                                      <p:cBhvr>
                                        <p:cTn id="67" dur="2000" fill="hold"/>
                                        <p:tgtEl>
                                          <p:spTgt spid="100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9" grpId="0"/>
      <p:bldP spid="18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5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2209800"/>
            <a:ext cx="819150" cy="476250"/>
          </a:xfrm>
          <a:prstGeom prst="rect">
            <a:avLst/>
          </a:prstGeom>
          <a:noFill/>
        </p:spPr>
      </p:pic>
      <p:pic>
        <p:nvPicPr>
          <p:cNvPr id="40980" name="Picture 2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1828800"/>
            <a:ext cx="1276350" cy="476250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/>
        </p:nvSpPr>
        <p:spPr>
          <a:xfrm>
            <a:off x="3124200" y="1752600"/>
            <a:ext cx="713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SutonnyOMJ" pitchFamily="2" charset="0"/>
                <a:cs typeface="SutonnyOMJ" pitchFamily="2" charset="0"/>
              </a:rPr>
              <a:t>অথবা</a:t>
            </a:r>
            <a:endParaRPr lang="en-US" sz="24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0978" name="Picture 1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1676400"/>
            <a:ext cx="466725" cy="885825"/>
          </a:xfrm>
          <a:prstGeom prst="rect">
            <a:avLst/>
          </a:prstGeom>
          <a:noFill/>
        </p:spPr>
      </p:pic>
      <p:pic>
        <p:nvPicPr>
          <p:cNvPr id="40976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1752600"/>
            <a:ext cx="266700" cy="476250"/>
          </a:xfrm>
          <a:prstGeom prst="rect">
            <a:avLst/>
          </a:prstGeom>
          <a:noFill/>
        </p:spPr>
      </p:pic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752600"/>
            <a:ext cx="819150" cy="476250"/>
          </a:xfrm>
          <a:prstGeom prst="rect">
            <a:avLst/>
          </a:prstGeom>
          <a:noFill/>
        </p:spPr>
      </p:pic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524000"/>
            <a:ext cx="266700" cy="476250"/>
          </a:xfrm>
          <a:prstGeom prst="rect">
            <a:avLst/>
          </a:prstGeom>
          <a:noFill/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1447800"/>
            <a:ext cx="390525" cy="476250"/>
          </a:xfrm>
          <a:prstGeom prst="rect">
            <a:avLst/>
          </a:prstGeom>
          <a:noFill/>
        </p:spPr>
      </p:pic>
      <p:pic>
        <p:nvPicPr>
          <p:cNvPr id="40974" name="Picture 1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1447800"/>
            <a:ext cx="257175" cy="476250"/>
          </a:xfrm>
          <a:prstGeom prst="rect">
            <a:avLst/>
          </a:prstGeom>
          <a:noFill/>
        </p:spPr>
      </p:pic>
      <p:pic>
        <p:nvPicPr>
          <p:cNvPr id="40972" name="Picture 12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1371600"/>
            <a:ext cx="466725" cy="476250"/>
          </a:xfrm>
          <a:prstGeom prst="rect">
            <a:avLst/>
          </a:prstGeom>
          <a:noFill/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371600"/>
            <a:ext cx="352425" cy="476250"/>
          </a:xfrm>
          <a:prstGeom prst="rect">
            <a:avLst/>
          </a:prstGeom>
          <a:noFill/>
        </p:spPr>
      </p:pic>
      <p:pic>
        <p:nvPicPr>
          <p:cNvPr id="8197" name="Picture 5" hidden="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752600"/>
            <a:ext cx="561975" cy="476250"/>
          </a:xfrm>
          <a:prstGeom prst="rect">
            <a:avLst/>
          </a:prstGeom>
          <a:noFill/>
        </p:spPr>
      </p:pic>
      <p:pic>
        <p:nvPicPr>
          <p:cNvPr id="8195" name="Picture 3" hidden="1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752600"/>
            <a:ext cx="371475" cy="485775"/>
          </a:xfrm>
          <a:prstGeom prst="rect">
            <a:avLst/>
          </a:prstGeom>
          <a:noFill/>
        </p:spPr>
      </p:pic>
      <p:pic>
        <p:nvPicPr>
          <p:cNvPr id="8193" name="Picture 1" hidden="1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600200"/>
            <a:ext cx="266700" cy="476250"/>
          </a:xfrm>
          <a:prstGeom prst="rect">
            <a:avLst/>
          </a:prstGeom>
          <a:noFill/>
        </p:spPr>
      </p:pic>
      <p:sp>
        <p:nvSpPr>
          <p:cNvPr id="8194" name="Rectangle 2" hidden="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6" name="Rectangle 4" hidden="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8" name="Rectangle 6" hidden="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2838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83" name="Picture 2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524000"/>
            <a:ext cx="266700" cy="476250"/>
          </a:xfrm>
          <a:prstGeom prst="rect">
            <a:avLst/>
          </a:prstGeom>
          <a:noFill/>
        </p:spPr>
      </p:pic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81000" y="0"/>
            <a:ext cx="8763000" cy="1015663"/>
          </a:xfrm>
          <a:prstGeom prst="rect">
            <a:avLst/>
          </a:prstGeom>
          <a:blipFill>
            <a:blip r:embed="rId17"/>
            <a:tile tx="0" ty="0" sx="100000" sy="100000" flip="none" algn="tl"/>
          </a:blip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প্রশ্নমালা</a:t>
            </a:r>
            <a:r>
              <a:rPr lang="bn-BD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ঃ</a:t>
            </a: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৪</a:t>
            </a:r>
            <a:r>
              <a:rPr 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.</a:t>
            </a:r>
            <a:r>
              <a:rPr lang="bn-IN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১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36" name="Picture 35" descr="111.jpg">
            <a:extLst>
              <a:ext uri="{FF2B5EF4-FFF2-40B4-BE49-F238E27FC236}">
                <a16:creationId xmlns:a16="http://schemas.microsoft.com/office/drawing/2014/main" id="{6A456657-E457-416E-AD9C-2E3DE76D124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-19050"/>
            <a:ext cx="838200" cy="838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0.13194 L -0.08958 0.50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0.03125 L -0.12031 0.5090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2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2083 L -0.13334 0.5319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0" y="2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0.01667 L -0.13594 0.505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24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-0.13333 0.5 " pathEditMode="relative" ptsTypes="AA">
                                      <p:cBhvr>
                                        <p:cTn id="19" dur="2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1224 0.48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-0.12135 0.487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2291 0.48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0.10312 0.4430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2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959 0.02083 C -0.03229 0.00972 0.175 -0.00139 0.23021 0.03611 C 0.28541 0.07361 0.08281 0.18541 0.09166 0.24583 C 0.10052 0.30625 0.31666 0.34143 0.28333 0.39861 C 0.25 0.45578 -0.03768 0.55463 -0.10834 0.58889 C -0.179 0.62315 -0.1599 0.61366 -0.14063 0.60416 " pathEditMode="relative" rAng="0" ptsTypes="aaaaaA">
                                      <p:cBhvr>
                                        <p:cTn id="35" dur="2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00" y="2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8698 0.25741 C -0.50104 0.23518 -0.31823 0.21319 -0.2724 0.25046 C -0.22622 0.28773 -0.4191 0.42384 -0.4099 0.48102 C -0.39532 0.53819 -0.22084 0.56875 -0.19531 0.59352 C -0.16979 0.61828 -0.24479 0.62361 -0.25677 0.62963 C -0.26875 0.63565 -0.26354 0.63356 -0.26719 0.62963 C -0.27084 0.62569 -0.30591 0.61435 -0.27865 0.60602 C -0.25139 0.59768 -0.17761 0.58866 -0.10365 0.57963 " pathEditMode="relative" rAng="0" ptsTypes="aaaaaaaA">
                                      <p:cBhvr>
                                        <p:cTn id="38" dur="20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00" y="16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136 0.01042 C -0.04514 -0.0037 0.13107 -0.01759 0.19531 0.02431 C 0.25955 0.0662 0.15382 0.18866 0.16406 0.26181 C 0.1743 0.33495 0.29965 0.4081 0.25677 0.46319 C 0.21389 0.51829 -0.0349 0.57083 -0.09323 0.59236 " pathEditMode="relative" rAng="0" ptsTypes="aaaaA">
                                      <p:cBhvr>
                                        <p:cTn id="4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0" y="2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292 0.15 C -0.20261 0.15463 -0.18369 0.175 -0.16667 0.19028 C -0.16285 0.19792 -0.15921 0.20092 -0.15313 0.20555 C -0.14306 0.22338 -0.15678 0.20162 -0.14584 0.2125 C -0.14046 0.21805 -0.13525 0.22662 -0.13021 0.23333 C -0.12535 0.23981 -0.1231 0.24977 -0.11875 0.25694 C -0.11233 0.29977 -0.11459 0.28171 -0.11355 0.35833 C -0.11424 0.37917 -0.11528 0.39768 -0.11667 0.41805 C -0.11632 0.42963 -0.11841 0.44236 -0.11459 0.45278 C -0.1106 0.46342 -0.1066 0.46528 -0.09896 0.47361 C -0.09723 0.47546 -0.09514 0.47685 -0.09374 0.47917 C -0.09202 0.48194 -0.09063 0.48518 -0.08855 0.4875 C -0.07848 0.49838 -0.0632 0.50278 -0.05105 0.50694 C -0.02935 0.5287 0.00399 0.52315 0.0302 0.52639 C 0.03298 0.52731 0.03577 0.52824 0.03855 0.52917 C 0.03993 0.52963 0.04271 0.53055 0.04271 0.53079 C 0.04376 0.53148 0.04462 0.53264 0.04584 0.53333 C 0.04723 0.53403 0.04879 0.5338 0.05001 0.53472 C 0.06303 0.54583 0.05174 0.54167 0.06251 0.54444 C 0.0665 0.54699 0.07032 0.54815 0.07396 0.55139 C 0.07622 0.55602 0.07605 0.55393 0.07605 0.55694 C 0.07882 0.56829 0.07813 0.58055 0.07188 0.58889 C 0.0684 0.60301 0.06754 0.59838 0.05417 0.6 C 0.02483 0.59861 0.00017 0.59676 -0.03021 0.59583 C -0.0323 0.59167 -0.03316 0.5875 -0.03542 0.58333 C -0.0375 0.57963 -0.04046 0.57662 -0.04167 0.57222 C -0.04428 0.56366 -0.04219 0.56667 -0.04688 0.5625 C -0.04879 0.55463 -0.04636 0.56111 -0.05105 0.55694 C -0.06198 0.54722 -0.05678 0.54907 -0.07292 0.54722 C -0.08768 0.54838 -0.09619 0.54329 -0.10105 0.5625 C -0.09723 0.56991 -0.09792 0.57731 -0.09792 0.58611 L -0.09792 0.57639 " pathEditMode="relative" rAng="0" ptsTypes="ffffffffffffffffffffffffffffffAA">
                                      <p:cBhvr>
                                        <p:cTn id="44" dur="2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0" y="2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46 0.02084 L 0.11354 0.5208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250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125 0.02084 L 0.04375 0.6208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3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1238</TotalTime>
  <Words>180</Words>
  <Application>Microsoft Office PowerPoint</Application>
  <PresentationFormat>On-screen Show (4:3)</PresentationFormat>
  <Paragraphs>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Century Schoolbook</vt:lpstr>
      <vt:lpstr>NikoshBAN</vt:lpstr>
      <vt:lpstr>SutonnyMJ</vt:lpstr>
      <vt:lpstr>SutonnyOMJ</vt:lpstr>
      <vt:lpstr>Wingdings</vt:lpstr>
      <vt:lpstr>Wingdings 2</vt:lpstr>
      <vt:lpstr>Oriel</vt:lpstr>
      <vt:lpstr>      শিক্ষক পরিচিতি</vt:lpstr>
      <vt:lpstr>    মাধ্যমিক গণিত</vt:lpstr>
      <vt:lpstr>PowerPoint Presentation</vt:lpstr>
      <vt:lpstr>আজকের আলোচ্য বিষয়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কোন প্রশ্ন?</vt:lpstr>
      <vt:lpstr>PowerPoint Presentation</vt:lpstr>
      <vt:lpstr>PowerPoint Presentation</vt:lpstr>
    </vt:vector>
  </TitlesOfParts>
  <Company>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amin torab</cp:lastModifiedBy>
  <cp:revision>111</cp:revision>
  <dcterms:created xsi:type="dcterms:W3CDTF">2012-05-22T02:53:26Z</dcterms:created>
  <dcterms:modified xsi:type="dcterms:W3CDTF">2020-01-12T13:24:38Z</dcterms:modified>
</cp:coreProperties>
</file>