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5" r:id="rId2"/>
    <p:sldId id="258" r:id="rId3"/>
    <p:sldId id="282" r:id="rId4"/>
    <p:sldId id="292" r:id="rId5"/>
    <p:sldId id="293" r:id="rId6"/>
    <p:sldId id="294" r:id="rId7"/>
    <p:sldId id="283" r:id="rId8"/>
    <p:sldId id="284" r:id="rId9"/>
    <p:sldId id="295" r:id="rId10"/>
    <p:sldId id="296" r:id="rId11"/>
    <p:sldId id="286" r:id="rId12"/>
    <p:sldId id="287" r:id="rId13"/>
    <p:sldId id="291" r:id="rId14"/>
    <p:sldId id="27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CCFF33"/>
    <a:srgbClr val="FF5050"/>
    <a:srgbClr val="00FFFF"/>
    <a:srgbClr val="FF99CC"/>
    <a:srgbClr val="FFFF99"/>
    <a:srgbClr val="33CC33"/>
    <a:srgbClr val="33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 autoAdjust="0"/>
    <p:restoredTop sz="94660"/>
  </p:normalViewPr>
  <p:slideViewPr>
    <p:cSldViewPr>
      <p:cViewPr varScale="1">
        <p:scale>
          <a:sx n="100" d="100"/>
          <a:sy n="100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456D2-F689-411E-99FD-BE30F267F232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AF6C-117A-4FCB-9B65-AA2EBB307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CAF6C-117A-4FCB-9B65-AA2EBB307A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F5-2903-4B90-8EFB-9ACEC3D16048}" type="datetime1">
              <a:rPr lang="en-US" smtClean="0"/>
              <a:t>5/29/2019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3B2C-9511-48C8-99CA-18036183E74B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CA5A-E2B6-403F-A0B6-86EBBC52A4F7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80B7-066E-474B-B97D-8E0E64BC9BC9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B35-6F80-4EBB-9074-CA8ABBB75208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53AC-7290-475B-B2E3-CA7CA653A3B5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05-232E-41E5-801C-0C0A6FE8D38E}" type="datetime1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6714-1816-4BCF-9BB3-0304BD73A581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7BA8-028C-48FA-B9AD-C8797C4216F1}" type="datetime1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FADF-5E64-424C-B1CF-44DB5620BFB3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061B982-E05A-4B33-84D4-17C149166D07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1A379E-8837-4FCF-80C8-B2AC382E997E}" type="datetime1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amin001974@gmail.com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67000" y="5410200"/>
            <a:ext cx="4343400" cy="1020096"/>
          </a:xfrm>
          <a:prstGeom prst="roundRect">
            <a:avLst/>
          </a:prstGeom>
          <a:solidFill>
            <a:srgbClr val="00B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matte">
            <a:bevelT prst="relaxedInset"/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09F34-B23D-4F31-9B03-C8F7E678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E4F2-A140-40EE-A330-35E0730A5F55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4C4E8-C739-4364-894B-983C0769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76D21-BD33-47AE-BD9C-99288CF6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7289F-1FCA-4BE3-9BC1-90811C9A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934200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29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"/>
            <a:ext cx="4572000" cy="229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24098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১নংঘর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3574" y="24098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নংঘর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9144000" cy="769441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১ নং ঘর ও ২ নং ঘরের আয়তনের অনুপাত কত ?</a:t>
            </a:r>
            <a:endParaRPr lang="en-US" sz="44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04635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9025" y="2061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1112" y="5105400"/>
            <a:ext cx="2743200" cy="76944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x: y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: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 ২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71" y="1799390"/>
            <a:ext cx="2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FF33"/>
                </a:solidFill>
                <a:latin typeface="SutonnyOMJ" pitchFamily="2" charset="0"/>
                <a:cs typeface="SutonnyOMJ" pitchFamily="2" charset="0"/>
              </a:rPr>
              <a:t>আয়তন ১১২ ঘন মিঃ </a:t>
            </a:r>
            <a:endParaRPr lang="en-US" sz="2800" dirty="0">
              <a:solidFill>
                <a:srgbClr val="CCFF33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8489" y="1886605"/>
            <a:ext cx="2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99"/>
                </a:solidFill>
                <a:latin typeface="SutonnyOMJ" pitchFamily="2" charset="0"/>
                <a:cs typeface="SutonnyOMJ" pitchFamily="2" charset="0"/>
              </a:rPr>
              <a:t>আয়তন ২২৪ ঘন মিঃ </a:t>
            </a:r>
            <a:endParaRPr lang="en-US" sz="2800" dirty="0">
              <a:solidFill>
                <a:srgbClr val="FFFF99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E4213A-7D94-42B0-926A-7A6A5DCD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9C21-6C46-413C-87A6-5800B468B393}" type="datetime1">
              <a:rPr lang="en-US" smtClean="0"/>
              <a:t>5/29/2019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9A87DFF-BCCF-42F6-8B19-9029C470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EEAF3D6-9D67-4874-AB9E-32261E14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7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0" grpId="0"/>
      <p:bldP spid="12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4705350" cy="2781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 r="22826"/>
          <a:stretch/>
        </p:blipFill>
        <p:spPr>
          <a:xfrm>
            <a:off x="4718602" y="76200"/>
            <a:ext cx="4412146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3124200"/>
            <a:ext cx="2209800" cy="58477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আপেল ৫ টি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24200"/>
            <a:ext cx="2514600" cy="646331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কমলা ১০ টি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51087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258195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5950" y="3885813"/>
            <a:ext cx="3962400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a: b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: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 ২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52" y="5092631"/>
            <a:ext cx="91174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তাহলে লেখা যায়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x: y = a: b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04" y="5638800"/>
            <a:ext cx="9117496" cy="923330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এটাই সমানুপাত</a:t>
            </a:r>
            <a:endParaRPr lang="en-US" sz="54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30F4F-3184-4888-BDF7-7EE1852E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28F-84C8-4420-8486-DD216457B08A}" type="datetime1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F9492-05FC-40FA-A8B4-2DE4FEF1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3140C-4C92-466D-9505-05D99338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1015663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সমানুপাত কাকে বলে ? </a:t>
            </a:r>
            <a:endParaRPr lang="en-US" sz="6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144000" cy="3416320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যদি চারটি রাশি এরূপ হয় যে, প্রথম ও দ্বিতীয় রাশির অনুপাত তৃতীয় ও চতুর্থ রাশির অনুপাতের সমান হয়, তবে ঐ চারটি রাশি নিয়ে সমানুপাত উৎপন্ন হয়। </a:t>
            </a:r>
            <a:endParaRPr lang="en-US" sz="36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209800"/>
            <a:ext cx="2171700" cy="769441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উত্তরঃ</a:t>
            </a:r>
            <a:endParaRPr lang="en-US" sz="44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6AF5D-215C-42D7-B258-41CA4E5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2A68-A9FE-4186-ACC1-3ED76B2C5CFA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EC509-D75E-4FD0-BAB1-995112D4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F2F16-6AAA-452A-BD44-531C00FA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923330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এসো আমরা নিচের সমস্যাটি সমাধান করি</a:t>
            </a:r>
            <a:endParaRPr lang="en-US" sz="54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37856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latin typeface="SutonnyOMJ" pitchFamily="2" charset="0"/>
                <a:cs typeface="SutonnyOMJ" pitchFamily="2" charset="0"/>
              </a:rPr>
              <a:t>পিতা ও পুত্রের বর্তমান বয়সের অনুপাত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7 : 2 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বছর পরে তাদের বয়সের অনুপাত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8 : 3 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হবে। তাদের বর্তমান বয়স কত 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DF5E8-D284-4A6F-9811-F12FDBE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DFC9-5C76-44AE-B454-992249C100B8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A89A0-08D8-4D89-9EBB-E8A316B3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B54AE-EB05-4F8C-B234-C8898883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1200329"/>
          </a:xfrm>
          <a:prstGeom prst="rect">
            <a:avLst/>
          </a:prstGeom>
          <a:solidFill>
            <a:srgbClr val="33CC33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১০ </a:t>
            </a:r>
            <a:r>
              <a:rPr lang="en-US" sz="7200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en-US" sz="72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19400"/>
            <a:ext cx="9144000" cy="3785652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just"/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পিতা ও পুত্রের বর্তমান বয়সের সমষ্টি  </a:t>
            </a: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বছর।</a:t>
            </a:r>
            <a:r>
              <a:rPr lang="en-US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তাদের বয়সের অনুপাত বছর </a:t>
            </a: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পূর্বে ছিল </a:t>
            </a: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: 2</a:t>
            </a:r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60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বছর  পরে তাদের বয়সের অনুপাত কত হবে ? </a:t>
            </a:r>
            <a:endParaRPr lang="en-US" sz="6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56707-3476-41E6-9471-FBDC105A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CE0-6632-4882-B4E6-CBD3355134DD}" type="datetime1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DE1FA-0434-4932-816B-3A671360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0AE83-B0CA-4C2B-96DB-7B7D7C51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029200" cy="1323439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000" u="sng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1"/>
            <a:ext cx="9144000" cy="37702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3900" dirty="0"/>
              <a:t> </a:t>
            </a:r>
            <a:endParaRPr lang="en-US" sz="239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107996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১। অনুপাত কাকে বলে ? </a:t>
            </a:r>
            <a:endParaRPr lang="en-US" sz="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5201"/>
            <a:ext cx="9144000" cy="769441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২। ভিন্ন জাতীয় এককের অনুপাত হতে পারে কী ? 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9144000" cy="1015663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৩। সমানুপাত কাকে বলে ? 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7667"/>
            <a:ext cx="9144000" cy="830997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৪। সমানুপাতের একক কেমন হওয়া উচিত ?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E1EA12-8FDB-4F47-B652-39A359F7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E2F3-65B8-4204-BF47-982EB6F89B7E}" type="datetime1">
              <a:rPr lang="en-US" smtClean="0"/>
              <a:t>5/29/2019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B8E6CB-13D3-4BC5-B9E3-D95FD741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979449-2998-46A0-8873-B74D7E94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17220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>
                <a:latin typeface="SutonnyOMJ" pitchFamily="2" charset="0"/>
                <a:cs typeface="SutonnyOMJ" pitchFamily="2" charset="0"/>
              </a:rPr>
              <a:t>বাড়ীর কাজ</a:t>
            </a:r>
            <a:endParaRPr lang="en-US" sz="7200" b="1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SutonnyOMJ" pitchFamily="2" charset="0"/>
                <a:cs typeface="SutonnyOMJ" pitchFamily="2" charset="0"/>
              </a:rPr>
              <a:t>একটি বৃত্তক্ষেত্রের  ক্ষেত্রফল একটি বর্গক্ষেত্রের ক্ষেত্রফলের সমান হলে, পরিসীমার অনুপাত নির্ণয় কর।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0470-ECDC-4D67-A648-D23C4898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6B7-08DF-4D19-8E43-F5DAA9AE648D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27FBB-CE7B-49BD-B0BA-87E97A89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E3FA-7581-401A-AFE2-86CA55DF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0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সকলকে ধন্যবাদ</a:t>
            </a:r>
            <a:endParaRPr lang="en-US" sz="88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958666" cy="4476750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71B87-81B0-4AC1-B976-F492B8C9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41D4-DB87-4686-9042-8B5B0358047E}" type="datetime1">
              <a:rPr lang="en-US" smtClean="0">
                <a:solidFill>
                  <a:srgbClr val="FF00FF"/>
                </a:solidFill>
              </a:rPr>
              <a:t>5/29/2019</a:t>
            </a:fld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1AA29-69C6-4B4E-814A-697BECF6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FF"/>
                </a:solidFill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5E2A-2C36-45F7-857E-9C1D4BC8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FF"/>
                </a:solidFill>
              </a:rPr>
              <a:pPr/>
              <a:t>17</a:t>
            </a:fld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bn-BD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36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3566"/>
            <a:ext cx="4229100" cy="39087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শিক্ষক পরিচিতি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নামঃ </a:t>
            </a:r>
            <a:r>
              <a:rPr lang="en-US" sz="36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ইসলাম</a:t>
            </a:r>
            <a:endParaRPr lang="bn-BD" sz="3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সহকারী শিক্ষক (গণিত )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</a:t>
            </a:r>
          </a:p>
          <a:p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মাদ্রাসা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নতুনবাজার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bn-BD" sz="2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ইমেইল</a:t>
            </a:r>
            <a:r>
              <a:rPr lang="bn-BD" sz="2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amin001974@gmail.com</a:t>
            </a: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2799388"/>
            <a:ext cx="4724400" cy="393954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 পরিচিতি </a:t>
            </a:r>
          </a:p>
          <a:p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বিষয়ঃ গণিত 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অধ্যায়ঃ একাদশ (১১,১)  </a:t>
            </a:r>
            <a:endParaRPr lang="en-US" sz="32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সাধারণ পাঠঃ </a:t>
            </a: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বীজগনিতীয় অনুপাত ও   </a:t>
            </a:r>
          </a:p>
          <a:p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          </a:t>
            </a:r>
            <a:r>
              <a:rPr lang="en-US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</a:t>
            </a: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সমানুপাত</a:t>
            </a:r>
            <a:endParaRPr lang="bn-BD" sz="40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</a:t>
            </a:r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শ্রেণিঃ 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দশম</a:t>
            </a:r>
            <a:endParaRPr lang="bn-BD" sz="32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91133-671C-4D47-8C48-D9427A07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467B-2338-431A-A6E3-F7A45917A3E9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AC757-8437-46FC-99F5-1377904B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E911F-7E0E-4D39-BDCB-441ED41B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" y="1532691"/>
            <a:ext cx="8572500" cy="3477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OMJ" pitchFamily="2" charset="0"/>
                <a:cs typeface="SutonnyOMJ" pitchFamily="2" charset="0"/>
              </a:rPr>
              <a:t>এই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SutonnyOMJ" pitchFamily="2" charset="0"/>
                <a:cs typeface="SutonnyOMJ" pitchFamily="2" charset="0"/>
              </a:rPr>
              <a:t> বীজগণিতীয় অনুপাত ব্যাখ্যা করতে পারবে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SutonnyOMJ" pitchFamily="2" charset="0"/>
                <a:cs typeface="SutonnyOMJ" pitchFamily="2" charset="0"/>
              </a:rPr>
              <a:t>বীজগণিতীয় সমানুপাত ব্যাখ্যা করতে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SutonnyOMJ" pitchFamily="2" charset="0"/>
                <a:cs typeface="SutonnyOMJ" pitchFamily="2" charset="0"/>
              </a:rPr>
              <a:t>বাস্তব সমস্যা সমাধানে অনুপাত ও সমানুপাত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ব্যবহার করতে পারবে। 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CDC60C-E636-49C5-A5C9-F1C42378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0B6-D923-4955-975E-AD7714565F52}" type="datetime1">
              <a:rPr lang="en-US" smtClean="0"/>
              <a:t>5/29/2019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E9FCA4-AA27-49A1-BB49-09ABADB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2190AA-2BDF-4E10-97A8-19EE08B0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61976"/>
            <a:ext cx="3924300" cy="2619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561975"/>
            <a:ext cx="3429000" cy="257175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81150" y="3228051"/>
            <a:ext cx="161925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SutonnyOMJ" pitchFamily="2" charset="0"/>
                <a:cs typeface="SutonnyOMJ" pitchFamily="2" charset="0"/>
              </a:rPr>
              <a:t>ফুট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5975" y="3310706"/>
            <a:ext cx="2133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ক্রিকেট বল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52900"/>
            <a:ext cx="3124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SutonnyOMJ" pitchFamily="2" charset="0"/>
                <a:cs typeface="SutonnyOMJ" pitchFamily="2" charset="0"/>
              </a:rPr>
              <a:t>ব্যাসার্ধ ১২ সেমি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106673"/>
            <a:ext cx="2590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ব্যাসার্ধ ৩ সেমি</a:t>
            </a:r>
            <a:r>
              <a:rPr lang="bn-BD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" y="5562600"/>
            <a:ext cx="7239000" cy="584775"/>
          </a:xfrm>
          <a:prstGeom prst="rect">
            <a:avLst/>
          </a:prstGeom>
          <a:solidFill>
            <a:srgbClr val="FF66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ফুটবলের ব্যাসার্ধ, ক্রিকেট বলের ব্যাসার্ধের  কত গুণ 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29D47DC-7093-49D4-8AFB-57704171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3944-C3D7-42B9-B8C7-7A43EEB2F635}" type="datetime1">
              <a:rPr lang="en-US" smtClean="0"/>
              <a:t>5/29/2019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69DE0-C899-442F-8676-57A76A70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B9742AE-DC0D-4946-A848-672B672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3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209800" cy="1475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"/>
            <a:ext cx="2057400" cy="1543050"/>
          </a:xfrm>
          <a:prstGeom prst="ellipse">
            <a:avLst/>
          </a:prstGeom>
          <a:ln w="63500" cap="rnd">
            <a:solidFill>
              <a:srgbClr val="00FF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438400" y="1114424"/>
            <a:ext cx="106680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305550" y="794212"/>
            <a:ext cx="1543050" cy="423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2375" y="409891"/>
            <a:ext cx="75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600" y="342900"/>
            <a:ext cx="75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381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ব্যাসার্ধ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0850" y="32959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ব্যাসার্ধ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657600"/>
                <a:ext cx="9144000" cy="1387624"/>
              </a:xfrm>
              <a:prstGeom prst="rect">
                <a:avLst/>
              </a:prstGeom>
              <a:solidFill>
                <a:srgbClr val="FF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ফুটবলের ব্যাসার্ধ,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BD" sz="36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 এবং ক্রিকেট বলের ব্যাসার্ধ</a:t>
                </a:r>
                <a:r>
                  <a:rPr lang="en-US" sz="36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,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bn-BD" sz="36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হলে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b</m:t>
                        </m:r>
                      </m:den>
                    </m:f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কী ধরণের অনুপাত বলা হয় ?  </a:t>
                </a:r>
                <a:endParaRPr lang="en-US" sz="3600" dirty="0"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7600"/>
                <a:ext cx="9144000" cy="1387624"/>
              </a:xfrm>
              <a:prstGeom prst="rect">
                <a:avLst/>
              </a:prstGeom>
              <a:blipFill>
                <a:blip r:embed="rId4"/>
                <a:stretch>
                  <a:fillRect l="-2000" t="-2632" b="-15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180975" y="2492251"/>
            <a:ext cx="2257425" cy="1125599"/>
          </a:xfrm>
          <a:prstGeom prst="wedgeEllipseCallout">
            <a:avLst>
              <a:gd name="adj1" fmla="val 118244"/>
              <a:gd name="adj2" fmla="val -129089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বীজগণিতীয় প্রতীক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905625" y="2450851"/>
            <a:ext cx="2257425" cy="1125599"/>
          </a:xfrm>
          <a:prstGeom prst="wedgeEllipseCallout">
            <a:avLst>
              <a:gd name="adj1" fmla="val 1788"/>
              <a:gd name="adj2" fmla="val -13755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বীজগণিতীয় প্রতীক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449F5-790A-41E0-B240-7343DC5C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63BF-9697-44F4-9828-758305EA0C57}" type="datetime1">
              <a:rPr lang="en-US" smtClean="0"/>
              <a:t>5/29/2019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F6BB4FA-EA79-443C-840C-A6CA8DEE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76C252-148F-4CDF-9E9A-6E6491D9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0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19400"/>
            <a:ext cx="9144000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SutonnyOMJ" pitchFamily="2" charset="0"/>
                <a:cs typeface="SutonnyOMJ" pitchFamily="2" charset="0"/>
              </a:rPr>
              <a:t>বীজগনিতীয় অনুপাত  ও   সমানুপাত</a:t>
            </a:r>
            <a:endParaRPr lang="bn-BD" sz="8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C08E8-DD07-412F-8C20-E5415EEA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587E-3D6F-4AFA-B787-DF43F474A968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DB7D1-220E-44CB-A964-87BF2F36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66FA-5A6F-4435-978B-A97B2926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7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5" r="13888"/>
          <a:stretch/>
        </p:blipFill>
        <p:spPr>
          <a:xfrm>
            <a:off x="152400" y="609600"/>
            <a:ext cx="475670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82318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" y="3461266"/>
            <a:ext cx="4953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SutonnyOMJ" pitchFamily="2" charset="0"/>
                <a:cs typeface="SutonnyOMJ" pitchFamily="2" charset="0"/>
              </a:rPr>
              <a:t>ধান  ( ৮০০ কেজি )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42216"/>
            <a:ext cx="3733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গম (১০ কেজি )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SutonnyOMJ" pitchFamily="2" charset="0"/>
                <a:cs typeface="SutonnyOMJ" pitchFamily="2" charset="0"/>
              </a:rPr>
              <a:t>ধান ও গমের অনুপাত কত ?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0E55A-68F8-4D81-B034-12C2A4CB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C3BF-C77C-4C82-81B4-7857DABB3F6F}" type="datetime1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45242-5955-4B7C-858E-7BD2511E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BEA8F-14F3-4570-8D6C-07CF30F4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5" r="13888"/>
          <a:stretch/>
        </p:blipFill>
        <p:spPr>
          <a:xfrm>
            <a:off x="275551" y="449252"/>
            <a:ext cx="475670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3124200"/>
            <a:ext cx="327660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ধান ( ৮০০ কেজি )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600075"/>
            <a:ext cx="3174207" cy="206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19800" y="3124200"/>
            <a:ext cx="259080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SutonnyOMJ" pitchFamily="2" charset="0"/>
                <a:cs typeface="SutonnyOMJ" pitchFamily="2" charset="0"/>
              </a:rPr>
              <a:t>৫ টি কলা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620000" cy="1292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SutonnyOMJ" pitchFamily="2" charset="0"/>
                <a:cs typeface="SutonnyOMJ" pitchFamily="2" charset="0"/>
              </a:rPr>
              <a:t>ধান ও কলার অনুপাত কত 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CB03C-F7B6-453B-BD64-B60103CD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157-BF8F-4AAA-8E8B-2E6489C8952C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28744-FD06-4A5F-B47A-5E46AEC2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54EC7-4B9A-4E44-BE35-DCE59999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60032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SutonnyOMJ" pitchFamily="2" charset="0"/>
                <a:cs typeface="SutonnyOMJ" pitchFamily="2" charset="0"/>
              </a:rPr>
              <a:t>উত্তরঃ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14400"/>
            <a:ext cx="9144000" cy="11079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অনুপাত কাকে বলে ? </a:t>
            </a:r>
            <a:endParaRPr lang="en-US" sz="66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14400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atin typeface="SutonnyOMJ" pitchFamily="2" charset="0"/>
                <a:cs typeface="SutonnyOMJ" pitchFamily="2" charset="0"/>
              </a:rPr>
              <a:t>একই এককে সমজাতীয় দুইটি রাশির পরিমাণের একটি অপরটির কত গুণ বা কত অংশ তা একটি ভগ্নাংশ দ্বারা প্রকাশ করা যায়। এই ভগ্নাংশটিকে রাশি দুইটির অনুপাত বলে।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B640B-3B29-43E9-B61D-6D4974D9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C975-AA87-4731-9067-61D80BE9F58B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B7580-D4FB-44DE-B1FB-EC9FAAE9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D681D-A856-4D4A-9A83-E7CE9CE7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3932</TotalTime>
  <Words>521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Cambria Math</vt:lpstr>
      <vt:lpstr>Consolas</vt:lpstr>
      <vt:lpstr>Corbel</vt:lpstr>
      <vt:lpstr>NikoshBAN</vt:lpstr>
      <vt:lpstr>SutonnyOMJ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amin torab</cp:lastModifiedBy>
  <cp:revision>571</cp:revision>
  <dcterms:created xsi:type="dcterms:W3CDTF">2006-08-16T00:00:00Z</dcterms:created>
  <dcterms:modified xsi:type="dcterms:W3CDTF">2019-05-29T17:26:39Z</dcterms:modified>
</cp:coreProperties>
</file>