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9" r:id="rId3"/>
    <p:sldId id="274" r:id="rId4"/>
    <p:sldId id="280" r:id="rId5"/>
    <p:sldId id="261" r:id="rId6"/>
    <p:sldId id="262" r:id="rId7"/>
    <p:sldId id="263" r:id="rId8"/>
    <p:sldId id="277" r:id="rId9"/>
    <p:sldId id="264" r:id="rId10"/>
    <p:sldId id="269" r:id="rId11"/>
    <p:sldId id="270" r:id="rId12"/>
    <p:sldId id="272" r:id="rId13"/>
    <p:sldId id="281" r:id="rId14"/>
    <p:sldId id="282" r:id="rId15"/>
    <p:sldId id="283" r:id="rId16"/>
    <p:sldId id="265" r:id="rId17"/>
    <p:sldId id="278" r:id="rId18"/>
    <p:sldId id="279" r:id="rId19"/>
    <p:sldId id="26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190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45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2110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144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39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51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196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575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353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555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99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95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062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937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849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412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517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317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861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13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2358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76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7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99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6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26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68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37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4" r:id="rId20"/>
    <p:sldLayoutId id="2147483695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" y="91441"/>
            <a:ext cx="11856908" cy="66359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7456" y="1516580"/>
            <a:ext cx="103897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0" b="1" i="1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rgbClr val="835B82">
                      <a:lumMod val="60000"/>
                      <a:lumOff val="40000"/>
                    </a:srgbClr>
                  </a:outerShdw>
                </a:effectLst>
              </a:rPr>
              <a:t>আজকের</a:t>
            </a:r>
            <a:r>
              <a:rPr lang="en-US" sz="8000" b="1" i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rgbClr val="835B82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8000" b="1" i="1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rgbClr val="835B82">
                      <a:lumMod val="60000"/>
                      <a:lumOff val="40000"/>
                    </a:srgbClr>
                  </a:outerShdw>
                </a:effectLst>
              </a:rPr>
              <a:t>মাল্টিমিডিয়া</a:t>
            </a:r>
            <a:r>
              <a:rPr lang="en-US" sz="8000" b="1" i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rgbClr val="835B82">
                      <a:lumMod val="60000"/>
                      <a:lumOff val="40000"/>
                    </a:srgbClr>
                  </a:outerShdw>
                </a:effectLst>
              </a:rPr>
              <a:t>  </a:t>
            </a:r>
            <a:r>
              <a:rPr lang="en-US" sz="8000" b="1" i="1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rgbClr val="835B82">
                      <a:lumMod val="60000"/>
                      <a:lumOff val="40000"/>
                    </a:srgbClr>
                  </a:outerShdw>
                </a:effectLst>
              </a:rPr>
              <a:t>ক্লাসে</a:t>
            </a:r>
            <a:r>
              <a:rPr lang="en-US" sz="8000" b="1" i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rgbClr val="835B82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8000" b="1" i="1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rgbClr val="835B82">
                      <a:lumMod val="60000"/>
                      <a:lumOff val="40000"/>
                    </a:srgbClr>
                  </a:outerShdw>
                </a:effectLst>
              </a:rPr>
              <a:t>সবাইকে</a:t>
            </a:r>
            <a:r>
              <a:rPr lang="en-US" sz="8000" b="1" i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rgbClr val="835B82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8000" b="1" i="1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rgbClr val="835B82">
                      <a:lumMod val="60000"/>
                      <a:lumOff val="40000"/>
                    </a:srgbClr>
                  </a:outerShdw>
                </a:effectLst>
              </a:rPr>
              <a:t>শুভেচ্ছা</a:t>
            </a:r>
            <a:endParaRPr lang="en-US" sz="8000" b="1" i="1" dirty="0">
              <a:ln w="9525">
                <a:solidFill>
                  <a:srgbClr val="C00000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2700" dist="38100" dir="2700000" algn="tl" rotWithShape="0">
                  <a:srgbClr val="835B82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722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68" y="1391444"/>
            <a:ext cx="2821580" cy="13056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গহিন</a:t>
            </a:r>
            <a:endParaRPr lang="en-US" sz="3600" b="1" i="1" dirty="0"/>
          </a:p>
        </p:txBody>
      </p:sp>
      <p:sp>
        <p:nvSpPr>
          <p:cNvPr id="4" name="Rectangle 3"/>
          <p:cNvSpPr/>
          <p:nvPr/>
        </p:nvSpPr>
        <p:spPr>
          <a:xfrm>
            <a:off x="8018585" y="1437025"/>
            <a:ext cx="3874146" cy="131612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>
                <a:solidFill>
                  <a:schemeClr val="bg2"/>
                </a:solidFill>
              </a:rPr>
              <a:t>গভীর।অতল।গহন</a:t>
            </a:r>
            <a:endParaRPr lang="en-US" sz="3200" b="1" i="1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468" y="4086356"/>
            <a:ext cx="2821580" cy="13056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গাঙে</a:t>
            </a:r>
            <a:endParaRPr lang="en-US" sz="3600" b="1" i="1" dirty="0"/>
          </a:p>
        </p:txBody>
      </p:sp>
      <p:sp>
        <p:nvSpPr>
          <p:cNvPr id="7" name="Rectangle 6"/>
          <p:cNvSpPr/>
          <p:nvPr/>
        </p:nvSpPr>
        <p:spPr>
          <a:xfrm>
            <a:off x="8018585" y="3948030"/>
            <a:ext cx="3874146" cy="131612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>
                <a:solidFill>
                  <a:schemeClr val="bg2"/>
                </a:solidFill>
              </a:rPr>
              <a:t>নদীতে</a:t>
            </a:r>
            <a:endParaRPr lang="en-US" sz="3600" b="1" i="1" dirty="0">
              <a:solidFill>
                <a:schemeClr val="bg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777" y="956603"/>
            <a:ext cx="3910106" cy="21752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777" y="3744210"/>
            <a:ext cx="3904079" cy="1989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69486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4594" y="4552910"/>
            <a:ext cx="70931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i="1" dirty="0" smtClean="0"/>
              <a:t>এই তো দ্যাখো ফুলবাগানে গোলাপ ফুটে,</a:t>
            </a:r>
          </a:p>
          <a:p>
            <a:pPr algn="just"/>
            <a:r>
              <a:rPr lang="bn-IN" sz="2800" b="1" i="1" dirty="0" smtClean="0"/>
              <a:t>              ফুটতে  দাও।</a:t>
            </a:r>
          </a:p>
          <a:p>
            <a:pPr algn="just"/>
            <a:r>
              <a:rPr lang="bn-IN" sz="2800" b="1" i="1" dirty="0" smtClean="0"/>
              <a:t>রঙিন কাটা ঘুড়ির পিছে বালক ছোটে,</a:t>
            </a:r>
          </a:p>
          <a:p>
            <a:pPr algn="just"/>
            <a:r>
              <a:rPr lang="bn-IN" sz="2800" b="1" i="1" dirty="0" smtClean="0"/>
              <a:t>            ছুটতে দাও।</a:t>
            </a:r>
            <a:endParaRPr lang="bn-IN" sz="2800" b="1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02" y="478301"/>
            <a:ext cx="5331655" cy="37560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580" r="2849" b="13483"/>
          <a:stretch/>
        </p:blipFill>
        <p:spPr>
          <a:xfrm>
            <a:off x="6625882" y="478301"/>
            <a:ext cx="5036235" cy="37560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7208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3528" y="4129872"/>
            <a:ext cx="82285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i="1" dirty="0" smtClean="0"/>
              <a:t>নীল আকাশের সোনালি চিল মেলছে পাখা,</a:t>
            </a:r>
          </a:p>
          <a:p>
            <a:pPr algn="just"/>
            <a:r>
              <a:rPr lang="bn-IN" sz="2800" b="1" i="1" dirty="0" smtClean="0"/>
              <a:t>              মেলতে দাও।</a:t>
            </a:r>
          </a:p>
          <a:p>
            <a:pPr algn="just"/>
            <a:r>
              <a:rPr lang="bn-IN" sz="2800" b="1" i="1" dirty="0" smtClean="0"/>
              <a:t>জোনাক পোকা আলোর খেলা খেলছে রোজই,</a:t>
            </a:r>
          </a:p>
          <a:p>
            <a:pPr algn="just"/>
            <a:r>
              <a:rPr lang="bn-IN" sz="2800" b="1" i="1" dirty="0"/>
              <a:t> </a:t>
            </a:r>
            <a:r>
              <a:rPr lang="bn-IN" sz="2800" b="1" i="1" dirty="0" smtClean="0"/>
              <a:t>               খেলতে  দাও।</a:t>
            </a:r>
            <a:endParaRPr lang="en-US" sz="2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67" y="735540"/>
            <a:ext cx="4996845" cy="31230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612" y="735540"/>
            <a:ext cx="5808616" cy="31230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194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67130" y="4176095"/>
            <a:ext cx="69521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i="1" dirty="0" smtClean="0"/>
              <a:t>মধ্য দিনে নরম ছায়ায়  ডাকছে ঘুঘু,</a:t>
            </a:r>
          </a:p>
          <a:p>
            <a:pPr algn="just"/>
            <a:r>
              <a:rPr lang="bn-IN" sz="2800" b="1" i="1" dirty="0"/>
              <a:t> </a:t>
            </a:r>
            <a:r>
              <a:rPr lang="bn-IN" sz="2800" b="1" i="1" dirty="0" smtClean="0"/>
              <a:t>                 ডাকতে দাও।</a:t>
            </a:r>
          </a:p>
          <a:p>
            <a:pPr algn="just"/>
            <a:r>
              <a:rPr lang="bn-IN" sz="2800" b="1" i="1" dirty="0" smtClean="0"/>
              <a:t>বালির ওপর  কত্ত কিছু  আঁকছে শিশু,</a:t>
            </a:r>
          </a:p>
          <a:p>
            <a:pPr algn="just"/>
            <a:r>
              <a:rPr lang="bn-IN" sz="2800" b="1" i="1" dirty="0"/>
              <a:t> </a:t>
            </a:r>
            <a:r>
              <a:rPr lang="bn-IN" sz="2800" b="1" i="1" dirty="0" smtClean="0"/>
              <a:t>                  আঁকতে দাও।</a:t>
            </a:r>
            <a:endParaRPr lang="en-US" sz="28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51" t="3846" r="3451" b="22885"/>
          <a:stretch/>
        </p:blipFill>
        <p:spPr>
          <a:xfrm>
            <a:off x="211016" y="414442"/>
            <a:ext cx="5767754" cy="3516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655" t="6202" r="7210" b="28029"/>
          <a:stretch/>
        </p:blipFill>
        <p:spPr>
          <a:xfrm>
            <a:off x="6343189" y="414441"/>
            <a:ext cx="5389266" cy="35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2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5561" y="4648368"/>
            <a:ext cx="71448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i="1" dirty="0" smtClean="0"/>
              <a:t>কাজল  বিলে  পানকৌড়ি নাইছে  সুখে ,</a:t>
            </a:r>
          </a:p>
          <a:p>
            <a:pPr algn="just"/>
            <a:r>
              <a:rPr lang="bn-IN" sz="2800" b="1" i="1" dirty="0" smtClean="0"/>
              <a:t>              নাইতে দাও।</a:t>
            </a:r>
          </a:p>
          <a:p>
            <a:pPr algn="just"/>
            <a:r>
              <a:rPr lang="bn-IN" sz="2800" b="1" i="1" dirty="0" smtClean="0"/>
              <a:t>গহিন  গাঙে  সুজন মাঝি বাইছে  নাও,</a:t>
            </a:r>
          </a:p>
          <a:p>
            <a:pPr algn="just"/>
            <a:r>
              <a:rPr lang="bn-IN" sz="2800" b="1" i="1" dirty="0" smtClean="0"/>
              <a:t>              বাইতে  দাও।</a:t>
            </a:r>
            <a:endParaRPr lang="en-US" sz="28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173" b="22884"/>
          <a:stretch/>
        </p:blipFill>
        <p:spPr>
          <a:xfrm>
            <a:off x="436098" y="566748"/>
            <a:ext cx="4740813" cy="3024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203" t="3730" r="4986" b="23883"/>
          <a:stretch/>
        </p:blipFill>
        <p:spPr>
          <a:xfrm>
            <a:off x="6625884" y="566748"/>
            <a:ext cx="4951827" cy="3024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332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65269" y="4384096"/>
            <a:ext cx="72977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i="1" dirty="0" smtClean="0"/>
              <a:t>নরম রোদে শ্যামা পাখি নাচ জুড়েছে,</a:t>
            </a:r>
          </a:p>
          <a:p>
            <a:pPr algn="just"/>
            <a:r>
              <a:rPr lang="bn-IN" sz="2800" b="1" i="1" dirty="0"/>
              <a:t> </a:t>
            </a:r>
            <a:r>
              <a:rPr lang="bn-IN" sz="2800" b="1" i="1" dirty="0" smtClean="0"/>
              <a:t>               নাচতে দাও।</a:t>
            </a:r>
          </a:p>
          <a:p>
            <a:pPr algn="just"/>
            <a:r>
              <a:rPr lang="bn-IN" sz="2800" b="1" i="1" dirty="0" smtClean="0"/>
              <a:t>শিশু, পাখি, ফুলের কুঁড়ি – সবাইকে আজ</a:t>
            </a:r>
          </a:p>
          <a:p>
            <a:pPr algn="just"/>
            <a:r>
              <a:rPr lang="bn-IN" sz="2800" b="1" i="1" dirty="0"/>
              <a:t> </a:t>
            </a:r>
            <a:r>
              <a:rPr lang="bn-IN" sz="2800" b="1" i="1" dirty="0" smtClean="0"/>
              <a:t>               বাঁচতে দাও।</a:t>
            </a:r>
            <a:endParaRPr lang="en-US" sz="28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87" t="6728" r="2387" b="25683"/>
          <a:stretch/>
        </p:blipFill>
        <p:spPr>
          <a:xfrm>
            <a:off x="6119446" y="717452"/>
            <a:ext cx="5444197" cy="3168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58" y="829993"/>
            <a:ext cx="4870436" cy="3151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595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45130" y="380604"/>
            <a:ext cx="4821382" cy="1122218"/>
          </a:xfrm>
          <a:prstGeom prst="ellipse">
            <a:avLst/>
          </a:prstGeom>
          <a:noFill/>
          <a:ln w="762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দলগত</a:t>
            </a:r>
            <a:r>
              <a:rPr kumimoji="0" 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 </a:t>
            </a:r>
            <a:r>
              <a:rPr kumimoji="0" 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কাজ</a:t>
            </a:r>
            <a:endParaRPr kumimoji="0" lang="en-US" sz="44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37173" y="373677"/>
            <a:ext cx="2105890" cy="568036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সময়ঃ ১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0</a:t>
            </a:r>
            <a:r>
              <a:rPr kumimoji="0" lang="bn-I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 মিনিট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901" y="1104404"/>
            <a:ext cx="3417162" cy="27693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75210" y="4036421"/>
            <a:ext cx="10567853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i="1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</a:rPr>
              <a:t>আলোচনা  করে  </a:t>
            </a:r>
            <a:r>
              <a:rPr lang="bn-IN" sz="4000" i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</a:rPr>
              <a:t>‘পরিবেশ রক্ষা ও বিকাশের জন্য  পাঁচটি  করনীয়’ – দলগত ভাবে উপস্থাপন </a:t>
            </a:r>
            <a:r>
              <a:rPr lang="bn-IN" sz="4000" i="1" dirty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</a:rPr>
              <a:t>কর।আলোচনা</a:t>
            </a:r>
            <a:endParaRPr lang="en-US" sz="4000" i="1" dirty="0">
              <a:ln>
                <a:solidFill>
                  <a:srgbClr val="00B050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6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13018" y="318655"/>
            <a:ext cx="4696691" cy="573973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মূল্যায়ন</a:t>
            </a:r>
            <a:endParaRPr kumimoji="0" lang="en-US" sz="36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1684" y="1117566"/>
            <a:ext cx="9783288" cy="81049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১.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</a:t>
            </a:r>
            <a:r>
              <a:rPr lang="bn-IN" sz="32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শামসুর রাহমান  </a:t>
            </a:r>
            <a:r>
              <a:rPr kumimoji="0" lang="bn-IN" sz="3200" b="1" i="1" u="none" strike="noStrike" kern="0" normalizeH="0" baseline="0" noProof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/>
                <a:cs typeface="NikoshBAN" pitchFamily="2" charset="0"/>
              </a:rPr>
              <a:t>কত </a:t>
            </a:r>
            <a:r>
              <a:rPr kumimoji="0" lang="bn-IN" sz="3200" b="1" i="1" u="none" strike="noStrike" kern="0" normalizeH="0" baseline="0" noProof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/>
                <a:cs typeface="NikoshBAN" pitchFamily="2" charset="0"/>
              </a:rPr>
              <a:t>সালে জন্ম গ্রহণ করেন?</a:t>
            </a:r>
            <a:endParaRPr kumimoji="0" lang="en-US" sz="3200" b="1" i="1" u="none" strike="noStrike" kern="0" normalizeH="0" baseline="0" noProof="0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684" y="2755674"/>
            <a:ext cx="40386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(ক)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১৯২৫ সালে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2046" y="2728391"/>
            <a:ext cx="38862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(খ)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১৯২৯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সালে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684" y="3441474"/>
            <a:ext cx="40386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(গ)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১৯৩০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সালে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2046" y="3394596"/>
            <a:ext cx="38862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(ঘ)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১৯৩৩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সালে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807231" y="2655264"/>
            <a:ext cx="666206" cy="6662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684" y="2003854"/>
            <a:ext cx="429688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সঠিক উত্তরে ক্লিক করি।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4093" y="4075319"/>
            <a:ext cx="9783288" cy="81049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>
              <a:defRPr/>
            </a:pP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২.’বাঁচতে</a:t>
            </a:r>
            <a:r>
              <a:rPr kumimoji="0" lang="bn-IN" sz="32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দাও’  কবিতায় কয়টি পাখির  নাম আছে </a:t>
            </a:r>
            <a:r>
              <a:rPr kumimoji="0" lang="bn-IN" sz="3200" b="1" i="0" u="none" strike="noStrike" kern="0" normalizeH="0" baseline="0" noProof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/>
                <a:cs typeface="NikoshBAN" pitchFamily="2" charset="0"/>
              </a:rPr>
              <a:t>?</a:t>
            </a:r>
            <a:endParaRPr kumimoji="0" lang="en-US" sz="3200" b="1" i="0" u="none" strike="noStrike" kern="0" normalizeH="0" baseline="0" noProof="0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2314" y="5046791"/>
            <a:ext cx="4159503" cy="6346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(</a:t>
            </a:r>
            <a:r>
              <a:rPr lang="bn-IN" sz="3200" kern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ক)  চারটি</a:t>
            </a:r>
            <a:endParaRPr kumimoji="0" lang="en-US" sz="28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2046" y="4970965"/>
            <a:ext cx="3886200" cy="7322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(খ)</a:t>
            </a:r>
            <a:r>
              <a:rPr kumimoji="0" lang="bn-IN" sz="32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      </a:t>
            </a:r>
            <a:r>
              <a:rPr kumimoji="0" lang="bn-IN" sz="32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তিনটি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2765" y="5854969"/>
            <a:ext cx="4038600" cy="6915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(</a:t>
            </a:r>
            <a:r>
              <a:rPr lang="bn-IN" sz="3200" kern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গ)    পাঁচটি</a:t>
            </a:r>
            <a:endParaRPr kumimoji="0" lang="en-US" sz="28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82046" y="5827099"/>
            <a:ext cx="3886200" cy="6069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(ঘ</a:t>
            </a:r>
            <a:r>
              <a:rPr lang="bn-IN" sz="3200" kern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)  সাতটি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2314" y="5046791"/>
            <a:ext cx="666206" cy="6662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69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6727" y="378362"/>
            <a:ext cx="9783288" cy="81049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৩</a:t>
            </a: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.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কবি শামসুর</a:t>
            </a:r>
            <a:r>
              <a:rPr kumimoji="0" lang="bn-IN" sz="32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রাহমান বাংলাদেশের কেমন ধরনের কবি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?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1482" y="3405765"/>
            <a:ext cx="10993970" cy="1122449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bn-IN" sz="3200" kern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৪</a:t>
            </a:r>
            <a:r>
              <a:rPr lang="bn-BD" sz="3200" kern="0" dirty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 </a:t>
            </a:r>
            <a:r>
              <a:rPr lang="bn-BD" sz="3200" kern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.</a:t>
            </a:r>
            <a:r>
              <a:rPr lang="bn-IN" sz="3200" kern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 </a:t>
            </a:r>
            <a:r>
              <a:rPr lang="bn-IN" sz="3200" b="1" i="1" dirty="0"/>
              <a:t>বালির ওপর  কত্ত কিছু  </a:t>
            </a:r>
            <a:r>
              <a:rPr lang="bn-IN" sz="3200" b="1" i="1" dirty="0" smtClean="0"/>
              <a:t>আঁকছে   কে ? </a:t>
            </a:r>
            <a:endParaRPr lang="bn-IN" sz="3200" b="1" i="1" dirty="0"/>
          </a:p>
          <a:p>
            <a:pPr lvl="0"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6727" y="1577820"/>
            <a:ext cx="3485322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(ক</a:t>
            </a: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) অন্যতম কবি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9752" y="2688458"/>
            <a:ext cx="4887367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(ঘ)  </a:t>
            </a:r>
            <a:r>
              <a:rPr lang="bn-IN" sz="2400" b="1" i="1" dirty="0" smtClean="0">
                <a:solidFill>
                  <a:schemeClr val="tx1"/>
                </a:solidFill>
                <a:latin typeface="NikoshBan"/>
              </a:rPr>
              <a:t>কোনটিই নয় 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6726" y="2607609"/>
            <a:ext cx="3485322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400" b="1" i="1" dirty="0" smtClean="0">
                <a:solidFill>
                  <a:schemeClr val="tx1"/>
                </a:solidFill>
                <a:latin typeface="NikoshBan"/>
              </a:rPr>
              <a:t>(গ) </a:t>
            </a:r>
            <a:r>
              <a:rPr lang="bn-IN" sz="2400" b="1" i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bn-IN" sz="2400" b="1" i="1" dirty="0" smtClean="0">
                <a:solidFill>
                  <a:schemeClr val="tx1"/>
                </a:solidFill>
                <a:latin typeface="NikoshBan"/>
              </a:rPr>
              <a:t>  সাধারণ কবি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3856" y="1695225"/>
            <a:ext cx="5013263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(খ</a:t>
            </a: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)    অন্যতম</a:t>
            </a:r>
            <a:r>
              <a:rPr kumimoji="0" lang="bn-IN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 প্রধান কবি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2621" y="4956885"/>
            <a:ext cx="3892886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bn-IN" sz="2400" b="1" i="1" dirty="0" smtClean="0">
                <a:solidFill>
                  <a:schemeClr val="tx1"/>
                </a:solidFill>
                <a:latin typeface="NikoshBan"/>
              </a:rPr>
              <a:t>(</a:t>
            </a:r>
            <a:r>
              <a:rPr lang="bn-IN" sz="2400" b="1" i="1" dirty="0" smtClean="0">
                <a:solidFill>
                  <a:schemeClr val="tx1"/>
                </a:solidFill>
                <a:latin typeface="NikoshBan"/>
              </a:rPr>
              <a:t>ক) মাঝি</a:t>
            </a:r>
            <a:endParaRPr lang="en-US" sz="2400" b="1" i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59752" y="6018954"/>
            <a:ext cx="3485322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(ঘ)  </a:t>
            </a:r>
            <a:r>
              <a:rPr lang="bn-IN" sz="2400" b="1" i="1" noProof="0" dirty="0" smtClean="0">
                <a:solidFill>
                  <a:schemeClr val="tx1"/>
                </a:solidFill>
                <a:latin typeface="NikoshBan"/>
              </a:rPr>
              <a:t>বালক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2621" y="5944793"/>
            <a:ext cx="3892887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(গ) </a:t>
            </a:r>
            <a:r>
              <a:rPr lang="bn-IN" sz="2400" b="1" i="1" noProof="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bn-IN" sz="2400" b="1" i="1" noProof="0" dirty="0" smtClean="0">
                <a:solidFill>
                  <a:schemeClr val="tx1"/>
                </a:solidFill>
                <a:latin typeface="NikoshBan"/>
              </a:rPr>
              <a:t>রাখাল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59751" y="5011098"/>
            <a:ext cx="4887367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(খ)     </a:t>
            </a: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শিশু</a:t>
            </a:r>
            <a:r>
              <a:rPr kumimoji="0" lang="bn-IN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  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280240">
            <a:off x="6026649" y="1603838"/>
            <a:ext cx="666206" cy="6662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 rot="280240">
            <a:off x="6259875" y="4997274"/>
            <a:ext cx="666206" cy="6662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78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75858" y="355215"/>
            <a:ext cx="5278581" cy="900545"/>
          </a:xfrm>
          <a:prstGeom prst="ellipse">
            <a:avLst/>
          </a:prstGeom>
          <a:noFill/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ushBan"/>
                <a:ea typeface="+mn-ea"/>
              </a:rPr>
              <a:t>বাড়ির</a:t>
            </a: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ushBan"/>
                <a:ea typeface="+mn-ea"/>
              </a:rPr>
              <a:t>  </a:t>
            </a:r>
            <a:r>
              <a:rPr kumimoji="0" lang="en-US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ushBan"/>
                <a:ea typeface="+mn-ea"/>
              </a:rPr>
              <a:t>কাজ</a:t>
            </a:r>
            <a:endParaRPr kumimoji="0" lang="en-US" sz="4000" b="1" i="1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87788" y="3770142"/>
            <a:ext cx="9847385" cy="213828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i="1" dirty="0" smtClean="0"/>
              <a:t>তোমার বিদ্যালয়ের পরিবেশ কিভাবে রক্ষা করবে-  এর উপর দশটি লাইন লিখে আনবে।</a:t>
            </a:r>
            <a:endParaRPr lang="en-US" sz="40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079" y="355215"/>
            <a:ext cx="2705100" cy="28944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700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16675D-2017-4493-8E28-280CB6A0AD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0" t="1739" r="19339" b="65217"/>
          <a:stretch/>
        </p:blipFill>
        <p:spPr>
          <a:xfrm>
            <a:off x="511361" y="924208"/>
            <a:ext cx="2724825" cy="2595000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E8FA63E-1BB2-46AD-818B-C56B52C4FFD8}"/>
              </a:ext>
            </a:extLst>
          </p:cNvPr>
          <p:cNvSpPr/>
          <p:nvPr/>
        </p:nvSpPr>
        <p:spPr>
          <a:xfrm>
            <a:off x="3794591" y="511871"/>
            <a:ext cx="4404152" cy="1278861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পরিচিতি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19F8F6-ED11-46E5-A6B2-CA7CFC58A3C3}"/>
              </a:ext>
            </a:extLst>
          </p:cNvPr>
          <p:cNvSpPr/>
          <p:nvPr/>
        </p:nvSpPr>
        <p:spPr>
          <a:xfrm>
            <a:off x="511361" y="4137680"/>
            <a:ext cx="4611946" cy="1846659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b="1" dirty="0">
                <a:solidFill>
                  <a:prstClr val="black"/>
                </a:solidFill>
                <a:cs typeface="NikoshBAN" panose="02000000000000000000" pitchFamily="2" charset="0"/>
              </a:rPr>
              <a:t>মাকসুদা খানম</a:t>
            </a:r>
          </a:p>
          <a:p>
            <a:pPr algn="ctr">
              <a:defRPr/>
            </a:pPr>
            <a:r>
              <a:rPr lang="bn-BD" sz="2400" b="1" dirty="0">
                <a:solidFill>
                  <a:prstClr val="black"/>
                </a:solidFill>
                <a:cs typeface="NikoshBAN" panose="02000000000000000000" pitchFamily="2" charset="0"/>
              </a:rPr>
              <a:t>সহকারী  শিক্ষক</a:t>
            </a:r>
          </a:p>
          <a:p>
            <a:pPr algn="ctr">
              <a:defRPr/>
            </a:pPr>
            <a:r>
              <a:rPr lang="bn-BD" sz="2400" b="1" dirty="0">
                <a:solidFill>
                  <a:prstClr val="black"/>
                </a:solidFill>
                <a:cs typeface="NikoshBAN" panose="02000000000000000000" pitchFamily="2" charset="0"/>
              </a:rPr>
              <a:t>হাশমত উদ্দীন উচ্চ বিদ্যালয়</a:t>
            </a:r>
          </a:p>
          <a:p>
            <a:pPr algn="ctr">
              <a:defRPr/>
            </a:pPr>
            <a:r>
              <a:rPr lang="bn-BD" sz="2400" b="1" dirty="0">
                <a:solidFill>
                  <a:prstClr val="black"/>
                </a:solidFill>
                <a:cs typeface="NikoshBAN" panose="02000000000000000000" pitchFamily="2" charset="0"/>
              </a:rPr>
              <a:t>কিশোরগঞ্জ</a:t>
            </a:r>
            <a:r>
              <a:rPr lang="en-US" sz="2400" b="1" dirty="0">
                <a:solidFill>
                  <a:prstClr val="black"/>
                </a:solidFill>
                <a:cs typeface="NikoshBAN" panose="02000000000000000000" pitchFamily="2" charset="0"/>
              </a:rPr>
              <a:t>।</a:t>
            </a:r>
          </a:p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cs typeface="NikoshBAN" panose="02000000000000000000" pitchFamily="2" charset="0"/>
              </a:rPr>
              <a:t>Email- kmaksuda76@yahoo.com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70639" y="3734147"/>
            <a:ext cx="252056" cy="2376725"/>
            <a:chOff x="6093329" y="3954802"/>
            <a:chExt cx="252056" cy="2376725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219356" y="3954802"/>
              <a:ext cx="0" cy="2376725"/>
            </a:xfrm>
            <a:prstGeom prst="straightConnector1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>
            <a:xfrm flipH="1">
              <a:off x="6093329" y="4314359"/>
              <a:ext cx="7021" cy="1675604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6338363" y="4314359"/>
              <a:ext cx="7022" cy="1653623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</a:ln>
            <a:effectLst/>
          </p:spPr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183" y="808920"/>
            <a:ext cx="2181498" cy="2444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51AFF02-DF65-49D9-80B0-F1CC63474BCC}"/>
              </a:ext>
            </a:extLst>
          </p:cNvPr>
          <p:cNvSpPr/>
          <p:nvPr/>
        </p:nvSpPr>
        <p:spPr>
          <a:xfrm>
            <a:off x="6598210" y="4137680"/>
            <a:ext cx="4988544" cy="1631216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b="1" kern="0" dirty="0">
                <a:solidFill>
                  <a:prstClr val="black"/>
                </a:solidFill>
                <a:cs typeface="NikoshBAN" panose="02000000000000000000" pitchFamily="2" charset="0"/>
              </a:rPr>
              <a:t>শ্রেণী –</a:t>
            </a:r>
            <a:r>
              <a:rPr lang="en-US" sz="2400" b="1" kern="0" dirty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bn-IN" sz="2800" b="1" kern="0" dirty="0" smtClean="0">
                <a:solidFill>
                  <a:prstClr val="black"/>
                </a:solidFill>
                <a:cs typeface="NikoshBAN" panose="02000000000000000000" pitchFamily="2" charset="0"/>
              </a:rPr>
              <a:t>ষষ্ঠ</a:t>
            </a:r>
            <a:endParaRPr lang="en-US" sz="2800" b="1" kern="0" dirty="0">
              <a:solidFill>
                <a:prstClr val="black"/>
              </a:solidFill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400" b="1" kern="0" dirty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bn-BD" sz="2400" b="1" kern="0" dirty="0">
                <a:solidFill>
                  <a:prstClr val="black"/>
                </a:solidFill>
                <a:cs typeface="NikoshBAN" panose="02000000000000000000" pitchFamily="2" charset="0"/>
              </a:rPr>
              <a:t>বিষয়ঃ </a:t>
            </a:r>
            <a:r>
              <a:rPr lang="bn-IN" sz="2400" b="1" kern="0" dirty="0" smtClean="0">
                <a:solidFill>
                  <a:prstClr val="black"/>
                </a:solidFill>
                <a:cs typeface="NikoshBAN" panose="02000000000000000000" pitchFamily="2" charset="0"/>
              </a:rPr>
              <a:t>চারুপাঠ......</a:t>
            </a:r>
          </a:p>
          <a:p>
            <a:pPr algn="ctr">
              <a:defRPr/>
            </a:pPr>
            <a:r>
              <a:rPr lang="en-US" sz="2400" b="1" kern="0" dirty="0" err="1">
                <a:solidFill>
                  <a:prstClr val="black"/>
                </a:solidFill>
                <a:cs typeface="NikoshBAN" panose="02000000000000000000" pitchFamily="2" charset="0"/>
              </a:rPr>
              <a:t>প</a:t>
            </a:r>
            <a:r>
              <a:rPr lang="en-US" sz="2400" b="1" kern="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দ্যঃ</a:t>
            </a:r>
            <a:r>
              <a:rPr lang="en-US" sz="2400" b="1" kern="0" dirty="0" smtClean="0">
                <a:solidFill>
                  <a:prstClr val="black"/>
                </a:solidFill>
                <a:cs typeface="NikoshBAN" panose="02000000000000000000" pitchFamily="2" charset="0"/>
              </a:rPr>
              <a:t>……</a:t>
            </a:r>
            <a:endParaRPr lang="en-US" sz="2400" b="1" kern="0" dirty="0">
              <a:solidFill>
                <a:prstClr val="black"/>
              </a:solidFill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400" b="1" kern="0" dirty="0">
                <a:solidFill>
                  <a:prstClr val="black"/>
                </a:solidFill>
                <a:cs typeface="NikoshBAN" panose="02000000000000000000" pitchFamily="2" charset="0"/>
              </a:rPr>
              <a:t>সময়ঃ ৫০ মিনিট</a:t>
            </a:r>
            <a:endParaRPr lang="en-US" sz="1400" b="1" kern="0" dirty="0">
              <a:solidFill>
                <a:sysClr val="windowText" lastClr="000000"/>
              </a:solidFill>
              <a:latin typeface="NikushBan"/>
            </a:endParaRPr>
          </a:p>
        </p:txBody>
      </p:sp>
    </p:spTree>
    <p:extLst>
      <p:ext uri="{BB962C8B-B14F-4D97-AF65-F5344CB8AC3E}">
        <p14:creationId xmlns:p14="http://schemas.microsoft.com/office/powerpoint/2010/main" val="87274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26609"/>
            <a:ext cx="11830929" cy="6569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89256">
            <a:off x="4987541" y="-871652"/>
            <a:ext cx="3651821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5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78" y="412608"/>
            <a:ext cx="5184321" cy="59351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968" y="400301"/>
            <a:ext cx="4598126" cy="59351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597425" y="530087"/>
            <a:ext cx="4837044" cy="15081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 smtClean="0"/>
              <a:t>এখানে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আমরা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কী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দেখতে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পাচ্ছি</a:t>
            </a:r>
            <a:r>
              <a:rPr lang="en-US" sz="4400" b="1" i="1" dirty="0" smtClean="0"/>
              <a:t> </a:t>
            </a:r>
            <a:r>
              <a:rPr lang="en-US" sz="4800" b="1" i="1" dirty="0" smtClean="0"/>
              <a:t>?</a:t>
            </a:r>
            <a:endParaRPr lang="en-US" sz="2400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141" y="412608"/>
            <a:ext cx="4220320" cy="59474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7989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59019" y="2166673"/>
            <a:ext cx="6544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 smtClean="0">
                <a:solidFill>
                  <a:srgbClr val="7030A0"/>
                </a:solidFill>
              </a:rPr>
              <a:t>শামসুর</a:t>
            </a:r>
            <a:r>
              <a:rPr lang="en-US" sz="5400" b="1" i="1" dirty="0" smtClean="0">
                <a:solidFill>
                  <a:srgbClr val="7030A0"/>
                </a:solidFill>
              </a:rPr>
              <a:t> 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রাহমান</a:t>
            </a:r>
            <a:endParaRPr lang="en-US" sz="5400" b="1" i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6433" y="843234"/>
            <a:ext cx="7354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 dirty="0" err="1" smtClean="0">
                <a:solidFill>
                  <a:srgbClr val="002060"/>
                </a:solidFill>
              </a:rPr>
              <a:t>বাঁচতে</a:t>
            </a:r>
            <a:r>
              <a:rPr lang="en-US" sz="8000" b="1" i="1" dirty="0" smtClean="0">
                <a:solidFill>
                  <a:srgbClr val="002060"/>
                </a:solidFill>
              </a:rPr>
              <a:t> </a:t>
            </a:r>
            <a:r>
              <a:rPr lang="en-US" sz="8000" b="1" i="1" dirty="0" err="1" smtClean="0">
                <a:solidFill>
                  <a:srgbClr val="002060"/>
                </a:solidFill>
              </a:rPr>
              <a:t>দাও</a:t>
            </a:r>
            <a:endParaRPr lang="en-US" sz="8000" b="1" i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409" y="468502"/>
            <a:ext cx="2784340" cy="33963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6789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98158" y="2550059"/>
            <a:ext cx="115609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3200" b="1" i="1" dirty="0" err="1">
                <a:solidFill>
                  <a:srgbClr val="0070C0"/>
                </a:solidFill>
              </a:rPr>
              <a:t>শামসুর</a:t>
            </a:r>
            <a:r>
              <a:rPr lang="en-US" sz="3200" b="1" i="1" dirty="0">
                <a:solidFill>
                  <a:srgbClr val="0070C0"/>
                </a:solidFill>
              </a:rPr>
              <a:t> 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রাহমান</a:t>
            </a:r>
            <a:r>
              <a:rPr lang="bn-IN" sz="3200" b="1" i="1" dirty="0" smtClean="0">
                <a:solidFill>
                  <a:srgbClr val="0070C0"/>
                </a:solidFill>
              </a:rPr>
              <a:t> </a:t>
            </a:r>
            <a:r>
              <a:rPr lang="bn-IN" sz="32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32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2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i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endParaRPr lang="en-US" sz="3200" b="1" i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en-US" sz="3200" b="1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as-IN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i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োর</a:t>
            </a:r>
            <a:r>
              <a:rPr lang="en-US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</a:t>
            </a:r>
            <a:r>
              <a:rPr lang="en-US" sz="3200" b="1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as-IN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আবৃত্তি </a:t>
            </a:r>
            <a:r>
              <a:rPr lang="en-US" sz="3200" b="1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i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endParaRPr lang="en-US" sz="3200" b="1" i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bn-IN" sz="32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 ও  পরিবেশ সংরক্ষণের  গুরুত্ব  ও তাৎপর্য  ব্যাখ্যা করতে </a:t>
            </a:r>
            <a:r>
              <a:rPr lang="bn-IN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2800" b="1" i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5680" y="1641181"/>
            <a:ext cx="5740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3600" b="1" i="1" dirty="0">
                <a:solidFill>
                  <a:srgbClr val="002060"/>
                </a:solidFill>
                <a:latin typeface="NikushBan"/>
              </a:rPr>
              <a:t>এই পাঠ শেষে শিক্ষার্থীরা...</a:t>
            </a:r>
            <a:endParaRPr lang="en-US" sz="3600" b="1" i="1" dirty="0">
              <a:solidFill>
                <a:srgbClr val="002060"/>
              </a:solidFill>
              <a:latin typeface="NikushBa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66755" y="486848"/>
            <a:ext cx="5697415" cy="89178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</a:rPr>
              <a:t>শিখন  ফল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3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75831" y="103557"/>
            <a:ext cx="2058853" cy="180931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জন্ম</a:t>
            </a:r>
            <a:endParaRPr lang="bn-IN" b="1" i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bn-IN" sz="16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২৩শে অক্টোবর</a:t>
            </a:r>
          </a:p>
          <a:p>
            <a:pPr algn="ctr"/>
            <a:r>
              <a:rPr lang="bn-IN" sz="16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  <a:r>
              <a:rPr lang="en-US" sz="16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৯</a:t>
            </a:r>
            <a:r>
              <a:rPr lang="bn-IN" sz="16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২৯ </a:t>
            </a:r>
            <a:r>
              <a:rPr lang="en-US" sz="16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খ্রিষ্টাব্দে</a:t>
            </a:r>
            <a:r>
              <a:rPr lang="bn-IN" sz="16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ঢাকায়</a:t>
            </a:r>
          </a:p>
        </p:txBody>
      </p:sp>
      <p:sp>
        <p:nvSpPr>
          <p:cNvPr id="27" name="Rounded Rectangle 26"/>
          <p:cNvSpPr/>
          <p:nvPr/>
        </p:nvSpPr>
        <p:spPr>
          <a:xfrm rot="20944066">
            <a:off x="8333113" y="3083398"/>
            <a:ext cx="2061676" cy="195228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i="1" dirty="0" smtClean="0">
                <a:solidFill>
                  <a:schemeClr val="tx1"/>
                </a:solidFill>
              </a:rPr>
              <a:t>কর্মজীবন</a:t>
            </a:r>
          </a:p>
          <a:p>
            <a:pPr algn="ctr"/>
            <a:r>
              <a:rPr lang="bn-IN" sz="1600" b="1" i="1" dirty="0" smtClean="0">
                <a:solidFill>
                  <a:schemeClr val="tx1"/>
                </a:solidFill>
              </a:rPr>
              <a:t>সাংবাদিকতা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260052" y="4838536"/>
            <a:ext cx="2047016" cy="190938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i="1" dirty="0" smtClean="0">
                <a:solidFill>
                  <a:schemeClr val="tx1"/>
                </a:solidFill>
              </a:rPr>
              <a:t>শিশুতোষ  </a:t>
            </a:r>
            <a:r>
              <a:rPr lang="bn-IN" sz="1400" b="1" i="1" dirty="0" smtClean="0">
                <a:solidFill>
                  <a:schemeClr val="tx1"/>
                </a:solidFill>
              </a:rPr>
              <a:t>‘এলাটিং বেলাটিং’ ‘ধান ভানলে কুঁড়ো দেবো’ ‘গোলাপ ফুটে খুকির হাতে’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 rot="2347246">
            <a:off x="3546491" y="4343243"/>
            <a:ext cx="2067925" cy="197350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i="1" dirty="0" smtClean="0">
                <a:solidFill>
                  <a:schemeClr val="tx1"/>
                </a:solidFill>
              </a:rPr>
              <a:t>পুরস্কার </a:t>
            </a:r>
          </a:p>
          <a:p>
            <a:pPr algn="ctr"/>
            <a:r>
              <a:rPr lang="bn-IN" sz="1400" b="1" i="1" dirty="0" smtClean="0">
                <a:solidFill>
                  <a:schemeClr val="tx1"/>
                </a:solidFill>
              </a:rPr>
              <a:t>বাংলা একাডেমী পুরস্কার, একুশে  পদক  ও মোহাম্মদ নাসিরুদ্দিন স্বর্ণপদক।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 rot="17156131">
            <a:off x="2782672" y="1677543"/>
            <a:ext cx="2054511" cy="207206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</a:rPr>
              <a:t>মৃত্যু</a:t>
            </a:r>
          </a:p>
          <a:p>
            <a:pPr algn="ctr"/>
            <a:r>
              <a:rPr lang="bn-IN" sz="1600" b="1" dirty="0" smtClean="0">
                <a:solidFill>
                  <a:schemeClr val="tx1"/>
                </a:solidFill>
              </a:rPr>
              <a:t>২০০৬সালে ঢাকায়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10506552">
            <a:off x="6143538" y="1732698"/>
            <a:ext cx="560750" cy="57495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6080323">
            <a:off x="4758441" y="2802256"/>
            <a:ext cx="560750" cy="6532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17144293">
            <a:off x="7823942" y="3398249"/>
            <a:ext cx="560750" cy="61581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 rot="3054654">
            <a:off x="5133798" y="4176440"/>
            <a:ext cx="560750" cy="5451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 rot="20517878">
            <a:off x="6805583" y="4446500"/>
            <a:ext cx="560750" cy="54215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418" y="2115908"/>
            <a:ext cx="2793668" cy="24807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Down Arrow 14"/>
          <p:cNvSpPr/>
          <p:nvPr/>
        </p:nvSpPr>
        <p:spPr>
          <a:xfrm rot="14307754">
            <a:off x="7720726" y="2084167"/>
            <a:ext cx="560750" cy="61581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944066">
            <a:off x="8016692" y="639339"/>
            <a:ext cx="2061676" cy="195228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i="1" dirty="0" smtClean="0">
                <a:solidFill>
                  <a:schemeClr val="tx1"/>
                </a:solidFill>
              </a:rPr>
              <a:t>অন্যতম  প্রধান কবি</a:t>
            </a:r>
            <a:r>
              <a:rPr lang="bn-IN" sz="2000" b="1" i="1" dirty="0" smtClean="0">
                <a:solidFill>
                  <a:schemeClr val="tx1"/>
                </a:solidFill>
              </a:rPr>
              <a:t>।</a:t>
            </a:r>
          </a:p>
          <a:p>
            <a:pPr algn="ctr"/>
            <a:r>
              <a:rPr lang="bn-IN" sz="1400" b="1" i="1" dirty="0" smtClean="0">
                <a:solidFill>
                  <a:schemeClr val="tx1"/>
                </a:solidFill>
              </a:rPr>
              <a:t>নাগরিক জীবন, মুক্তিযুদ্ধ, গণ-আন্দোলন  তাঁর কবিতার  রুপায়িত।</a:t>
            </a:r>
            <a:endParaRPr lang="en-US" sz="1100" b="1" i="1" dirty="0">
              <a:solidFill>
                <a:schemeClr val="tx1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 rot="18287571">
            <a:off x="404584" y="845410"/>
            <a:ext cx="2637938" cy="1589756"/>
          </a:xfrm>
          <a:prstGeom prst="horizontalScroll">
            <a:avLst>
              <a:gd name="adj" fmla="val 19415"/>
            </a:avLst>
          </a:prstGeom>
          <a:solidFill>
            <a:schemeClr val="accent3">
              <a:lumMod val="7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i="1" dirty="0" smtClean="0">
                <a:solidFill>
                  <a:schemeClr val="tx1"/>
                </a:solidFill>
              </a:rPr>
              <a:t>কবি পরিচিতি</a:t>
            </a:r>
            <a:endParaRPr lang="en-US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5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9" grpId="0" animBg="1"/>
      <p:bldP spid="30" grpId="0" animBg="1"/>
      <p:bldP spid="31" grpId="0" animBg="1"/>
      <p:bldP spid="4" grpId="0" animBg="1"/>
      <p:bldP spid="32" grpId="0" animBg="1"/>
      <p:bldP spid="33" grpId="0" animBg="1"/>
      <p:bldP spid="35" grpId="0" animBg="1"/>
      <p:bldP spid="36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622359" y="748440"/>
            <a:ext cx="4642338" cy="998805"/>
          </a:xfrm>
          <a:prstGeom prst="ellipse">
            <a:avLst/>
          </a:prstGeom>
          <a:solidFill>
            <a:srgbClr val="00B05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i="1" dirty="0" smtClean="0">
                <a:solidFill>
                  <a:schemeClr val="tx1"/>
                </a:solidFill>
              </a:rPr>
              <a:t>একক কাজ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2551" y="3593814"/>
            <a:ext cx="107895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i="1" dirty="0" smtClean="0">
                <a:solidFill>
                  <a:srgbClr val="00B050"/>
                </a:solidFill>
              </a:rPr>
              <a:t>কবি শামসুর রাহমান</a:t>
            </a:r>
            <a:r>
              <a:rPr lang="bn-IN" sz="4000" b="1" i="1" dirty="0">
                <a:solidFill>
                  <a:srgbClr val="00B050"/>
                </a:solidFill>
                <a:latin typeface="NikoshBAN" panose="02000000000000000000" pitchFamily="2" charset="0"/>
              </a:rPr>
              <a:t> </a:t>
            </a:r>
            <a:r>
              <a:rPr lang="bn-IN" sz="40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পাঁচটি  </a:t>
            </a:r>
            <a:r>
              <a:rPr lang="bn-IN" sz="40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 লিখ</a:t>
            </a:r>
            <a:r>
              <a:rPr lang="bn-IN" sz="40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016" y="525867"/>
            <a:ext cx="4167051" cy="2752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557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42006" y="281354"/>
            <a:ext cx="4487594" cy="97067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>
                <a:solidFill>
                  <a:srgbClr val="002060"/>
                </a:solidFill>
              </a:rPr>
              <a:t>আদর্শ  পাঠ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3" y="1515291"/>
            <a:ext cx="9170126" cy="47810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8535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484" y="1833210"/>
            <a:ext cx="2795453" cy="11919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/>
              <a:t>পান</a:t>
            </a:r>
            <a:r>
              <a:rPr lang="bn-IN" sz="4000" b="1" i="1" dirty="0" smtClean="0"/>
              <a:t>কৌড়ি</a:t>
            </a:r>
            <a:endParaRPr lang="en-US" sz="4000" b="1" i="1" dirty="0"/>
          </a:p>
        </p:txBody>
      </p:sp>
      <p:sp>
        <p:nvSpPr>
          <p:cNvPr id="4" name="Rectangle 3"/>
          <p:cNvSpPr/>
          <p:nvPr/>
        </p:nvSpPr>
        <p:spPr>
          <a:xfrm>
            <a:off x="7541287" y="1463040"/>
            <a:ext cx="4467495" cy="156215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/>
              <a:t>কালো রঙের হাঁস জাতীয় মাছ-শিকারি পাখি।</a:t>
            </a:r>
            <a:endParaRPr lang="en-US" sz="3200" b="1" i="1" dirty="0"/>
          </a:p>
        </p:txBody>
      </p:sp>
      <p:sp>
        <p:nvSpPr>
          <p:cNvPr id="5" name="Rectangle 4"/>
          <p:cNvSpPr/>
          <p:nvPr/>
        </p:nvSpPr>
        <p:spPr>
          <a:xfrm>
            <a:off x="309485" y="4364721"/>
            <a:ext cx="2795453" cy="117565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 smtClean="0"/>
              <a:t>নাইতে</a:t>
            </a:r>
            <a:endParaRPr lang="en-US" sz="4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7541289" y="4121834"/>
            <a:ext cx="4247438" cy="12098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i="1" dirty="0"/>
              <a:t>গোসল  করতে</a:t>
            </a:r>
            <a:endParaRPr lang="en-US" sz="4000" b="1" i="1" dirty="0"/>
          </a:p>
          <a:p>
            <a:pPr algn="ctr"/>
            <a:endParaRPr lang="en-US" sz="2800" b="1" i="1" dirty="0"/>
          </a:p>
        </p:txBody>
      </p:sp>
      <p:sp>
        <p:nvSpPr>
          <p:cNvPr id="11" name="Oval 10"/>
          <p:cNvSpPr/>
          <p:nvPr/>
        </p:nvSpPr>
        <p:spPr>
          <a:xfrm>
            <a:off x="3461653" y="270711"/>
            <a:ext cx="4402187" cy="73315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kern="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শব্দ</a:t>
            </a:r>
            <a:r>
              <a:rPr lang="as-IN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া</a:t>
            </a:r>
            <a:r>
              <a:rPr lang="en-US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র</a:t>
            </a:r>
            <a:r>
              <a:rPr lang="as-IN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্</a:t>
            </a:r>
            <a:r>
              <a:rPr lang="en-US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থ </a:t>
            </a:r>
            <a:r>
              <a:rPr lang="as-IN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ব</a:t>
            </a:r>
            <a:r>
              <a:rPr lang="en-US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ি</a:t>
            </a:r>
            <a:r>
              <a:rPr lang="as-IN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শ</a:t>
            </a:r>
            <a:r>
              <a:rPr lang="en-US" sz="3200" b="1" kern="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্লেষ</a:t>
            </a:r>
            <a:r>
              <a:rPr lang="as-IN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ণ</a:t>
            </a:r>
            <a:endParaRPr lang="en-US" sz="3200" b="1" kern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ushBan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653" y="1299283"/>
            <a:ext cx="3657333" cy="22598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587" t="5044" r="4034" b="23394"/>
          <a:stretch/>
        </p:blipFill>
        <p:spPr>
          <a:xfrm>
            <a:off x="3461654" y="4121834"/>
            <a:ext cx="3657332" cy="18428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90649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1366</TotalTime>
  <Words>465</Words>
  <Application>Microsoft Office PowerPoint</Application>
  <PresentationFormat>Widescreen</PresentationFormat>
  <Paragraphs>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Century Schoolbook</vt:lpstr>
      <vt:lpstr>Corbel</vt:lpstr>
      <vt:lpstr>NikoshBan</vt:lpstr>
      <vt:lpstr>NikoshBan</vt:lpstr>
      <vt:lpstr>NikushBan</vt:lpstr>
      <vt:lpstr>Vrinda</vt:lpstr>
      <vt:lpstr>Wingdings</vt:lpstr>
      <vt:lpstr>Headlines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147</cp:revision>
  <dcterms:created xsi:type="dcterms:W3CDTF">2019-11-30T01:36:15Z</dcterms:created>
  <dcterms:modified xsi:type="dcterms:W3CDTF">2020-01-11T17:54:08Z</dcterms:modified>
</cp:coreProperties>
</file>