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59" r:id="rId5"/>
    <p:sldId id="260" r:id="rId6"/>
    <p:sldId id="270" r:id="rId7"/>
    <p:sldId id="261" r:id="rId8"/>
    <p:sldId id="272" r:id="rId9"/>
    <p:sldId id="273" r:id="rId10"/>
    <p:sldId id="269" r:id="rId11"/>
    <p:sldId id="274" r:id="rId12"/>
    <p:sldId id="275" r:id="rId13"/>
    <p:sldId id="265" r:id="rId14"/>
    <p:sldId id="271" r:id="rId15"/>
    <p:sldId id="268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98" autoAdjust="0"/>
  </p:normalViewPr>
  <p:slideViewPr>
    <p:cSldViewPr>
      <p:cViewPr varScale="1">
        <p:scale>
          <a:sx n="76" d="100"/>
          <a:sy n="76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5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27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5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23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66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1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2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9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6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85B-653D-4A22-A633-259421D46B9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3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AD82A0-B8EE-4DA3-AE69-964C30D8D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392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6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64"/>
            <a:ext cx="9185563" cy="6761018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5334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সাধারণ জাবেদার নমুনা ছক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94079"/>
              </p:ext>
            </p:extLst>
          </p:nvPr>
        </p:nvGraphicFramePr>
        <p:xfrm>
          <a:off x="457200" y="1905000"/>
          <a:ext cx="845820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বিবরণ/</a:t>
                      </a:r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 নাম ও ব্যাখ্যা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খ:পৃ: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ডেবিট টাকা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       </a:t>
                      </a:r>
                    </a:p>
                    <a:p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মোট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     ****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 ****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5843155" y="3401291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7600" y="3394364"/>
            <a:ext cx="1295400" cy="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43155" y="38100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67600" y="38100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43155" y="386541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67600" y="3893127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2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70F91B-B97F-493B-9F51-164246CB5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1" y="120454"/>
            <a:ext cx="9144000" cy="660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823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703868-E8BC-4B90-8A1B-F3CB58B6FD3D}"/>
              </a:ext>
            </a:extLst>
          </p:cNvPr>
          <p:cNvSpPr txBox="1"/>
          <p:nvPr/>
        </p:nvSpPr>
        <p:spPr>
          <a:xfrm>
            <a:off x="2590800" y="533400"/>
            <a:ext cx="3962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NikoshBAN"/>
              </a:rPr>
              <a:t>সহজে</a:t>
            </a:r>
            <a:r>
              <a:rPr lang="en-GB" sz="3200" dirty="0">
                <a:latin typeface="NikoshBAN"/>
              </a:rPr>
              <a:t> </a:t>
            </a:r>
            <a:r>
              <a:rPr lang="en-GB" sz="3200" dirty="0" err="1">
                <a:latin typeface="NikoshBAN"/>
              </a:rPr>
              <a:t>মনে</a:t>
            </a:r>
            <a:r>
              <a:rPr lang="en-GB" sz="3200" dirty="0">
                <a:latin typeface="NikoshBAN"/>
              </a:rPr>
              <a:t> </a:t>
            </a:r>
            <a:r>
              <a:rPr lang="en-GB" sz="3200" dirty="0" err="1">
                <a:latin typeface="NikoshBAN"/>
              </a:rPr>
              <a:t>রাখার</a:t>
            </a:r>
            <a:r>
              <a:rPr lang="en-GB" sz="3200" dirty="0">
                <a:latin typeface="NikoshBAN"/>
              </a:rPr>
              <a:t> </a:t>
            </a:r>
            <a:r>
              <a:rPr lang="en-GB" sz="3200" dirty="0" err="1">
                <a:latin typeface="NikoshBAN"/>
              </a:rPr>
              <a:t>কৌশল</a:t>
            </a:r>
            <a:endParaRPr lang="en-GB" sz="3200" dirty="0">
              <a:latin typeface="NikoshB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610F91-423A-46D4-AD53-E93277971992}"/>
              </a:ext>
            </a:extLst>
          </p:cNvPr>
          <p:cNvSpPr txBox="1"/>
          <p:nvPr/>
        </p:nvSpPr>
        <p:spPr>
          <a:xfrm>
            <a:off x="2514601" y="2057400"/>
            <a:ext cx="4114800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সম্পদ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+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ব্যয়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বাড়লে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ডেবিট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, </a:t>
            </a:r>
          </a:p>
          <a:p>
            <a:pPr algn="ctr"/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সম্পদ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+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ব্যয়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কমলে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ক্রেডিট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  <a:p>
            <a:pPr algn="ctr"/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ED783-7184-41BA-876A-45D422F56125}"/>
              </a:ext>
            </a:extLst>
          </p:cNvPr>
          <p:cNvSpPr txBox="1"/>
          <p:nvPr/>
        </p:nvSpPr>
        <p:spPr>
          <a:xfrm>
            <a:off x="2250648" y="4419600"/>
            <a:ext cx="4800600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আয়+দায়+মালিকানাস্বত্ব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বাড়লে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ক্রেডিট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,</a:t>
            </a:r>
          </a:p>
          <a:p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আয়+দায়+মালিকানাস্বত্ব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কমলে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GB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ডেবিট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।</a:t>
            </a:r>
          </a:p>
          <a:p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61756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6" y="0"/>
            <a:ext cx="9137073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68580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সাধারণ জাবেদার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জাবেদাগুলো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লেখ।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4952F-08B2-4E43-9A17-DEED1F2CA294}"/>
              </a:ext>
            </a:extLst>
          </p:cNvPr>
          <p:cNvSpPr txBox="1"/>
          <p:nvPr/>
        </p:nvSpPr>
        <p:spPr>
          <a:xfrm>
            <a:off x="609600" y="2971800"/>
            <a:ext cx="6629400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600" dirty="0">
                <a:latin typeface="NikoshBAN" panose="02000000000000000000"/>
              </a:rPr>
              <a:t> ২০,০০০ </a:t>
            </a:r>
            <a:r>
              <a:rPr lang="en-GB" sz="3600" dirty="0" err="1">
                <a:latin typeface="NikoshBAN" panose="02000000000000000000"/>
              </a:rPr>
              <a:t>টাকা</a:t>
            </a:r>
            <a:r>
              <a:rPr lang="en-GB" sz="3600" dirty="0">
                <a:latin typeface="NikoshBAN" panose="02000000000000000000"/>
              </a:rPr>
              <a:t> </a:t>
            </a:r>
            <a:r>
              <a:rPr lang="en-GB" sz="3600" dirty="0" err="1">
                <a:latin typeface="NikoshBAN" panose="02000000000000000000"/>
              </a:rPr>
              <a:t>মূলধন</a:t>
            </a:r>
            <a:r>
              <a:rPr lang="en-GB" sz="3600" dirty="0">
                <a:latin typeface="NikoshBAN" panose="02000000000000000000"/>
              </a:rPr>
              <a:t> </a:t>
            </a:r>
            <a:r>
              <a:rPr lang="en-GB" sz="3600" dirty="0" err="1">
                <a:latin typeface="NikoshBAN" panose="02000000000000000000"/>
              </a:rPr>
              <a:t>আনায়ন</a:t>
            </a:r>
            <a:r>
              <a:rPr lang="en-GB" sz="3600" dirty="0">
                <a:latin typeface="NikoshBAN" panose="02000000000000000000"/>
              </a:rPr>
              <a:t>।</a:t>
            </a:r>
          </a:p>
          <a:p>
            <a:pPr marL="342900" indent="-342900">
              <a:buAutoNum type="arabicPeriod"/>
            </a:pPr>
            <a:r>
              <a:rPr lang="en-GB" sz="3600" dirty="0">
                <a:latin typeface="NikoshBAN" panose="02000000000000000000"/>
              </a:rPr>
              <a:t> ১২,০০০০ </a:t>
            </a:r>
            <a:r>
              <a:rPr lang="en-GB" sz="3600" dirty="0" err="1">
                <a:latin typeface="NikoshBAN" panose="02000000000000000000"/>
              </a:rPr>
              <a:t>টাকায়</a:t>
            </a:r>
            <a:r>
              <a:rPr lang="en-GB" sz="3600" dirty="0">
                <a:latin typeface="NikoshBAN" panose="02000000000000000000"/>
              </a:rPr>
              <a:t> </a:t>
            </a:r>
            <a:r>
              <a:rPr lang="en-GB" sz="3600" dirty="0" err="1">
                <a:latin typeface="NikoshBAN" panose="02000000000000000000"/>
              </a:rPr>
              <a:t>আসবাবপত্র</a:t>
            </a:r>
            <a:r>
              <a:rPr lang="en-GB" sz="3600" dirty="0">
                <a:latin typeface="NikoshBAN" panose="02000000000000000000"/>
              </a:rPr>
              <a:t> </a:t>
            </a:r>
            <a:r>
              <a:rPr lang="en-GB" sz="3600" dirty="0" err="1">
                <a:latin typeface="NikoshBAN" panose="02000000000000000000"/>
              </a:rPr>
              <a:t>ক্রয়</a:t>
            </a:r>
            <a:r>
              <a:rPr lang="en-GB" sz="3600" dirty="0">
                <a:latin typeface="NikoshBAN" panose="02000000000000000000"/>
              </a:rPr>
              <a:t>।</a:t>
            </a:r>
          </a:p>
          <a:p>
            <a:pPr marL="342900" indent="-342900">
              <a:buAutoNum type="arabicPeriod"/>
            </a:pPr>
            <a:r>
              <a:rPr lang="en-GB" sz="3600" dirty="0">
                <a:latin typeface="NikoshBAN" panose="02000000000000000000"/>
              </a:rPr>
              <a:t> ১৫,০০০ </a:t>
            </a:r>
            <a:r>
              <a:rPr lang="en-GB" sz="3600" dirty="0" err="1">
                <a:latin typeface="NikoshBAN" panose="02000000000000000000"/>
              </a:rPr>
              <a:t>টাকার</a:t>
            </a:r>
            <a:r>
              <a:rPr lang="en-GB" sz="3600" dirty="0">
                <a:latin typeface="NikoshBAN" panose="02000000000000000000"/>
              </a:rPr>
              <a:t> </a:t>
            </a:r>
            <a:r>
              <a:rPr lang="en-GB" sz="3600" dirty="0" err="1">
                <a:latin typeface="NikoshBAN" panose="02000000000000000000"/>
              </a:rPr>
              <a:t>পণ্য</a:t>
            </a:r>
            <a:r>
              <a:rPr lang="en-GB" sz="3600" dirty="0">
                <a:latin typeface="NikoshBAN" panose="02000000000000000000"/>
              </a:rPr>
              <a:t> </a:t>
            </a:r>
            <a:r>
              <a:rPr lang="en-GB" sz="3600" dirty="0" err="1">
                <a:latin typeface="NikoshBAN" panose="02000000000000000000"/>
              </a:rPr>
              <a:t>ক্রয়</a:t>
            </a:r>
            <a:r>
              <a:rPr lang="en-GB" sz="3600" dirty="0">
                <a:latin typeface="NikoshBAN" panose="0200000000000000000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277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6"/>
            <a:ext cx="9144000" cy="687185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184666"/>
            <a:ext cx="23622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prstTxWarp prst="textChevronInverted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জাবেদাকে বলা হয়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বই                      খ) স্থায়ী বই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গ) পাকা বই                         ঘ)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চিরস্থায়ী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বই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২) ক্রয় জাবেদায় ‍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করা হয়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ক)  সকল পণ্য ক্রয়                খ) সকল নগদ পণ্য ক্রয়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গ) শুধু সম্পদ ক্রয়                  ঘ) শুধু বাকিতে পণ্য ক্রয়</a:t>
            </a:r>
          </a:p>
        </p:txBody>
      </p:sp>
      <p:sp useBgFill="1">
        <p:nvSpPr>
          <p:cNvPr id="5" name="Bent-Up Arrow 4"/>
          <p:cNvSpPr/>
          <p:nvPr/>
        </p:nvSpPr>
        <p:spPr>
          <a:xfrm rot="2290287">
            <a:off x="2870216" y="2115489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Bent-Up Arrow 5"/>
          <p:cNvSpPr/>
          <p:nvPr/>
        </p:nvSpPr>
        <p:spPr>
          <a:xfrm rot="2290287">
            <a:off x="7838517" y="3921136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3DB1E5-E65B-4F2B-A366-9C66788DEF76}"/>
              </a:ext>
            </a:extLst>
          </p:cNvPr>
          <p:cNvSpPr txBox="1"/>
          <p:nvPr/>
        </p:nvSpPr>
        <p:spPr>
          <a:xfrm>
            <a:off x="2867891" y="514154"/>
            <a:ext cx="3429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err="1">
                <a:solidFill>
                  <a:schemeClr val="tx1"/>
                </a:solidFill>
                <a:latin typeface="NikoshBAN" panose="02000000000000000000"/>
              </a:rPr>
              <a:t>বাড়ির</a:t>
            </a:r>
            <a:r>
              <a:rPr lang="en-GB" sz="48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GB" sz="4800" dirty="0" err="1">
                <a:solidFill>
                  <a:schemeClr val="tx1"/>
                </a:solidFill>
                <a:latin typeface="NikoshBAN" panose="02000000000000000000"/>
              </a:rPr>
              <a:t>কাজ</a:t>
            </a:r>
            <a:endParaRPr lang="en-GB" sz="4800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0E0F6-2565-485F-ACE0-7317C6F54550}"/>
              </a:ext>
            </a:extLst>
          </p:cNvPr>
          <p:cNvSpPr txBox="1"/>
          <p:nvPr/>
        </p:nvSpPr>
        <p:spPr>
          <a:xfrm>
            <a:off x="1143000" y="1687287"/>
            <a:ext cx="7010400" cy="47914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36000" rtlCol="0">
            <a:spAutoFit/>
          </a:bodyPr>
          <a:lstStyle/>
          <a:p>
            <a:pPr algn="ctr"/>
            <a:r>
              <a:rPr lang="en-GB" dirty="0" err="1"/>
              <a:t>বিজন</a:t>
            </a:r>
            <a:r>
              <a:rPr lang="en-GB" dirty="0"/>
              <a:t>  </a:t>
            </a:r>
            <a:r>
              <a:rPr lang="en-GB" dirty="0" err="1"/>
              <a:t>ফার্মে</a:t>
            </a:r>
            <a:r>
              <a:rPr lang="en-GB" dirty="0"/>
              <a:t> </a:t>
            </a:r>
            <a:r>
              <a:rPr lang="en-GB" dirty="0" err="1"/>
              <a:t>এপ্রিল</a:t>
            </a:r>
            <a:r>
              <a:rPr lang="en-GB" dirty="0"/>
              <a:t> ২০১৯ এ </a:t>
            </a:r>
            <a:r>
              <a:rPr lang="en-GB" dirty="0" err="1"/>
              <a:t>নিম্নলিখিত</a:t>
            </a:r>
            <a:r>
              <a:rPr lang="en-GB" dirty="0"/>
              <a:t> </a:t>
            </a:r>
            <a:r>
              <a:rPr lang="en-GB" dirty="0" err="1"/>
              <a:t>লেনদেনগুলি</a:t>
            </a:r>
            <a:r>
              <a:rPr lang="en-GB" dirty="0"/>
              <a:t> </a:t>
            </a:r>
            <a:r>
              <a:rPr lang="en-GB" dirty="0" err="1"/>
              <a:t>সংঘটিত</a:t>
            </a:r>
            <a:r>
              <a:rPr lang="en-GB" dirty="0"/>
              <a:t> </a:t>
            </a:r>
            <a:r>
              <a:rPr lang="en-GB" dirty="0" err="1"/>
              <a:t>হয়েছিলঃ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এপ্রিল১ </a:t>
            </a:r>
            <a:r>
              <a:rPr lang="en-GB" dirty="0" err="1"/>
              <a:t>নগদ</a:t>
            </a:r>
            <a:r>
              <a:rPr lang="en-GB" dirty="0"/>
              <a:t> ২০,০০০ </a:t>
            </a:r>
            <a:r>
              <a:rPr lang="en-GB" dirty="0" err="1"/>
              <a:t>টাকা</a:t>
            </a:r>
            <a:r>
              <a:rPr lang="en-GB" dirty="0"/>
              <a:t>, </a:t>
            </a:r>
            <a:r>
              <a:rPr lang="en-GB" dirty="0" err="1"/>
              <a:t>অফিস</a:t>
            </a:r>
            <a:r>
              <a:rPr lang="en-GB" dirty="0"/>
              <a:t> </a:t>
            </a:r>
            <a:r>
              <a:rPr lang="en-GB" dirty="0" err="1"/>
              <a:t>সরঞ্জাম</a:t>
            </a:r>
            <a:r>
              <a:rPr lang="en-GB" dirty="0"/>
              <a:t> ১৫,০০০ </a:t>
            </a:r>
            <a:r>
              <a:rPr lang="en-GB" dirty="0" err="1"/>
              <a:t>টাকা</a:t>
            </a:r>
            <a:r>
              <a:rPr lang="en-GB" dirty="0"/>
              <a:t> </a:t>
            </a:r>
            <a:r>
              <a:rPr lang="en-GB" dirty="0" err="1"/>
              <a:t>এবং</a:t>
            </a:r>
            <a:r>
              <a:rPr lang="en-GB" dirty="0"/>
              <a:t> </a:t>
            </a:r>
            <a:r>
              <a:rPr lang="en-GB" dirty="0" err="1"/>
              <a:t>মোটরগাড়ি</a:t>
            </a:r>
            <a:r>
              <a:rPr lang="en-GB" dirty="0"/>
              <a:t> ৮০,০০০ </a:t>
            </a:r>
            <a:r>
              <a:rPr lang="en-GB" dirty="0" err="1"/>
              <a:t>টাকা</a:t>
            </a:r>
            <a:r>
              <a:rPr lang="en-GB" dirty="0"/>
              <a:t> </a:t>
            </a:r>
            <a:r>
              <a:rPr lang="en-GB" dirty="0" err="1"/>
              <a:t>নিয়ে</a:t>
            </a:r>
            <a:r>
              <a:rPr lang="en-GB" dirty="0"/>
              <a:t> </a:t>
            </a:r>
            <a:r>
              <a:rPr lang="en-GB" dirty="0" err="1"/>
              <a:t>ফার্ম</a:t>
            </a:r>
            <a:r>
              <a:rPr lang="en-GB" dirty="0"/>
              <a:t> </a:t>
            </a:r>
            <a:r>
              <a:rPr lang="en-GB" dirty="0" err="1"/>
              <a:t>শুরু</a:t>
            </a:r>
            <a:r>
              <a:rPr lang="en-GB" dirty="0"/>
              <a:t> </a:t>
            </a:r>
            <a:r>
              <a:rPr lang="en-GB" dirty="0" err="1"/>
              <a:t>করলেন</a:t>
            </a:r>
            <a:r>
              <a:rPr lang="en-GB" dirty="0"/>
              <a:t>।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,,২        </a:t>
            </a:r>
            <a:r>
              <a:rPr lang="en-GB" dirty="0" err="1"/>
              <a:t>বিজ্ঞাপন</a:t>
            </a:r>
            <a:r>
              <a:rPr lang="en-GB" dirty="0"/>
              <a:t> </a:t>
            </a:r>
            <a:r>
              <a:rPr lang="en-GB" dirty="0" err="1"/>
              <a:t>খরচ</a:t>
            </a:r>
            <a:r>
              <a:rPr lang="en-GB" dirty="0"/>
              <a:t> </a:t>
            </a:r>
            <a:r>
              <a:rPr lang="en-GB" dirty="0" err="1"/>
              <a:t>প্রদত্ত</a:t>
            </a:r>
            <a:r>
              <a:rPr lang="en-GB" dirty="0"/>
              <a:t> </a:t>
            </a:r>
            <a:r>
              <a:rPr lang="en-GB" dirty="0" err="1"/>
              <a:t>হলো</a:t>
            </a:r>
            <a:r>
              <a:rPr lang="en-GB" dirty="0"/>
              <a:t> ৫,০০০ </a:t>
            </a:r>
            <a:r>
              <a:rPr lang="en-GB" dirty="0" err="1"/>
              <a:t>টাকা</a:t>
            </a:r>
            <a:r>
              <a:rPr lang="en-GB" dirty="0"/>
              <a:t>।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,,৮        </a:t>
            </a:r>
            <a:r>
              <a:rPr lang="en-GB" dirty="0" err="1"/>
              <a:t>হিসাব</a:t>
            </a:r>
            <a:r>
              <a:rPr lang="en-GB" dirty="0"/>
              <a:t> </a:t>
            </a:r>
            <a:r>
              <a:rPr lang="en-GB" dirty="0" err="1"/>
              <a:t>নিরীক্ষা</a:t>
            </a:r>
            <a:r>
              <a:rPr lang="en-GB" dirty="0"/>
              <a:t> </a:t>
            </a:r>
            <a:r>
              <a:rPr lang="en-GB" dirty="0" err="1"/>
              <a:t>কাজের</a:t>
            </a:r>
            <a:r>
              <a:rPr lang="en-GB" dirty="0"/>
              <a:t> </a:t>
            </a:r>
            <a:r>
              <a:rPr lang="en-GB" dirty="0" err="1"/>
              <a:t>মাধ্যমে</a:t>
            </a:r>
            <a:r>
              <a:rPr lang="en-GB" dirty="0"/>
              <a:t> </a:t>
            </a:r>
            <a:r>
              <a:rPr lang="en-GB" dirty="0" err="1"/>
              <a:t>নগদ</a:t>
            </a:r>
            <a:r>
              <a:rPr lang="en-GB" dirty="0"/>
              <a:t> </a:t>
            </a:r>
            <a:r>
              <a:rPr lang="en-GB" dirty="0" err="1"/>
              <a:t>প্রাপ্তি</a:t>
            </a:r>
            <a:r>
              <a:rPr lang="en-GB" dirty="0"/>
              <a:t> ১২,০০০ </a:t>
            </a:r>
            <a:r>
              <a:rPr lang="en-GB" dirty="0" err="1"/>
              <a:t>টাকা</a:t>
            </a:r>
            <a:r>
              <a:rPr lang="en-GB" dirty="0"/>
              <a:t>।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,,১৫      </a:t>
            </a:r>
            <a:r>
              <a:rPr lang="en-GB" dirty="0" err="1"/>
              <a:t>পেশাগত</a:t>
            </a:r>
            <a:r>
              <a:rPr lang="en-GB" dirty="0"/>
              <a:t> </a:t>
            </a:r>
            <a:r>
              <a:rPr lang="en-GB" dirty="0" err="1"/>
              <a:t>বই</a:t>
            </a:r>
            <a:r>
              <a:rPr lang="en-GB" dirty="0"/>
              <a:t> </a:t>
            </a:r>
            <a:r>
              <a:rPr lang="en-GB" dirty="0" err="1"/>
              <a:t>ক্রয়</a:t>
            </a:r>
            <a:r>
              <a:rPr lang="en-GB" dirty="0"/>
              <a:t> </a:t>
            </a:r>
            <a:r>
              <a:rPr lang="en-GB" dirty="0" err="1"/>
              <a:t>করা</a:t>
            </a:r>
            <a:r>
              <a:rPr lang="en-GB" dirty="0"/>
              <a:t> </a:t>
            </a:r>
            <a:r>
              <a:rPr lang="en-GB" dirty="0" err="1"/>
              <a:t>হয়েছে</a:t>
            </a:r>
            <a:r>
              <a:rPr lang="en-GB" dirty="0"/>
              <a:t> ৫,০০০ </a:t>
            </a:r>
            <a:r>
              <a:rPr lang="en-GB" dirty="0" err="1"/>
              <a:t>টাকা</a:t>
            </a:r>
            <a:r>
              <a:rPr lang="en-GB" dirty="0"/>
              <a:t>।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,,১৮    </a:t>
            </a:r>
            <a:r>
              <a:rPr lang="en-GB" dirty="0" err="1"/>
              <a:t>কাজের</a:t>
            </a:r>
            <a:r>
              <a:rPr lang="en-GB" dirty="0"/>
              <a:t> </a:t>
            </a:r>
            <a:r>
              <a:rPr lang="en-GB" dirty="0" err="1"/>
              <a:t>ফি</a:t>
            </a:r>
            <a:r>
              <a:rPr lang="en-GB" dirty="0"/>
              <a:t> </a:t>
            </a:r>
            <a:r>
              <a:rPr lang="en-GB" dirty="0" err="1"/>
              <a:t>পাওয়া</a:t>
            </a:r>
            <a:r>
              <a:rPr lang="en-GB" dirty="0"/>
              <a:t> </a:t>
            </a:r>
            <a:r>
              <a:rPr lang="en-GB" dirty="0" err="1"/>
              <a:t>গেল</a:t>
            </a:r>
            <a:r>
              <a:rPr lang="en-GB" dirty="0"/>
              <a:t> ২৫,০০০ </a:t>
            </a:r>
            <a:r>
              <a:rPr lang="en-GB" dirty="0" err="1"/>
              <a:t>টাকা</a:t>
            </a:r>
            <a:r>
              <a:rPr lang="en-GB" dirty="0"/>
              <a:t>।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 err="1"/>
              <a:t>করণীয়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 err="1"/>
              <a:t>বিজন</a:t>
            </a:r>
            <a:r>
              <a:rPr lang="en-GB" dirty="0"/>
              <a:t> </a:t>
            </a:r>
            <a:r>
              <a:rPr lang="en-GB" dirty="0" err="1"/>
              <a:t>এন্ড</a:t>
            </a:r>
            <a:r>
              <a:rPr lang="en-GB" dirty="0"/>
              <a:t> </a:t>
            </a:r>
            <a:r>
              <a:rPr lang="en-GB" dirty="0" err="1"/>
              <a:t>কোং</a:t>
            </a:r>
            <a:r>
              <a:rPr lang="en-GB" dirty="0"/>
              <a:t> </a:t>
            </a:r>
            <a:r>
              <a:rPr lang="en-GB" dirty="0" err="1"/>
              <a:t>এর</a:t>
            </a:r>
            <a:r>
              <a:rPr lang="en-GB" dirty="0"/>
              <a:t>  </a:t>
            </a:r>
            <a:r>
              <a:rPr lang="en-GB" dirty="0" err="1"/>
              <a:t>এপ্রিল</a:t>
            </a:r>
            <a:r>
              <a:rPr lang="en-GB" dirty="0"/>
              <a:t> </a:t>
            </a:r>
            <a:r>
              <a:rPr lang="en-GB" dirty="0" err="1"/>
              <a:t>মাসের</a:t>
            </a:r>
            <a:r>
              <a:rPr lang="en-GB" dirty="0"/>
              <a:t> </a:t>
            </a:r>
            <a:r>
              <a:rPr lang="en-GB" dirty="0" err="1"/>
              <a:t>লেনদেনগুলোর</a:t>
            </a:r>
            <a:r>
              <a:rPr lang="en-GB" dirty="0"/>
              <a:t> </a:t>
            </a:r>
            <a:r>
              <a:rPr lang="en-GB" dirty="0" err="1"/>
              <a:t>জাবেদা</a:t>
            </a:r>
            <a:r>
              <a:rPr lang="en-GB" dirty="0"/>
              <a:t> </a:t>
            </a:r>
            <a:r>
              <a:rPr lang="en-GB" dirty="0" err="1"/>
              <a:t>দাখিলা</a:t>
            </a:r>
            <a:r>
              <a:rPr lang="en-GB" dirty="0"/>
              <a:t> </a:t>
            </a:r>
            <a:r>
              <a:rPr lang="en-GB" dirty="0" err="1"/>
              <a:t>দেখাও</a:t>
            </a:r>
            <a:r>
              <a:rPr lang="en-GB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0661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C3BC24-3A43-45DC-94B1-963A1E290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9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914D94-0457-4E17-8A90-8DE59DABD8C5}"/>
              </a:ext>
            </a:extLst>
          </p:cNvPr>
          <p:cNvSpPr/>
          <p:nvPr/>
        </p:nvSpPr>
        <p:spPr>
          <a:xfrm>
            <a:off x="0" y="4724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মোঃ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রেজাউল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ইসলাম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</a:p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সহকারী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শিক্ষক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(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ব্যব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সায় শিক্ষা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সিলাম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পি.এল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বহুমুখী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উচ্চ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বিদ্যালয়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।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EF589C-A032-4D1F-B8C3-54D7B83A0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222069"/>
            <a:ext cx="3567172" cy="35820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4C2C600-027E-4EC4-A080-6E3C9065CA73}"/>
              </a:ext>
            </a:extLst>
          </p:cNvPr>
          <p:cNvSpPr/>
          <p:nvPr/>
        </p:nvSpPr>
        <p:spPr>
          <a:xfrm>
            <a:off x="2971800" y="593886"/>
            <a:ext cx="3567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as-IN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</a:t>
            </a:r>
            <a:r>
              <a:rPr lang="en-GB" sz="4000" u="sng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রিচিতি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40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84019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40"/>
            <a:ext cx="9144000" cy="685325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2" name="Down Ribbon 1"/>
          <p:cNvSpPr/>
          <p:nvPr/>
        </p:nvSpPr>
        <p:spPr>
          <a:xfrm>
            <a:off x="1524000" y="457200"/>
            <a:ext cx="5867400" cy="1295400"/>
          </a:xfrm>
          <a:prstGeom prst="ribbon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6" name="Snip Diagonal Corner Rectangle 5"/>
          <p:cNvSpPr/>
          <p:nvPr/>
        </p:nvSpPr>
        <p:spPr>
          <a:xfrm>
            <a:off x="1333500" y="2286000"/>
            <a:ext cx="6477000" cy="3810000"/>
          </a:xfrm>
          <a:prstGeom prst="snip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হিসাব বিজ্ঞান</a:t>
            </a:r>
          </a:p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</p:txBody>
      </p:sp>
    </p:spTree>
    <p:extLst>
      <p:ext uri="{BB962C8B-B14F-4D97-AF65-F5344CB8AC3E}">
        <p14:creationId xmlns:p14="http://schemas.microsoft.com/office/powerpoint/2010/main" val="260710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63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1600200" y="381000"/>
            <a:ext cx="6096000" cy="914400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8E11B5-0681-421D-A7B8-E915FD527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1890712"/>
            <a:ext cx="7105650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781800"/>
          </a:xfrm>
          <a:prstGeom prst="rect">
            <a:avLst/>
          </a:prstGeom>
          <a:noFill/>
          <a:ln w="57150">
            <a:solidFill>
              <a:srgbClr val="002060"/>
            </a:solidFill>
            <a:prstDash val="dash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AFFEA-0EC2-48C0-8E0B-8178D83C2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3505200" cy="220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D4174D-F8D4-41B3-93F4-05BB60BBEC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8830"/>
            <a:ext cx="3738233" cy="312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3" name="Plaque 2"/>
          <p:cNvSpPr/>
          <p:nvPr/>
        </p:nvSpPr>
        <p:spPr>
          <a:xfrm>
            <a:off x="2019300" y="1143000"/>
            <a:ext cx="5105400" cy="3809999"/>
          </a:xfrm>
          <a:prstGeom prst="plaqu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66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27" y="64716"/>
            <a:ext cx="9144000" cy="6814066"/>
          </a:xfrm>
          <a:prstGeom prst="rect">
            <a:avLst/>
          </a:prstGeom>
          <a:noFill/>
          <a:ln w="76200">
            <a:solidFill>
              <a:srgbClr val="7030A0"/>
            </a:solidFill>
            <a:prstDash val="lgDash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636" y="2091898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136" y="3200400"/>
            <a:ext cx="7772400" cy="206210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জাবেদার ধারণা ব্যাখ্যা করতে পারবে।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জাবেদার শ্রেণিবিভাগ করতে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040FF5-D3A8-4775-B6A2-648B4116AE61}"/>
              </a:ext>
            </a:extLst>
          </p:cNvPr>
          <p:cNvSpPr txBox="1"/>
          <p:nvPr/>
        </p:nvSpPr>
        <p:spPr>
          <a:xfrm>
            <a:off x="2819400" y="533400"/>
            <a:ext cx="2819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err="1">
                <a:solidFill>
                  <a:schemeClr val="tx1"/>
                </a:solidFill>
                <a:latin typeface="NikoshBAN" panose="02000000000000000000"/>
              </a:rPr>
              <a:t>শিখনফল</a:t>
            </a:r>
            <a:endParaRPr lang="en-GB" sz="4800" dirty="0">
              <a:solidFill>
                <a:schemeClr val="tx1"/>
              </a:solidFill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5037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F3DF62-7598-4D01-9B78-4B74643FC24A}"/>
              </a:ext>
            </a:extLst>
          </p:cNvPr>
          <p:cNvSpPr txBox="1"/>
          <p:nvPr/>
        </p:nvSpPr>
        <p:spPr>
          <a:xfrm>
            <a:off x="1066800" y="2438400"/>
            <a:ext cx="7467600" cy="31700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কোন লেনদেন সংগঠিত হওয়ার পর তা</a:t>
            </a:r>
            <a:b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</a:b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সমান অংকের </a:t>
            </a:r>
            <a:r>
              <a:rPr lang="as-IN" sz="36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ডেবিট</a:t>
            </a: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 ও </a:t>
            </a:r>
            <a:r>
              <a:rPr lang="as-IN" sz="36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ক্রেডিট</a:t>
            </a: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 এ বিশ্লেষন করে</a:t>
            </a:r>
            <a:r>
              <a:rPr lang="en-GB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 </a:t>
            </a: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তারিখের ক্রমানুসারে সংক্ষিপ্ত ব্যাখ্যাসহকারে প্রাথমিক ভাবে যে হিসাবের বইতে</a:t>
            </a:r>
            <a:r>
              <a:rPr lang="en-GB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 </a:t>
            </a: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লিপিবদ্ধ করা হয় তাকে </a:t>
            </a:r>
            <a:r>
              <a:rPr lang="as-I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/>
              </a:rPr>
              <a:t>জাবেদা</a:t>
            </a: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 </a:t>
            </a:r>
            <a:r>
              <a:rPr lang="en-GB" sz="3200" b="1" dirty="0" err="1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বলে</a:t>
            </a:r>
            <a:r>
              <a:rPr lang="en-GB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।</a:t>
            </a:r>
            <a:r>
              <a:rPr lang="as-IN" sz="32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/>
              </a:rPr>
              <a:t> </a:t>
            </a:r>
            <a:endParaRPr lang="en-GB" sz="3200" b="1" dirty="0">
              <a:ln w="22225">
                <a:noFill/>
                <a:prstDash val="solid"/>
              </a:ln>
              <a:solidFill>
                <a:sysClr val="windowText" lastClr="000000"/>
              </a:solidFill>
              <a:latin typeface="NikoshBAN" panose="0200000000000000000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A9D20-E619-40A2-A6DE-4BBDD671E1C6}"/>
              </a:ext>
            </a:extLst>
          </p:cNvPr>
          <p:cNvSpPr txBox="1"/>
          <p:nvPr/>
        </p:nvSpPr>
        <p:spPr>
          <a:xfrm>
            <a:off x="2729061" y="685800"/>
            <a:ext cx="36576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(JOURNAL) :-</a:t>
            </a:r>
          </a:p>
        </p:txBody>
      </p:sp>
    </p:spTree>
    <p:extLst>
      <p:ext uri="{BB962C8B-B14F-4D97-AF65-F5344CB8AC3E}">
        <p14:creationId xmlns:p14="http://schemas.microsoft.com/office/powerpoint/2010/main" val="248719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6E5060-19CD-4B98-BB1B-68D05B803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199"/>
            <a:ext cx="8153400" cy="56388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ED91B8-DE5F-441A-8CA0-2B8D6B322B0F}"/>
              </a:ext>
            </a:extLst>
          </p:cNvPr>
          <p:cNvSpPr txBox="1"/>
          <p:nvPr/>
        </p:nvSpPr>
        <p:spPr>
          <a:xfrm>
            <a:off x="2971800" y="304800"/>
            <a:ext cx="401210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647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403</TotalTime>
  <Words>324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I Ali</cp:lastModifiedBy>
  <cp:revision>90</cp:revision>
  <dcterms:created xsi:type="dcterms:W3CDTF">2019-12-20T13:29:54Z</dcterms:created>
  <dcterms:modified xsi:type="dcterms:W3CDTF">2020-01-12T16:29:43Z</dcterms:modified>
</cp:coreProperties>
</file>