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96" r:id="rId2"/>
    <p:sldId id="261" r:id="rId3"/>
    <p:sldId id="263" r:id="rId4"/>
    <p:sldId id="264" r:id="rId5"/>
    <p:sldId id="265" r:id="rId6"/>
    <p:sldId id="290" r:id="rId7"/>
    <p:sldId id="298" r:id="rId8"/>
    <p:sldId id="276" r:id="rId9"/>
    <p:sldId id="299" r:id="rId10"/>
    <p:sldId id="300" r:id="rId11"/>
    <p:sldId id="295" r:id="rId12"/>
    <p:sldId id="270" r:id="rId13"/>
    <p:sldId id="271" r:id="rId14"/>
    <p:sldId id="29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94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57DB3-E42E-4E05-8DC7-20BFC6A2651F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93729-ABA5-405A-8979-BDB7C8559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22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FB6C-5DF5-4F13-8746-A3B4A29609A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1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52771" y="5112936"/>
            <a:ext cx="2362200" cy="1730549"/>
          </a:xfrm>
          <a:prstGeom prst="rect">
            <a:avLst/>
          </a:prstGeom>
        </p:spPr>
      </p:pic>
      <p:pic>
        <p:nvPicPr>
          <p:cNvPr id="20" name="Picture 19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14" y="4862286"/>
            <a:ext cx="1909302" cy="1981200"/>
          </a:xfrm>
          <a:prstGeom prst="rect">
            <a:avLst/>
          </a:prstGeom>
        </p:spPr>
      </p:pic>
      <p:pic>
        <p:nvPicPr>
          <p:cNvPr id="19" name="Picture 18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24247" y="-29028"/>
            <a:ext cx="1990725" cy="2009775"/>
          </a:xfrm>
          <a:prstGeom prst="rect">
            <a:avLst/>
          </a:prstGeom>
        </p:spPr>
      </p:pic>
      <p:pic>
        <p:nvPicPr>
          <p:cNvPr id="18" name="Picture 17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6475" cy="2009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44958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সবাইকে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স্বাগতম</a:t>
            </a:r>
            <a:r>
              <a:rPr lang="en-US" sz="9600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96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8" name="Picture 7" descr="r8m0oun62msbktmscks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7924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sdfgvfgg.jpg"/>
          <p:cNvPicPr>
            <a:picLocks noChangeAspect="1"/>
          </p:cNvPicPr>
          <p:nvPr/>
        </p:nvPicPr>
        <p:blipFill>
          <a:blip r:embed="rId4"/>
          <a:srcRect t="30054" b="26230"/>
          <a:stretch>
            <a:fillRect/>
          </a:stretch>
        </p:blipFill>
        <p:spPr>
          <a:xfrm>
            <a:off x="3352800" y="5943600"/>
            <a:ext cx="2619375" cy="762000"/>
          </a:xfrm>
          <a:prstGeom prst="rect">
            <a:avLst/>
          </a:prstGeom>
        </p:spPr>
      </p:pic>
      <p:pic>
        <p:nvPicPr>
          <p:cNvPr id="9" name="Picture 8" descr="sdfgvfgg.jpg"/>
          <p:cNvPicPr>
            <a:picLocks noChangeAspect="1"/>
          </p:cNvPicPr>
          <p:nvPr/>
        </p:nvPicPr>
        <p:blipFill>
          <a:blip r:embed="rId4"/>
          <a:srcRect t="30054" b="26230"/>
          <a:stretch>
            <a:fillRect/>
          </a:stretch>
        </p:blipFill>
        <p:spPr>
          <a:xfrm>
            <a:off x="3505200" y="0"/>
            <a:ext cx="26193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5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636" y="1828800"/>
            <a:ext cx="3491345" cy="4480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1704109"/>
            <a:ext cx="493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ক্রমযোজিত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গণসংখ্যা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সারণি নিম্নরূপ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b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45" y="2133600"/>
            <a:ext cx="3491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পরিসর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=(সর্বোচ্চ মান – সর্বনিম্ন মান )+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bn-I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bn-IN" sz="2400" b="1" dirty="0" smtClean="0">
                <a:latin typeface="Times New Roman" pitchFamily="18" charset="0"/>
                <a:cs typeface="NikoshBAN" pitchFamily="2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NikoshBAN" pitchFamily="2" charset="0"/>
              </a:rPr>
              <a:t> 165 – 140) + 1 </a:t>
            </a:r>
            <a:endParaRPr lang="bn-IN" sz="2400" b="1" dirty="0" smtClean="0">
              <a:latin typeface="Times New Roman" pitchFamily="18" charset="0"/>
              <a:cs typeface="NikoshBAN" pitchFamily="2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NikoshBAN" pitchFamily="2" charset="0"/>
              </a:rPr>
              <a:t>= 25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62345" y="3886200"/>
                <a:ext cx="3290455" cy="202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শ্রেণি ব্যাপ্তি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bn-IN" sz="2400" b="1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ধরে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 শ্রেণি সংখ্যা </a:t>
                </a:r>
              </a:p>
              <a:p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1" i="1" smtClean="0">
                            <a:latin typeface="Cambria Math"/>
                            <a:cs typeface="NikoshBAN" pitchFamily="2" charset="0"/>
                          </a:rPr>
                          <m:t>পরিসর</m:t>
                        </m:r>
                      </m:num>
                      <m:den>
                        <m:r>
                          <a:rPr lang="bn-IN" sz="2400" b="1" i="1" smtClean="0">
                            <a:latin typeface="Cambria Math"/>
                            <a:cs typeface="NikoshBAN" pitchFamily="2" charset="0"/>
                          </a:rPr>
                          <m:t>শ্রেণি</m:t>
                        </m:r>
                        <m:r>
                          <a:rPr lang="bn-IN" sz="24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1" i="1" smtClean="0">
                            <a:latin typeface="Cambria Math"/>
                            <a:cs typeface="NikoshBAN" pitchFamily="2" charset="0"/>
                          </a:rPr>
                          <m:t>ব্যবধান</m:t>
                        </m:r>
                      </m:den>
                    </m:f>
                  </m:oMath>
                </a14:m>
                <a:endParaRPr lang="bn-IN" sz="24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𝟐𝟓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𝟔</m:t>
                        </m:r>
                      </m:den>
                    </m:f>
                  </m:oMath>
                </a14:m>
                <a:endParaRPr lang="bn-IN" sz="24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4.17 </a:t>
                </a:r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5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" y="3886200"/>
                <a:ext cx="3290455" cy="2025363"/>
              </a:xfrm>
              <a:prstGeom prst="rect">
                <a:avLst/>
              </a:prstGeom>
              <a:blipFill rotWithShape="1">
                <a:blip r:embed="rId2"/>
                <a:stretch>
                  <a:fillRect l="-2778" t="-3313" r="-3333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/>
          <p:cNvSpPr/>
          <p:nvPr/>
        </p:nvSpPr>
        <p:spPr>
          <a:xfrm>
            <a:off x="13855" y="152400"/>
            <a:ext cx="8915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150  154  156  158  162  140  160  143  155  159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156</a:t>
            </a:r>
            <a:r>
              <a:rPr lang="b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160  157  152  155 </a:t>
            </a:r>
            <a:r>
              <a:rPr lang="b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159  147  153  151  165</a:t>
            </a:r>
            <a:endParaRPr lang="b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ব্যাপ্তি 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ধরে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ক্রমযোজিত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গণসংখ্যা  সারণি  নির্ণয় কর 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8933782"/>
              </p:ext>
            </p:extLst>
          </p:nvPr>
        </p:nvGraphicFramePr>
        <p:xfrm>
          <a:off x="3733800" y="2288884"/>
          <a:ext cx="50292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344"/>
                <a:gridCol w="1072896"/>
                <a:gridCol w="1072896"/>
                <a:gridCol w="127406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শ্রেণি ব্যাপ্তি 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ট্যালি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ক্রমযোজিত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গণসংখ্যা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140-145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।।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146-151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।।</a:t>
                      </a:r>
                      <a:r>
                        <a:rPr lang="bn-IN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152-157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।।</a:t>
                      </a:r>
                      <a:r>
                        <a:rPr lang="bn-IN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।। ।।।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158-163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।।।।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164-169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।।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 =20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29400" y="311848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486400" y="4419600"/>
            <a:ext cx="488372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664776" y="5029200"/>
            <a:ext cx="488372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0000" y="370326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2+3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20000" y="370325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523019" y="4266337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5+8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36875" y="543660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71511" y="491619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13+5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23019" y="4826284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95310" y="424150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71511" y="5435887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18+2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5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12917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3" grpId="0"/>
      <p:bldP spid="63" grpId="1"/>
      <p:bldP spid="64" grpId="0"/>
      <p:bldP spid="65" grpId="0"/>
      <p:bldP spid="65" grpId="1"/>
      <p:bldP spid="66" grpId="0"/>
      <p:bldP spid="67" grpId="0"/>
      <p:bldP spid="67" grpId="1"/>
      <p:bldP spid="68" grpId="0"/>
      <p:bldP spid="69" grpId="0"/>
      <p:bldP spid="70" grpId="0"/>
      <p:bldP spid="7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0527" y="685800"/>
            <a:ext cx="4495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পরিসর / উপাত্তের পরিধি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218" y="22860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পরিসর / উপাত্তের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= ( সর্বোচ্চ মান – সর্বনিম্ন মান )+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40527" y="3048000"/>
            <a:ext cx="4495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শ্রেণি সংখ্যা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362200" y="4475019"/>
                <a:ext cx="5077691" cy="966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শ্রেণি সংখ্যা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  <m:t>পরিসর</m:t>
                        </m:r>
                      </m:num>
                      <m:den>
                        <m: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  <m:t>শ্রেণি</m:t>
                        </m:r>
                        <m: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  <m:t>ব্যবধান</m:t>
                        </m:r>
                      </m:den>
                    </m:f>
                  </m:oMath>
                </a14:m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475019"/>
                <a:ext cx="5077691" cy="966162"/>
              </a:xfrm>
              <a:prstGeom prst="rect">
                <a:avLst/>
              </a:prstGeom>
              <a:blipFill rotWithShape="1">
                <a:blip r:embed="rId2"/>
                <a:stretch>
                  <a:fillRect l="-3125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8490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158869"/>
            <a:ext cx="8839200" cy="1524000"/>
            <a:chOff x="76200" y="241995"/>
            <a:chExt cx="8839200" cy="1715869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76200" y="241995"/>
              <a:ext cx="8839200" cy="152400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165673" y="381000"/>
              <a:ext cx="201048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6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89618" y="1219200"/>
              <a:ext cx="16833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সময়ঃ ৩ মিনিট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0500" y="2044987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পরিসর / উপাত্তের পরিধি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নির্নয়ের সূত্রটি বল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264" y="2832886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২। শ্রেণি সংখ্যা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নির্নয়ের সূত্রটি বল ?</a:t>
            </a:r>
          </a:p>
        </p:txBody>
      </p:sp>
    </p:spTree>
    <p:extLst>
      <p:ext uri="{BB962C8B-B14F-4D97-AF65-F5344CB8AC3E}">
        <p14:creationId xmlns:p14="http://schemas.microsoft.com/office/powerpoint/2010/main" xmlns="" val="14240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>
            <a:off x="1419046" y="228599"/>
            <a:ext cx="6147495" cy="12828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বাড়ীর কাজ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467" y="1676400"/>
            <a:ext cx="8610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400" b="1" dirty="0">
                <a:latin typeface="NikoshBAN" pitchFamily="2" charset="0"/>
                <a:cs typeface="NikoshBAN" pitchFamily="2" charset="0"/>
              </a:rPr>
              <a:t>প্রশ্ন 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নিচে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জন শিক্ষার্থীর বার্ষিক পরীক্ষার  ইংরেজীতে  প্রাপ্ত  নম্বর  দেওয়া হলো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70, 40, 35, 60, 55, 58, 45, 60, 65, 80, 70, 46, 50, 60, 65, 70, 58, 60, 48, 70, 36, 85, 60, 50, 46, 65, 55, 61, 72, 85, 90, 68,</a:t>
            </a:r>
            <a:r>
              <a:rPr lang="bn-I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65, 50, 40, 56, 60, 65, 46, 76</a:t>
            </a:r>
            <a:endParaRPr lang="bn-IN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শ্রেণি ব্যাপ্তি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ধরে ক্রমযোজিত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গণসংখ্যা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সারণি নির্ণয়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কর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0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lower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800600"/>
            <a:ext cx="3505200" cy="1752600"/>
          </a:xfrm>
          <a:prstGeom prst="rect">
            <a:avLst/>
          </a:prstGeom>
        </p:spPr>
      </p:pic>
      <p:pic>
        <p:nvPicPr>
          <p:cNvPr id="28" name="Picture 27" descr="tre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21116">
            <a:off x="7666937" y="5171097"/>
            <a:ext cx="1814512" cy="995850"/>
          </a:xfrm>
          <a:prstGeom prst="rect">
            <a:avLst/>
          </a:prstGeom>
        </p:spPr>
      </p:pic>
      <p:pic>
        <p:nvPicPr>
          <p:cNvPr id="30" name="Picture 29" descr="tre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32315" flipV="1">
            <a:off x="-216918" y="5180511"/>
            <a:ext cx="1814512" cy="1066800"/>
          </a:xfrm>
          <a:prstGeom prst="rect">
            <a:avLst/>
          </a:prstGeom>
        </p:spPr>
      </p:pic>
      <p:pic>
        <p:nvPicPr>
          <p:cNvPr id="16" name="Picture 15" descr="wal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3999" y="1905000"/>
            <a:ext cx="1614487" cy="2276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953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সবাইকে ধন্যবাদ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1" name="Picture 20" descr="animation-running-car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905000"/>
          </a:xfrm>
          <a:prstGeom prst="rect">
            <a:avLst/>
          </a:prstGeom>
        </p:spPr>
      </p:pic>
      <p:pic>
        <p:nvPicPr>
          <p:cNvPr id="26" name="Picture 25" descr="sdgrdf.jpg"/>
          <p:cNvPicPr>
            <a:picLocks noChangeAspect="1"/>
          </p:cNvPicPr>
          <p:nvPr/>
        </p:nvPicPr>
        <p:blipFill>
          <a:blip r:embed="rId6"/>
          <a:srcRect l="7843" t="11823" r="5882" b="29064"/>
          <a:stretch>
            <a:fillRect/>
          </a:stretch>
        </p:blipFill>
        <p:spPr>
          <a:xfrm flipH="1">
            <a:off x="4876800" y="304800"/>
            <a:ext cx="2971800" cy="1143000"/>
          </a:xfrm>
          <a:prstGeom prst="rect">
            <a:avLst/>
          </a:prstGeom>
        </p:spPr>
      </p:pic>
      <p:pic>
        <p:nvPicPr>
          <p:cNvPr id="29" name="Picture 28" descr="field.jpg"/>
          <p:cNvPicPr>
            <a:picLocks noChangeAspect="1"/>
          </p:cNvPicPr>
          <p:nvPr/>
        </p:nvPicPr>
        <p:blipFill>
          <a:blip r:embed="rId7"/>
          <a:srcRect t="88761"/>
          <a:stretch>
            <a:fillRect/>
          </a:stretch>
        </p:blipFill>
        <p:spPr>
          <a:xfrm>
            <a:off x="0" y="4114800"/>
            <a:ext cx="9144000" cy="685800"/>
          </a:xfrm>
          <a:prstGeom prst="rect">
            <a:avLst/>
          </a:prstGeom>
        </p:spPr>
      </p:pic>
      <p:pic>
        <p:nvPicPr>
          <p:cNvPr id="32" name="Picture 31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flipH="1">
            <a:off x="8915400" y="0"/>
            <a:ext cx="228600" cy="6858000"/>
          </a:xfrm>
          <a:prstGeom prst="rect">
            <a:avLst/>
          </a:prstGeom>
        </p:spPr>
      </p:pic>
      <p:pic>
        <p:nvPicPr>
          <p:cNvPr id="33" name="Picture 32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flipH="1">
            <a:off x="-1" y="0"/>
            <a:ext cx="228600" cy="6858000"/>
          </a:xfrm>
          <a:prstGeom prst="rect">
            <a:avLst/>
          </a:prstGeom>
        </p:spPr>
      </p:pic>
      <p:pic>
        <p:nvPicPr>
          <p:cNvPr id="36" name="Picture 35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rot="16200000">
            <a:off x="4419600" y="2133600"/>
            <a:ext cx="304800" cy="9144000"/>
          </a:xfrm>
          <a:prstGeom prst="rect">
            <a:avLst/>
          </a:prstGeom>
        </p:spPr>
      </p:pic>
      <p:pic>
        <p:nvPicPr>
          <p:cNvPr id="37" name="Picture 36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rot="16200000">
            <a:off x="4435475" y="-4435475"/>
            <a:ext cx="273050" cy="914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29200" y="4146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9" t="9934" r="15874"/>
          <a:stretch/>
        </p:blipFill>
        <p:spPr>
          <a:xfrm>
            <a:off x="1981200" y="1844353"/>
            <a:ext cx="6934200" cy="22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786455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vv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556">
            <a:off x="3890740" y="1564144"/>
            <a:ext cx="771525" cy="4917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233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532" y="3804241"/>
            <a:ext cx="3333668" cy="29854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জিয়াউল হক ভূঁঞা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01830123185</a:t>
            </a:r>
            <a:endParaRPr lang="bn-IN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184" y="1572682"/>
            <a:ext cx="1932572" cy="244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610100" y="2105618"/>
            <a:ext cx="3838327" cy="3416320"/>
            <a:chOff x="4610100" y="2105618"/>
            <a:chExt cx="3838327" cy="3416320"/>
          </a:xfrm>
        </p:grpSpPr>
        <p:sp>
          <p:nvSpPr>
            <p:cNvPr id="3" name="TextBox 2"/>
            <p:cNvSpPr txBox="1"/>
            <p:nvPr/>
          </p:nvSpPr>
          <p:spPr>
            <a:xfrm>
              <a:off x="4790827" y="2105618"/>
              <a:ext cx="3657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পাঠ পরিচিতি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নবম-দশম শ্রেণি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বিষয়ঃ গণিত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অধ্যায়ঃ ১৭</a:t>
              </a:r>
              <a:endParaRPr lang="bn-IN" sz="28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 err="1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সময়ঃ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৪</a:t>
              </a:r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৫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মিনিট</a:t>
              </a:r>
              <a:endParaRPr lang="bn-IN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তারিখঃ 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১২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/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০১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/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২০২০</a:t>
              </a:r>
              <a:endParaRPr lang="en-US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bn-IN" sz="28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610100" y="2128837"/>
              <a:ext cx="36576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18335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লক্ষ কর ও উওর 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2286000"/>
            <a:ext cx="4495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পরিসংখ্যান কি?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28800" y="2286000"/>
            <a:ext cx="4495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প্রকার?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4240542"/>
              </p:ext>
            </p:extLst>
          </p:nvPr>
        </p:nvGraphicFramePr>
        <p:xfrm>
          <a:off x="2286000" y="1447996"/>
          <a:ext cx="50292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344"/>
                <a:gridCol w="1072896"/>
                <a:gridCol w="1072896"/>
                <a:gridCol w="127406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শ্রেণি ব্যাপ্তি 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ট্যালি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ক্রমযোজিত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গণসংখ্যা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140-145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।।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146-151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।।</a:t>
                      </a:r>
                      <a:r>
                        <a:rPr lang="bn-IN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152-157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।।</a:t>
                      </a:r>
                      <a:r>
                        <a:rPr lang="bn-IN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।। ।।।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158-163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।।।।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164-169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।।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 =20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962399" y="5470478"/>
            <a:ext cx="4572000" cy="1143000"/>
            <a:chOff x="3581400" y="5333999"/>
            <a:chExt cx="4572000" cy="1295401"/>
          </a:xfrm>
        </p:grpSpPr>
        <p:sp>
          <p:nvSpPr>
            <p:cNvPr id="11" name="Rectangle 10"/>
            <p:cNvSpPr/>
            <p:nvPr/>
          </p:nvSpPr>
          <p:spPr>
            <a:xfrm>
              <a:off x="3581400" y="5867400"/>
              <a:ext cx="45720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সারণী </a:t>
              </a:r>
              <a:r>
                <a:rPr lang="en-US" sz="3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টি কিসের  ?</a:t>
              </a:r>
              <a:endPara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10800000">
              <a:off x="5562600" y="5333999"/>
              <a:ext cx="1371600" cy="5334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746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0600" y="381000"/>
            <a:ext cx="8005761" cy="2179162"/>
            <a:chOff x="990600" y="381000"/>
            <a:chExt cx="8005761" cy="2179162"/>
          </a:xfrm>
        </p:grpSpPr>
        <p:sp>
          <p:nvSpPr>
            <p:cNvPr id="3" name="Rounded Rectangle 2"/>
            <p:cNvSpPr/>
            <p:nvPr/>
          </p:nvSpPr>
          <p:spPr>
            <a:xfrm>
              <a:off x="990600" y="408709"/>
              <a:ext cx="6781800" cy="12192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676400" y="399871"/>
              <a:ext cx="399019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7200" b="1" dirty="0">
                  <a:latin typeface="NikoshBAN" pitchFamily="2" charset="0"/>
                  <a:cs typeface="NikoshBAN" pitchFamily="2" charset="0"/>
                </a:rPr>
                <a:t>আজকের পাঠ</a:t>
              </a:r>
              <a:endParaRPr lang="en-US" sz="7200" dirty="0"/>
            </a:p>
          </p:txBody>
        </p:sp>
        <p:pic>
          <p:nvPicPr>
            <p:cNvPr id="4" name="Picture 2" descr="C:\Users\DOEL\Pictures\Book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48436" y="381000"/>
              <a:ext cx="2447925" cy="217916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  <p:grpSp>
        <p:nvGrpSpPr>
          <p:cNvPr id="9" name="Group 8"/>
          <p:cNvGrpSpPr/>
          <p:nvPr/>
        </p:nvGrpSpPr>
        <p:grpSpPr>
          <a:xfrm>
            <a:off x="-275562" y="3352800"/>
            <a:ext cx="9695123" cy="1676400"/>
            <a:chOff x="373076" y="3352800"/>
            <a:chExt cx="8321647" cy="1676400"/>
          </a:xfrm>
        </p:grpSpPr>
        <p:sp>
          <p:nvSpPr>
            <p:cNvPr id="7" name="Parallelogram 6"/>
            <p:cNvSpPr/>
            <p:nvPr/>
          </p:nvSpPr>
          <p:spPr>
            <a:xfrm>
              <a:off x="609600" y="3352800"/>
              <a:ext cx="7848600" cy="1676400"/>
            </a:xfrm>
            <a:prstGeom prst="parallelogram">
              <a:avLst/>
            </a:prstGeom>
            <a:solidFill>
              <a:srgbClr val="92D05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3076" y="3683168"/>
              <a:ext cx="83216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পরিসংখ্যান (</a:t>
              </a:r>
              <a:r>
                <a:rPr lang="bn-IN" sz="5400" b="1" dirty="0">
                  <a:latin typeface="NikoshBAN" pitchFamily="2" charset="0"/>
                  <a:cs typeface="NikoshBAN" pitchFamily="2" charset="0"/>
                </a:rPr>
                <a:t>গণসংখ্যা </a:t>
              </a:r>
              <a:r>
                <a:rPr lang="bn-IN" sz="5400" b="1" dirty="0" smtClean="0">
                  <a:latin typeface="NikoshBAN" pitchFamily="2" charset="0"/>
                  <a:cs typeface="NikoshBAN" pitchFamily="2" charset="0"/>
                </a:rPr>
                <a:t>নিবেশন </a:t>
              </a:r>
              <a:r>
                <a:rPr lang="bn-IN" sz="5400" b="1" dirty="0">
                  <a:latin typeface="NikoshBAN" pitchFamily="2" charset="0"/>
                  <a:cs typeface="NikoshBAN" pitchFamily="2" charset="0"/>
                </a:rPr>
                <a:t>সারণি </a:t>
              </a:r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585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Flowchart: Internal Storage 1"/>
            <p:cNvSpPr/>
            <p:nvPr/>
          </p:nvSpPr>
          <p:spPr>
            <a:xfrm>
              <a:off x="0" y="0"/>
              <a:ext cx="9144000" cy="6858000"/>
            </a:xfrm>
            <a:prstGeom prst="flowChartInternalStorage">
              <a:avLst/>
            </a:prstGeom>
            <a:ln w="76200" cmpd="tri">
              <a:solidFill>
                <a:schemeClr val="tx1"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4000" y="207818"/>
              <a:ext cx="541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" pitchFamily="2" charset="0"/>
                  <a:cs typeface="Nikosh" pitchFamily="2" charset="0"/>
                </a:rPr>
                <a:t>পাঠ শেষে শিক্ষার্থীরা</a:t>
              </a:r>
              <a:r>
                <a:rPr lang="bn-IN" sz="4000" b="1" dirty="0">
                  <a:latin typeface="Nikosh" pitchFamily="2" charset="0"/>
                  <a:cs typeface="Nikosh" pitchFamily="2" charset="0"/>
                </a:rPr>
                <a:t>------ </a:t>
              </a:r>
              <a:endParaRPr lang="en-US" sz="4000" b="1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95400" y="12192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গণসংখ্যা  নিবেশন সারণি  নির্ণয়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করতে পারবে ।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ক্রমযোজিত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গণসংখ্যা  সারণি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10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855" y="152400"/>
            <a:ext cx="8915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150  154  156  158  162  140  160  143  155  159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156</a:t>
            </a:r>
            <a:r>
              <a:rPr lang="b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160  157  152  155 </a:t>
            </a:r>
            <a:r>
              <a:rPr lang="b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159  147  153  151  165</a:t>
            </a:r>
            <a:endParaRPr lang="b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ব্যাপ্তি 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ধরে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গণসংখ্যা  নিবেশন সারণি  নির্ণয় কর 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" y="2286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পরিসর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= ( সর্বোচ্চ মান – সর্বনিম্ন মান )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bn-IN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n-IN" sz="3200" b="1" dirty="0">
                <a:latin typeface="Times New Roman" pitchFamily="18" charset="0"/>
                <a:cs typeface="NikoshBAN" pitchFamily="2" charset="0"/>
              </a:rPr>
              <a:t>	 </a:t>
            </a:r>
            <a:r>
              <a:rPr lang="bn-IN" sz="3200" b="1" dirty="0" smtClean="0">
                <a:latin typeface="Times New Roman" pitchFamily="18" charset="0"/>
                <a:cs typeface="NikoshBAN" pitchFamily="2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</a:rPr>
              <a:t> 165 – 140 )</a:t>
            </a:r>
          </a:p>
          <a:p>
            <a:r>
              <a:rPr lang="en-US" sz="3200" b="1" dirty="0">
                <a:latin typeface="Times New Roman" pitchFamily="18" charset="0"/>
                <a:cs typeface="NikoshBAN" pitchFamily="2" charset="0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</a:rPr>
              <a:t> = 25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367145" y="4005793"/>
                <a:ext cx="7786255" cy="2177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শ্রেণি ব্যাপ্তি 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bn-IN" sz="3200" b="1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ধরে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 শ্রেণি সংখ্যা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  <m:t>পরিসর</m:t>
                        </m:r>
                      </m:num>
                      <m:den>
                        <m: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  <m:t>শ্রেণি</m:t>
                        </m:r>
                        <m: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  <m:t>ব্যবধান</m:t>
                        </m:r>
                      </m:den>
                    </m:f>
                  </m:oMath>
                </a14:m>
                <a:endParaRPr lang="en-US" sz="32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			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  <m:t>𝟐𝟓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			    =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4.17 </a:t>
                </a:r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5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45" y="4005793"/>
                <a:ext cx="7786255" cy="2177263"/>
              </a:xfrm>
              <a:prstGeom prst="rect">
                <a:avLst/>
              </a:prstGeom>
              <a:blipFill rotWithShape="1">
                <a:blip r:embed="rId2"/>
                <a:stretch>
                  <a:fillRect l="-1956" b="-8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89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636" y="1828800"/>
            <a:ext cx="3491345" cy="4480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3855" y="152400"/>
            <a:ext cx="8915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150  154  156  158  162  140  160 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143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155  159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156</a:t>
            </a:r>
            <a:r>
              <a:rPr lang="b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160  157  152  155 </a:t>
            </a:r>
            <a:r>
              <a:rPr lang="b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159  147  153  151  165</a:t>
            </a:r>
            <a:endParaRPr lang="b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ব্যাপ্তি 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ধরে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গণসংখ্যা  নিবেশন সারণি  নির্ণয় কর 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1704109"/>
            <a:ext cx="493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গণসংখ্যা 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নিবেশন সারণি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নিম্নরূপ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b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1426406"/>
              </p:ext>
            </p:extLst>
          </p:nvPr>
        </p:nvGraphicFramePr>
        <p:xfrm>
          <a:off x="3657599" y="2438400"/>
          <a:ext cx="5306291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823"/>
                <a:gridCol w="1729457"/>
                <a:gridCol w="1415011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শ্রেণি ব্যাপ্তি 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ট্যালি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গণসংখ্যা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140-145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146-151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152-157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158-163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164-169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345" y="2133600"/>
            <a:ext cx="3491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পরিসর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=(সর্বোচ্চ মান – সর্বনিম্ন মান )+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bn-I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bn-IN" sz="2400" b="1" dirty="0" smtClean="0">
                <a:latin typeface="Times New Roman" pitchFamily="18" charset="0"/>
                <a:cs typeface="NikoshBAN" pitchFamily="2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NikoshBAN" pitchFamily="2" charset="0"/>
              </a:rPr>
              <a:t> 165 – 140) + 1 </a:t>
            </a:r>
            <a:endParaRPr lang="bn-IN" sz="2400" b="1" dirty="0" smtClean="0">
              <a:latin typeface="Times New Roman" pitchFamily="18" charset="0"/>
              <a:cs typeface="NikoshBAN" pitchFamily="2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NikoshBAN" pitchFamily="2" charset="0"/>
              </a:rPr>
              <a:t>= 25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62345" y="3886200"/>
                <a:ext cx="3290455" cy="202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শ্রেণি ব্যাপ্তি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bn-IN" sz="2400" b="1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ধরে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 শ্রেণি সংখ্যা </a:t>
                </a:r>
              </a:p>
              <a:p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1" i="1" smtClean="0">
                            <a:latin typeface="Cambria Math"/>
                            <a:cs typeface="NikoshBAN" pitchFamily="2" charset="0"/>
                          </a:rPr>
                          <m:t>পরিসর</m:t>
                        </m:r>
                      </m:num>
                      <m:den>
                        <m:r>
                          <a:rPr lang="bn-IN" sz="2400" b="1" i="1" smtClean="0">
                            <a:latin typeface="Cambria Math"/>
                            <a:cs typeface="NikoshBAN" pitchFamily="2" charset="0"/>
                          </a:rPr>
                          <m:t>শ্রেণি</m:t>
                        </m:r>
                        <m:r>
                          <a:rPr lang="bn-IN" sz="24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1" i="1" smtClean="0">
                            <a:latin typeface="Cambria Math"/>
                            <a:cs typeface="NikoshBAN" pitchFamily="2" charset="0"/>
                          </a:rPr>
                          <m:t>ব্যবধান</m:t>
                        </m:r>
                      </m:den>
                    </m:f>
                  </m:oMath>
                </a14:m>
                <a:endParaRPr lang="bn-IN" sz="24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𝟐𝟓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𝟔</m:t>
                        </m:r>
                      </m:den>
                    </m:f>
                  </m:oMath>
                </a14:m>
                <a:endParaRPr lang="bn-IN" sz="24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4.17 </a:t>
                </a:r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5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" y="3886200"/>
                <a:ext cx="3290455" cy="2025363"/>
              </a:xfrm>
              <a:prstGeom prst="rect">
                <a:avLst/>
              </a:prstGeom>
              <a:blipFill rotWithShape="1">
                <a:blip r:embed="rId2"/>
                <a:stretch>
                  <a:fillRect l="-2778" t="-3313" r="-3333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040582" y="3613151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5382" y="4197922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9909" y="3060412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2309" y="472150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0582" y="419792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600" y="322118"/>
            <a:ext cx="443344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0600" y="322118"/>
            <a:ext cx="443344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810000" y="322118"/>
            <a:ext cx="443344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686791" y="311727"/>
            <a:ext cx="443344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438400" y="322118"/>
            <a:ext cx="443344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131128" y="322118"/>
            <a:ext cx="443344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97782" y="4197926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06490" y="4208894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54090" y="4197921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58890" y="4219862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3763" y="3593812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99909" y="5326788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45382" y="361315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2418" y="4735357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99909" y="4718629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47509" y="3028376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47509" y="5326788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47509" y="4718629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92982" y="4197924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4572000" y="322118"/>
            <a:ext cx="443344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257800" y="322118"/>
            <a:ext cx="443344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978237" y="311727"/>
            <a:ext cx="443344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684818" y="322118"/>
            <a:ext cx="443344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28600" y="723900"/>
            <a:ext cx="443344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962891" y="730827"/>
            <a:ext cx="443344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686791" y="730827"/>
            <a:ext cx="443344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438400" y="751609"/>
            <a:ext cx="443344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110346" y="800100"/>
            <a:ext cx="443344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810000" y="762000"/>
            <a:ext cx="443344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572000" y="768927"/>
            <a:ext cx="443344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257800" y="793173"/>
            <a:ext cx="443344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922819" y="768927"/>
            <a:ext cx="443344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684818" y="793173"/>
            <a:ext cx="443344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6220690" y="4916049"/>
            <a:ext cx="512619" cy="261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6199909" y="4381350"/>
            <a:ext cx="512619" cy="261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01000" y="359381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049490" y="300903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4484" y="475326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001000" y="418118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054495" y="536574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21070" y="5907235"/>
            <a:ext cx="1261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 = 20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0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4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0" y="236220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মিনিট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2531" y="914400"/>
            <a:ext cx="4562545" cy="1175247"/>
            <a:chOff x="2362200" y="914400"/>
            <a:chExt cx="4562545" cy="1175247"/>
          </a:xfrm>
        </p:grpSpPr>
        <p:sp>
          <p:nvSpPr>
            <p:cNvPr id="5" name="Rounded Rectangle 4"/>
            <p:cNvSpPr/>
            <p:nvPr/>
          </p:nvSpPr>
          <p:spPr>
            <a:xfrm>
              <a:off x="2362200" y="914400"/>
              <a:ext cx="4562545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67490" y="1043207"/>
              <a:ext cx="4267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latin typeface="NikoshBAN" pitchFamily="2" charset="0"/>
                  <a:cs typeface="NikoshBAN" pitchFamily="2" charset="0"/>
                </a:rPr>
                <a:t>একক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কাজ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3720" y="2883932"/>
            <a:ext cx="9110279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 শিক্ষার্থীর বার্ষিক পরীক্ষার  ইংরেজীতে  প্রাপ্ত  নম্বর  দেওয়া হলো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70, 40, 35, 60, 55, 58, 45, 60, 65, 80, 70, 46, 50, 60, 65, 70, 58, 60, 48, 70, 36, 85, 60, 50, 46, 65, 55, 61, 72, 85, 90, 68,</a:t>
            </a:r>
            <a:r>
              <a:rPr lang="bn-IN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50, 40, 56, 60, 65, 46, 76</a:t>
            </a:r>
            <a:endParaRPr lang="b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ব্যাপ্তি 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ধরে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গণসংখ্যা নিবেশন সারণি 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 কর 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7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855" y="152400"/>
            <a:ext cx="8915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150  154  156  158  162  140  160  143  155  159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156</a:t>
            </a:r>
            <a:r>
              <a:rPr lang="b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160  157  152  155 </a:t>
            </a:r>
            <a:r>
              <a:rPr lang="b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159  147  153  151  165</a:t>
            </a:r>
            <a:endParaRPr lang="b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ব্যাপ্তি 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ধরে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ক্রমযোজিত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গণসংখ্যা  সারণি  নির্ণয় কর 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" y="2286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পরিসর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= ( সর্বোচ্চ মান – সর্বনিম্ন মান )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bn-IN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n-IN" sz="3200" b="1" dirty="0">
                <a:latin typeface="Times New Roman" pitchFamily="18" charset="0"/>
                <a:cs typeface="NikoshBAN" pitchFamily="2" charset="0"/>
              </a:rPr>
              <a:t>	 </a:t>
            </a:r>
            <a:r>
              <a:rPr lang="bn-IN" sz="3200" b="1" dirty="0" smtClean="0">
                <a:latin typeface="Times New Roman" pitchFamily="18" charset="0"/>
                <a:cs typeface="NikoshBAN" pitchFamily="2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</a:rPr>
              <a:t> 165 – 140 )</a:t>
            </a:r>
          </a:p>
          <a:p>
            <a:r>
              <a:rPr lang="en-US" sz="3200" b="1" dirty="0">
                <a:latin typeface="Times New Roman" pitchFamily="18" charset="0"/>
                <a:cs typeface="NikoshBAN" pitchFamily="2" charset="0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</a:rPr>
              <a:t> = 25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367145" y="4005793"/>
                <a:ext cx="7786255" cy="2177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শ্রেণি ব্যাপ্তি 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bn-IN" sz="3200" b="1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ধরে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 শ্রেণি সংখ্যা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  <m:t>পরিসর</m:t>
                        </m:r>
                      </m:num>
                      <m:den>
                        <m: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  <m:t>শ্রেণি</m:t>
                        </m:r>
                        <m: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  <m:t>ব্যবধান</m:t>
                        </m:r>
                      </m:den>
                    </m:f>
                  </m:oMath>
                </a14:m>
                <a:endParaRPr lang="en-US" sz="32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			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  <m:t>𝟐𝟓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			    =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4.17 </a:t>
                </a:r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5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45" y="4005793"/>
                <a:ext cx="7786255" cy="2177263"/>
              </a:xfrm>
              <a:prstGeom prst="rect">
                <a:avLst/>
              </a:prstGeom>
              <a:blipFill rotWithShape="1">
                <a:blip r:embed="rId2"/>
                <a:stretch>
                  <a:fillRect l="-1956" b="-8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3313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1652</TotalTime>
  <Words>630</Words>
  <Application>Microsoft Office PowerPoint</Application>
  <PresentationFormat>On-screen Show (4:3)</PresentationFormat>
  <Paragraphs>160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Slide 1</vt:lpstr>
      <vt:lpstr>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Perpect Computer</cp:lastModifiedBy>
  <cp:revision>211</cp:revision>
  <dcterms:created xsi:type="dcterms:W3CDTF">2006-08-16T00:00:00Z</dcterms:created>
  <dcterms:modified xsi:type="dcterms:W3CDTF">2020-01-12T04:24:05Z</dcterms:modified>
</cp:coreProperties>
</file>