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3" r:id="rId6"/>
    <p:sldId id="290" r:id="rId7"/>
    <p:sldId id="264" r:id="rId8"/>
    <p:sldId id="265" r:id="rId9"/>
    <p:sldId id="287" r:id="rId10"/>
    <p:sldId id="266" r:id="rId11"/>
    <p:sldId id="270" r:id="rId12"/>
    <p:sldId id="260" r:id="rId13"/>
    <p:sldId id="280" r:id="rId14"/>
    <p:sldId id="268" r:id="rId15"/>
    <p:sldId id="269" r:id="rId16"/>
    <p:sldId id="276" r:id="rId17"/>
    <p:sldId id="272" r:id="rId18"/>
    <p:sldId id="279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EL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E7FD"/>
    <a:srgbClr val="EDFD17"/>
    <a:srgbClr val="BFC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9" autoAdjust="0"/>
    <p:restoredTop sz="70599" autoAdjust="0"/>
  </p:normalViewPr>
  <p:slideViewPr>
    <p:cSldViewPr>
      <p:cViewPr>
        <p:scale>
          <a:sx n="59" d="100"/>
          <a:sy n="59" d="100"/>
        </p:scale>
        <p:origin x="-160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9-04T21:56:48.485" idx="1">
    <p:pos x="-2075" y="-25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4AAD5-7C17-4000-82DE-837E128CC912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B4737-2033-4CE8-A32B-6737DF5A33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8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4737-2033-4CE8-A32B-6737DF5A33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82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4737-2033-4CE8-A32B-6737DF5A33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52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4737-2033-4CE8-A32B-6737DF5A337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32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4737-2033-4CE8-A32B-6737DF5A337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3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CC9-3573-4994-8D63-7E7936430A7E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C33-F29A-4103-A9E1-F2D87A9DBB5A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55D8-88EA-4AFF-817F-92AA8F9CE426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BFD56-431B-43E5-B1AF-E94AC8467215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8FBD-5D89-4F8C-B59F-73AB53811A19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CAE1-55C5-4E0C-8FCA-8104017B3E0A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2ED7-5B03-4B3C-AE64-4865E083E6E7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DA2C-14C9-4390-8B4D-DFE7FC2E8841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36EE-A941-4A8E-A9C3-A2735D500567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92EB-DA33-4129-AA34-01C86664E0E6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1E50-382B-479D-B307-660855523305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9269-DBC5-4E25-B6DA-0BBCA15D6679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04800"/>
            <a:ext cx="6417625" cy="27432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722" y="3062207"/>
            <a:ext cx="6417625" cy="3239338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-990600"/>
            <a:ext cx="9144000" cy="8382000"/>
          </a:xfrm>
          <a:prstGeom prst="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FB97-8138-47D1-A994-64F863C7B9CD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0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1771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শব্দ।এর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চুরান্ত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দী্নতা-হীনতা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বিনয়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নমনিয়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হওয়া।আর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শরিয়াতের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পরিভাষায়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দৈন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ন্দিন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জিবনের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কাজ-কর্মে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তালার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বিধি-বিধান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মেনেচলাকে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ইবাদাত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EC3-21B0-4DCD-A349-87509D4C8793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7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1" cy="33186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0"/>
            <a:ext cx="4571999" cy="3352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544" y="3352801"/>
            <a:ext cx="4572001" cy="35052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28" y="3318641"/>
            <a:ext cx="4571999" cy="35052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828800" y="2438400"/>
            <a:ext cx="762000" cy="68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সলাত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6857998" y="1659320"/>
            <a:ext cx="838202" cy="77908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রমা</a:t>
            </a:r>
          </a:p>
          <a:p>
            <a:pPr algn="ctr"/>
            <a:r>
              <a:rPr lang="bn-BD" dirty="0" smtClean="0"/>
              <a:t>দান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2895600" y="3505200"/>
            <a:ext cx="762000" cy="685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হাজ্জ</a:t>
            </a:r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6400800" y="6172200"/>
            <a:ext cx="1066800" cy="65164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যাকাত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8013-D444-4652-A150-27635801B0E4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2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1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1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1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repeatCount="1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7883" y="0"/>
            <a:ext cx="914400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প্রঃ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ctr">
              <a:buFont typeface="Arial" charset="0"/>
              <a:buChar char="•"/>
            </a:pP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ইবাদাত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হবে?বল</a:t>
            </a:r>
            <a:r>
              <a:rPr lang="en-US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ctr">
              <a:buFont typeface="Arial" charset="0"/>
              <a:buChar char="•"/>
            </a:pPr>
            <a:endParaRPr lang="en-US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solidFill>
                <a:srgbClr val="FFFF00"/>
              </a:solidFill>
            </a:endParaRPr>
          </a:p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CC9E-0840-4D6C-8FEC-C63B62EEEE8C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be 7"/>
          <p:cNvSpPr/>
          <p:nvPr/>
        </p:nvSpPr>
        <p:spPr>
          <a:xfrm>
            <a:off x="-533400" y="-762000"/>
            <a:ext cx="11049000" cy="7772400"/>
          </a:xfrm>
          <a:prstGeom prst="cube">
            <a:avLst>
              <a:gd name="adj" fmla="val 3171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solidFill>
                  <a:srgbClr val="13E7FD"/>
                </a:solidFill>
              </a:rPr>
              <a:t># </a:t>
            </a:r>
            <a:r>
              <a:rPr lang="en-US" sz="48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হাক্কুল্লাহ</a:t>
            </a:r>
            <a:r>
              <a:rPr lang="en-US" sz="48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হাক্কুল</a:t>
            </a:r>
            <a:r>
              <a:rPr lang="en-US" sz="48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ইবাদের</a:t>
            </a:r>
            <a:r>
              <a:rPr lang="en-US" sz="48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dirty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8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48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বুঝিয়ে</a:t>
            </a:r>
            <a:r>
              <a:rPr lang="en-US" sz="48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হাক্কুল্লাহ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অশ্বিকার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কারির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পরিনতি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73F2-276E-4E3F-B279-8C6FB9ECC412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096" y="1752600"/>
            <a:ext cx="2371904" cy="124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14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8143" y="32657"/>
            <a:ext cx="9144000" cy="6825343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ইবাদতের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গুরুত্বঃ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পবিএ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কোরআনে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সুরা</a:t>
            </a:r>
            <a:r>
              <a:rPr lang="en-US" sz="4400" dirty="0" smtClean="0">
                <a:solidFill>
                  <a:schemeClr val="tx1"/>
                </a:solidFill>
              </a:rPr>
              <a:t>[ আল-বাইয়্যিনা</a:t>
            </a:r>
            <a:r>
              <a:rPr lang="en-US" sz="4400" dirty="0" smtClean="0">
                <a:solidFill>
                  <a:srgbClr val="FF0000"/>
                </a:solidFill>
              </a:rPr>
              <a:t>০৫</a:t>
            </a:r>
            <a:r>
              <a:rPr lang="en-US" sz="4400" dirty="0" smtClean="0">
                <a:solidFill>
                  <a:schemeClr val="tx1"/>
                </a:solidFill>
              </a:rPr>
              <a:t>,আলে-ইমরআন</a:t>
            </a:r>
            <a:r>
              <a:rPr lang="en-US" sz="4400" dirty="0" smtClean="0">
                <a:solidFill>
                  <a:srgbClr val="FF0000"/>
                </a:solidFill>
              </a:rPr>
              <a:t>৩২</a:t>
            </a:r>
            <a:r>
              <a:rPr lang="en-US" sz="4400" dirty="0" smtClean="0">
                <a:solidFill>
                  <a:schemeClr val="tx1"/>
                </a:solidFill>
              </a:rPr>
              <a:t>,আল-আরাফ</a:t>
            </a:r>
            <a:r>
              <a:rPr lang="en-US" sz="4400" dirty="0" smtClean="0">
                <a:solidFill>
                  <a:srgbClr val="FF0000"/>
                </a:solidFill>
              </a:rPr>
              <a:t>১৭৯</a:t>
            </a:r>
            <a:r>
              <a:rPr lang="en-US" sz="4400" dirty="0" smtClean="0">
                <a:solidFill>
                  <a:schemeClr val="tx1"/>
                </a:solidFill>
              </a:rPr>
              <a:t>,জুময়া</a:t>
            </a:r>
            <a:r>
              <a:rPr lang="en-US" sz="4400" dirty="0" smtClean="0">
                <a:solidFill>
                  <a:srgbClr val="FF0000"/>
                </a:solidFill>
              </a:rPr>
              <a:t>১০</a:t>
            </a:r>
            <a:r>
              <a:rPr lang="en-US" sz="4400" dirty="0" smtClean="0">
                <a:solidFill>
                  <a:schemeClr val="tx1"/>
                </a:solidFill>
              </a:rPr>
              <a:t>,ও বাকারা</a:t>
            </a:r>
            <a:r>
              <a:rPr lang="en-US" sz="4400" dirty="0" smtClean="0">
                <a:solidFill>
                  <a:srgbClr val="FF0000"/>
                </a:solidFill>
              </a:rPr>
              <a:t>৪৩</a:t>
            </a:r>
            <a:r>
              <a:rPr lang="en-US" sz="4400" dirty="0" smtClean="0">
                <a:solidFill>
                  <a:schemeClr val="tx1"/>
                </a:solidFill>
              </a:rPr>
              <a:t>,সহ </a:t>
            </a:r>
            <a:r>
              <a:rPr lang="en-US" sz="4400" dirty="0" err="1" smtClean="0">
                <a:solidFill>
                  <a:schemeClr val="tx1"/>
                </a:solidFill>
              </a:rPr>
              <a:t>অনেক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স্থানেই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আল্লাহ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পাক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বলেছেন</a:t>
            </a:r>
            <a:r>
              <a:rPr lang="en-US" sz="4400" dirty="0" smtClean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A719-00EC-4697-AD99-EC1755E85E15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0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525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ইবাদত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প্রথমতদুই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প্রকারঃ</a:t>
            </a:r>
            <a:r>
              <a:rPr lang="en-US" sz="4800" dirty="0" smtClean="0">
                <a:solidFill>
                  <a:srgbClr val="FF0000"/>
                </a:solidFill>
              </a:rPr>
              <a:t>            </a:t>
            </a:r>
            <a:r>
              <a:rPr lang="en-US" sz="4400" dirty="0" smtClean="0">
                <a:solidFill>
                  <a:srgbClr val="13E7FD"/>
                </a:solidFill>
              </a:rPr>
              <a:t>[ক]</a:t>
            </a:r>
            <a:r>
              <a:rPr lang="en-US" sz="4400" dirty="0" err="1" smtClean="0">
                <a:solidFill>
                  <a:srgbClr val="13E7FD"/>
                </a:solidFill>
              </a:rPr>
              <a:t>হাক্কুল্লাহ</a:t>
            </a:r>
            <a:r>
              <a:rPr lang="en-US" sz="4400" dirty="0" smtClean="0">
                <a:solidFill>
                  <a:srgbClr val="13E7FD"/>
                </a:solidFill>
              </a:rPr>
              <a:t> </a:t>
            </a:r>
            <a:r>
              <a:rPr lang="en-US" sz="4400" dirty="0" smtClean="0">
                <a:solidFill>
                  <a:srgbClr val="FFFF00"/>
                </a:solidFill>
              </a:rPr>
              <a:t>ও </a:t>
            </a:r>
            <a:r>
              <a:rPr lang="en-US" sz="4400" dirty="0" smtClean="0">
                <a:solidFill>
                  <a:srgbClr val="13E7FD"/>
                </a:solidFill>
              </a:rPr>
              <a:t>[খ] </a:t>
            </a:r>
            <a:r>
              <a:rPr lang="en-US" sz="4400" dirty="0" err="1" smtClean="0">
                <a:solidFill>
                  <a:srgbClr val="13E7FD"/>
                </a:solidFill>
              </a:rPr>
              <a:t>হাক্কুল</a:t>
            </a:r>
            <a:r>
              <a:rPr lang="en-US" sz="4400" dirty="0" smtClean="0">
                <a:solidFill>
                  <a:srgbClr val="13E7FD"/>
                </a:solidFill>
              </a:rPr>
              <a:t> </a:t>
            </a:r>
            <a:r>
              <a:rPr lang="en-US" sz="4400" dirty="0" err="1" smtClean="0">
                <a:solidFill>
                  <a:srgbClr val="13E7FD"/>
                </a:solidFill>
              </a:rPr>
              <a:t>ইবাদ</a:t>
            </a:r>
            <a:r>
              <a:rPr lang="en-US" sz="4400" dirty="0" smtClean="0">
                <a:solidFill>
                  <a:srgbClr val="13E7FD"/>
                </a:solidFill>
              </a:rPr>
              <a:t>।</a:t>
            </a: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[ক] </a:t>
            </a:r>
            <a:r>
              <a:rPr lang="en-US" sz="4800" dirty="0" err="1" smtClean="0">
                <a:solidFill>
                  <a:srgbClr val="FFFF00"/>
                </a:solidFill>
              </a:rPr>
              <a:t>হাক্কুল্লাহ</a:t>
            </a:r>
            <a:r>
              <a:rPr lang="en-US" sz="4800" dirty="0" smtClean="0">
                <a:solidFill>
                  <a:srgbClr val="FFFF00"/>
                </a:solidFill>
              </a:rPr>
              <a:t> [</a:t>
            </a:r>
            <a:r>
              <a:rPr lang="en-US" sz="4800" dirty="0" err="1" smtClean="0">
                <a:solidFill>
                  <a:srgbClr val="FFFF00"/>
                </a:solidFill>
              </a:rPr>
              <a:t>আল্লাহর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হক</a:t>
            </a:r>
            <a:r>
              <a:rPr lang="en-US" sz="4800" dirty="0" smtClean="0">
                <a:solidFill>
                  <a:srgbClr val="FFFF00"/>
                </a:solidFill>
              </a:rPr>
              <a:t>]</a:t>
            </a:r>
          </a:p>
          <a:p>
            <a:r>
              <a:rPr lang="en-US" sz="4000" dirty="0" smtClean="0"/>
              <a:t>১।সামগ্রিক  </a:t>
            </a:r>
            <a:r>
              <a:rPr lang="en-US" sz="4000" dirty="0" err="1" smtClean="0"/>
              <a:t>জীবনে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আল্লাহর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সার্বভৌমত্ব</a:t>
            </a:r>
            <a:r>
              <a:rPr lang="en-US" sz="4000" dirty="0" smtClean="0"/>
              <a:t> ও </a:t>
            </a:r>
            <a:r>
              <a:rPr lang="en-US" sz="4000" dirty="0" err="1" smtClean="0"/>
              <a:t>কতৃত্ব</a:t>
            </a:r>
            <a:r>
              <a:rPr lang="en-US" sz="4000" dirty="0" smtClean="0"/>
              <a:t> </a:t>
            </a:r>
            <a:r>
              <a:rPr lang="en-US" sz="4000" dirty="0" err="1" smtClean="0"/>
              <a:t>স্বীকার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।</a:t>
            </a:r>
          </a:p>
          <a:p>
            <a:r>
              <a:rPr lang="en-US" sz="4000" dirty="0" smtClean="0"/>
              <a:t>২। </a:t>
            </a:r>
            <a:r>
              <a:rPr lang="en-US" sz="4000" dirty="0" err="1" smtClean="0"/>
              <a:t>আল্লাহর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দেওয়া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সকল</a:t>
            </a:r>
            <a:r>
              <a:rPr lang="en-US" sz="4000" dirty="0" smtClean="0"/>
              <a:t> </a:t>
            </a:r>
            <a:r>
              <a:rPr lang="en-US" sz="4000" dirty="0" err="1" smtClean="0"/>
              <a:t>আদেশ-নিষেধ</a:t>
            </a:r>
            <a:r>
              <a:rPr lang="en-US" sz="4000" dirty="0" smtClean="0"/>
              <a:t> </a:t>
            </a:r>
            <a:r>
              <a:rPr lang="en-US" sz="4000" dirty="0" err="1" smtClean="0"/>
              <a:t>মেনে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চলা</a:t>
            </a:r>
            <a:r>
              <a:rPr lang="en-US" sz="4000" dirty="0" smtClean="0"/>
              <a:t>।</a:t>
            </a:r>
          </a:p>
          <a:p>
            <a:r>
              <a:rPr lang="en-US" sz="4000" dirty="0" smtClean="0"/>
              <a:t>৩।সর্বাবস্থায় </a:t>
            </a:r>
            <a:r>
              <a:rPr lang="en-US" sz="4000" dirty="0" err="1" smtClean="0"/>
              <a:t>নিজেকে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আল্লাহর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নিকট</a:t>
            </a:r>
            <a:r>
              <a:rPr lang="en-US" sz="4000" dirty="0" smtClean="0"/>
              <a:t> </a:t>
            </a:r>
            <a:r>
              <a:rPr lang="en-US" sz="4000" dirty="0" err="1" smtClean="0"/>
              <a:t>আত্মসর্পণ</a:t>
            </a:r>
            <a:r>
              <a:rPr lang="en-US" sz="4000" dirty="0" smtClean="0"/>
              <a:t> </a:t>
            </a:r>
            <a:r>
              <a:rPr lang="en-US" sz="4000" dirty="0" err="1" smtClean="0"/>
              <a:t>এবংতা</a:t>
            </a:r>
            <a:r>
              <a:rPr lang="en-US" sz="4000" dirty="0" err="1" smtClean="0">
                <a:latin typeface="French Script MT" pitchFamily="66" charset="0"/>
              </a:rPr>
              <a:t>র</a:t>
            </a:r>
            <a:r>
              <a:rPr lang="en-US" sz="4000" dirty="0" smtClean="0">
                <a:latin typeface="French Script MT" pitchFamily="66" charset="0"/>
              </a:rPr>
              <a:t> </a:t>
            </a:r>
            <a:r>
              <a:rPr lang="en-US" sz="4000" dirty="0" err="1" smtClean="0">
                <a:latin typeface="French Script MT" pitchFamily="66" charset="0"/>
              </a:rPr>
              <a:t>অনু্গ্রহ</a:t>
            </a:r>
            <a:r>
              <a:rPr lang="en-US" sz="4000" dirty="0" smtClean="0">
                <a:latin typeface="French Script MT" pitchFamily="66" charset="0"/>
              </a:rPr>
              <a:t> </a:t>
            </a:r>
            <a:r>
              <a:rPr lang="en-US" sz="4000" dirty="0" err="1" smtClean="0">
                <a:latin typeface="French Script MT" pitchFamily="66" charset="0"/>
              </a:rPr>
              <a:t>কামনাকরা</a:t>
            </a:r>
            <a:r>
              <a:rPr lang="en-US" sz="4000" dirty="0" smtClean="0">
                <a:latin typeface="French Script MT" pitchFamily="66" charset="0"/>
              </a:rPr>
              <a:t>।</a:t>
            </a:r>
            <a:endParaRPr lang="en-US" sz="2000" dirty="0" smtClean="0">
              <a:latin typeface="French Script MT" pitchFamily="66" charset="0"/>
            </a:endParaRPr>
          </a:p>
          <a:p>
            <a:endParaRPr lang="en-US" sz="20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04A1-1412-4329-A4C5-A3C2535EF638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3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0"/>
            <a:ext cx="4724400" cy="35433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19600" cy="3581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6145"/>
            <a:ext cx="4419600" cy="32818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581400"/>
            <a:ext cx="4724400" cy="3048000"/>
          </a:xfrm>
          <a:prstGeom prst="rect">
            <a:avLst/>
          </a:prstGeom>
        </p:spPr>
      </p:pic>
      <p:sp>
        <p:nvSpPr>
          <p:cNvPr id="6" name="Flowchart: Terminator 5"/>
          <p:cNvSpPr/>
          <p:nvPr/>
        </p:nvSpPr>
        <p:spPr>
          <a:xfrm>
            <a:off x="52552" y="42040"/>
            <a:ext cx="1524000" cy="796159"/>
          </a:xfrm>
          <a:prstGeom prst="flowChartTermina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গুরু জনকে</a:t>
            </a:r>
          </a:p>
          <a:p>
            <a:pPr algn="ctr"/>
            <a:r>
              <a:rPr lang="bn-BD" dirty="0" smtClean="0"/>
              <a:t>সম্মানার্থে চুমা খাচ্ছে।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600" y="2743200"/>
            <a:ext cx="16764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অসহায়কে সাহায্য করা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90800" y="5791200"/>
            <a:ext cx="18288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/>
              <a:t>শ্রমিকের সাথে ভাল ব্যাব হার করা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15807" y="6172200"/>
            <a:ext cx="22098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/>
              <a:t>দুর্গতদের সাহায্য</a:t>
            </a:r>
          </a:p>
          <a:p>
            <a:pPr algn="ctr"/>
            <a:r>
              <a:rPr lang="bn-BD" sz="1600" dirty="0" smtClean="0"/>
              <a:t>সাহায্য করা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5410-1ECB-48BA-BCF5-976B846F8C40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3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repeatCount="1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66171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খ।হাক্কুল</a:t>
            </a:r>
            <a:r>
              <a:rPr lang="en-US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ইবাদ</a:t>
            </a:r>
            <a:r>
              <a:rPr lang="en-US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বান্দার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মুসলিমের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মুসলিমের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ছয়টি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বুখারি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6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60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60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60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আটটি</a:t>
            </a:r>
            <a:r>
              <a:rPr lang="en-US" sz="60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60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60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6000" dirty="0" smtClean="0">
                <a:solidFill>
                  <a:srgbClr val="13E7FD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13E7FD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FE76-04AC-4719-8E79-E07149A1A269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6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0" y="18738"/>
            <a:ext cx="9144000" cy="7772400"/>
          </a:xfrm>
          <a:prstGeom prst="bevel">
            <a:avLst/>
          </a:prstGeom>
          <a:solidFill>
            <a:srgbClr val="13E7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দলিয়কাজঃ</a:t>
            </a:r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O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কাহাকেবলে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প্রকারকিকি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Oইবাদত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45"/>
          <a:stretch/>
        </p:blipFill>
        <p:spPr>
          <a:xfrm>
            <a:off x="3244209" y="2422359"/>
            <a:ext cx="2655581" cy="163228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417B-C411-4376-92CA-1AF2D81FD17A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6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Scroll 5"/>
          <p:cNvSpPr/>
          <p:nvPr/>
        </p:nvSpPr>
        <p:spPr>
          <a:xfrm>
            <a:off x="-961869" y="-906905"/>
            <a:ext cx="11125200" cy="7924800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dirty="0" err="1" smtClean="0">
                <a:solidFill>
                  <a:schemeClr val="bg1"/>
                </a:solidFill>
              </a:rPr>
              <a:t>মুল্লায়নঃ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শিক্ষার্থী</a:t>
            </a:r>
            <a:r>
              <a:rPr lang="en-US" sz="3200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>
                <a:solidFill>
                  <a:srgbClr val="13E7FD"/>
                </a:solidFill>
              </a:rPr>
              <a:t>1</a:t>
            </a:r>
            <a:r>
              <a:rPr lang="en-US" sz="5400" dirty="0" smtClean="0"/>
              <a:t> </a:t>
            </a:r>
            <a:r>
              <a:rPr lang="en-US" sz="5400" dirty="0" err="1" smtClean="0"/>
              <a:t>ইবাদত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পারবে</a:t>
            </a:r>
            <a:r>
              <a:rPr lang="en-US" sz="5400" dirty="0" smtClean="0"/>
              <a:t>।</a:t>
            </a:r>
          </a:p>
          <a:p>
            <a:pPr algn="ctr"/>
            <a:r>
              <a:rPr lang="en-US" sz="5400" dirty="0" smtClean="0">
                <a:solidFill>
                  <a:srgbClr val="13E7FD"/>
                </a:solidFill>
              </a:rPr>
              <a:t>2</a:t>
            </a:r>
            <a:r>
              <a:rPr lang="en-US" sz="5400" dirty="0" smtClean="0"/>
              <a:t> </a:t>
            </a:r>
            <a:r>
              <a:rPr lang="en-US" sz="5400" dirty="0" err="1" smtClean="0"/>
              <a:t>ইবাদাত</a:t>
            </a:r>
            <a:r>
              <a:rPr lang="en-US" sz="5400" dirty="0" smtClean="0"/>
              <a:t> </a:t>
            </a:r>
            <a:r>
              <a:rPr lang="en-US" sz="5400" dirty="0" err="1" smtClean="0"/>
              <a:t>কত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প্রকার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কিকি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লিখতেপারবে</a:t>
            </a:r>
            <a:r>
              <a:rPr lang="en-US" sz="5400" dirty="0" smtClean="0"/>
              <a:t>।</a:t>
            </a:r>
          </a:p>
          <a:p>
            <a:pPr algn="ctr"/>
            <a:r>
              <a:rPr lang="en-US" sz="5400" dirty="0" smtClean="0">
                <a:solidFill>
                  <a:srgbClr val="13E7FD"/>
                </a:solidFill>
              </a:rPr>
              <a:t>3</a:t>
            </a:r>
            <a:r>
              <a:rPr lang="en-US" sz="5400" dirty="0" smtClean="0"/>
              <a:t> </a:t>
            </a:r>
            <a:r>
              <a:rPr lang="en-US" sz="5400" dirty="0" err="1" smtClean="0"/>
              <a:t>ইবাদাত</a:t>
            </a:r>
            <a:r>
              <a:rPr lang="en-US" sz="5400" dirty="0" smtClean="0"/>
              <a:t> </a:t>
            </a:r>
            <a:r>
              <a:rPr lang="en-US" sz="5400" dirty="0" err="1" smtClean="0"/>
              <a:t>না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করলে</a:t>
            </a:r>
            <a:r>
              <a:rPr lang="en-US" sz="5400" dirty="0" smtClean="0"/>
              <a:t> </a:t>
            </a:r>
            <a:r>
              <a:rPr lang="en-US" sz="5400" dirty="0" err="1" smtClean="0"/>
              <a:t>তার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পরিনতি</a:t>
            </a:r>
            <a:r>
              <a:rPr lang="en-US" sz="5400" dirty="0" smtClean="0"/>
              <a:t> </a:t>
            </a:r>
            <a:r>
              <a:rPr lang="en-US" sz="5400" dirty="0" err="1" smtClean="0"/>
              <a:t>ব্যাখ্যা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পারবে</a:t>
            </a:r>
            <a:r>
              <a:rPr lang="en-US" sz="5400" dirty="0" smtClean="0"/>
              <a:t>।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CCD1-1E67-4678-BC5F-885597C1807D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7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446314" y="0"/>
            <a:ext cx="8305800" cy="1600200"/>
          </a:xfrm>
          <a:prstGeom prst="wave">
            <a:avLst>
              <a:gd name="adj1" fmla="val 12500"/>
              <a:gd name="adj2" fmla="val 39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/>
              <a:t>শিক্ষক পরিচিতি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694" y="1760483"/>
            <a:ext cx="1463040" cy="1828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0" y="3846786"/>
            <a:ext cx="9144000" cy="304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/>
              <a:t>মোঃমাহাবুব আলম মহসীন</a:t>
            </a:r>
          </a:p>
          <a:p>
            <a:pPr algn="ctr"/>
            <a:r>
              <a:rPr lang="bn-BD" sz="3200" dirty="0" smtClean="0"/>
              <a:t>কামিল</a:t>
            </a:r>
            <a:r>
              <a:rPr lang="bn-BD" sz="2400" dirty="0" smtClean="0"/>
              <a:t>(হাদিস)</a:t>
            </a:r>
            <a:r>
              <a:rPr lang="bn-BD" sz="3200" dirty="0" smtClean="0"/>
              <a:t>বিএ;অনার্স,এম,এ</a:t>
            </a:r>
            <a:r>
              <a:rPr lang="bn-BD" sz="2400" dirty="0" smtClean="0"/>
              <a:t>(হাদিস)</a:t>
            </a:r>
            <a:r>
              <a:rPr lang="bn-BD" sz="3200" dirty="0" smtClean="0"/>
              <a:t>ইবি,কুস্টিয়া</a:t>
            </a:r>
          </a:p>
          <a:p>
            <a:pPr algn="ctr"/>
            <a:r>
              <a:rPr lang="bn-BD" sz="3200" dirty="0" smtClean="0"/>
              <a:t>সহকারী শিক্ষক(ইসলাম)</a:t>
            </a:r>
          </a:p>
          <a:p>
            <a:pPr algn="ctr"/>
            <a:r>
              <a:rPr lang="bn-BD" sz="3200" dirty="0" smtClean="0"/>
              <a:t>রাজ্জাক হাওলাদার একাডেমি,মাদারীপুর।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99C9-F725-4FD0-8FD2-30F9FEDAF206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4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err="1" smtClean="0"/>
              <a:t>বাড়ীর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কাজঃ</a:t>
            </a:r>
            <a:endParaRPr lang="en-US" sz="6000" dirty="0" smtClean="0"/>
          </a:p>
          <a:p>
            <a:r>
              <a:rPr lang="en-US" sz="4400" dirty="0" smtClean="0"/>
              <a:t> </a:t>
            </a:r>
            <a:r>
              <a:rPr lang="en-US" sz="4400" dirty="0">
                <a:solidFill>
                  <a:srgbClr val="13E7FD"/>
                </a:solidFill>
              </a:rPr>
              <a:t>*</a:t>
            </a:r>
            <a:r>
              <a:rPr lang="en-US" sz="4400" dirty="0" smtClean="0"/>
              <a:t> </a:t>
            </a:r>
            <a:r>
              <a:rPr lang="en-US" sz="4400" dirty="0" err="1" smtClean="0"/>
              <a:t>হাক্কুল্লাহর</a:t>
            </a:r>
            <a:r>
              <a:rPr lang="en-US" sz="4400" dirty="0" smtClean="0"/>
              <a:t> </a:t>
            </a:r>
            <a:r>
              <a:rPr lang="en-US" sz="4400" dirty="0" err="1" smtClean="0"/>
              <a:t>উপর</a:t>
            </a:r>
            <a:r>
              <a:rPr lang="en-US" sz="4400" dirty="0" smtClean="0"/>
              <a:t> </a:t>
            </a:r>
            <a:r>
              <a:rPr lang="en-US" sz="4400" dirty="0" err="1" smtClean="0"/>
              <a:t>আল্লাহরএকটা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বাণী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লিখবে</a:t>
            </a:r>
            <a:r>
              <a:rPr lang="en-US" sz="4400" dirty="0" smtClean="0"/>
              <a:t>।</a:t>
            </a:r>
          </a:p>
          <a:p>
            <a:r>
              <a:rPr lang="en-US" sz="4400" dirty="0" smtClean="0">
                <a:solidFill>
                  <a:srgbClr val="13E7FD"/>
                </a:solidFill>
              </a:rPr>
              <a:t>* </a:t>
            </a:r>
            <a:r>
              <a:rPr lang="en-US" sz="4400" dirty="0" err="1" smtClean="0"/>
              <a:t>হাক্কুল</a:t>
            </a:r>
            <a:r>
              <a:rPr lang="en-US" sz="4400" dirty="0" smtClean="0"/>
              <a:t> </a:t>
            </a:r>
            <a:r>
              <a:rPr lang="en-US" sz="4400" dirty="0" err="1" smtClean="0"/>
              <a:t>ইবাদ</a:t>
            </a:r>
            <a:r>
              <a:rPr lang="en-US" sz="4400" dirty="0" smtClean="0"/>
              <a:t> </a:t>
            </a:r>
            <a:r>
              <a:rPr lang="en-US" sz="4400" dirty="0" err="1" smtClean="0"/>
              <a:t>এর</a:t>
            </a:r>
            <a:r>
              <a:rPr lang="en-US" sz="4400" dirty="0" smtClean="0"/>
              <a:t> </a:t>
            </a:r>
            <a:r>
              <a:rPr lang="en-US" sz="4400" dirty="0" err="1" smtClean="0"/>
              <a:t>উপর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একটা</a:t>
            </a:r>
            <a:r>
              <a:rPr lang="en-US" sz="4400" dirty="0" smtClean="0"/>
              <a:t> </a:t>
            </a:r>
            <a:r>
              <a:rPr lang="en-US" sz="4400" dirty="0" err="1" smtClean="0"/>
              <a:t>হাদিস</a:t>
            </a:r>
            <a:r>
              <a:rPr lang="en-US" sz="4400" dirty="0" smtClean="0"/>
              <a:t> </a:t>
            </a:r>
          </a:p>
          <a:p>
            <a:r>
              <a:rPr lang="en-US" sz="4400" dirty="0" err="1" smtClean="0"/>
              <a:t>লিখবে</a:t>
            </a:r>
            <a:r>
              <a:rPr lang="en-US" sz="4400" dirty="0" smtClean="0"/>
              <a:t>।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14400"/>
            <a:ext cx="3563744" cy="16002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90B-7029-4B07-9B02-6BADECC8F930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1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4" y="0"/>
            <a:ext cx="9121515" cy="45992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4" y="4597294"/>
            <a:ext cx="9121515" cy="226070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DA53-A903-4FF3-835A-95F62EB5DE47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7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</a:rPr>
              <a:t>ইসলাম</a:t>
            </a:r>
            <a:r>
              <a:rPr lang="en-US" sz="7200" dirty="0" smtClean="0">
                <a:solidFill>
                  <a:schemeClr val="bg1"/>
                </a:solidFill>
              </a:rPr>
              <a:t> ও </a:t>
            </a:r>
            <a:r>
              <a:rPr lang="en-US" sz="7200" dirty="0" err="1" smtClean="0">
                <a:solidFill>
                  <a:schemeClr val="bg1"/>
                </a:solidFill>
              </a:rPr>
              <a:t>নৈতিক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শিক্ষা</a:t>
            </a:r>
            <a:endParaRPr lang="en-US" sz="7200" dirty="0" smtClean="0">
              <a:solidFill>
                <a:srgbClr val="FFFF00"/>
              </a:solidFill>
            </a:endParaRPr>
          </a:p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শ্রেণী-</a:t>
            </a:r>
            <a:r>
              <a:rPr lang="en-US" sz="7200" dirty="0" smtClean="0">
                <a:solidFill>
                  <a:srgbClr val="0070C0"/>
                </a:solidFill>
              </a:rPr>
              <a:t>৮ম</a:t>
            </a:r>
            <a:r>
              <a:rPr lang="en-US" sz="7200" dirty="0" smtClean="0">
                <a:solidFill>
                  <a:srgbClr val="00B050"/>
                </a:solidFill>
              </a:rPr>
              <a:t>,নবমওদশম</a:t>
            </a:r>
          </a:p>
          <a:p>
            <a:pPr algn="ctr"/>
            <a:r>
              <a:rPr lang="en-US" sz="7200" dirty="0" smtClean="0">
                <a:solidFill>
                  <a:srgbClr val="00B050"/>
                </a:solidFill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</a:rPr>
              <a:t>অধ্যায়ঃ</a:t>
            </a:r>
            <a:r>
              <a:rPr lang="en-US" sz="7200" dirty="0" err="1" smtClean="0">
                <a:solidFill>
                  <a:srgbClr val="0070C0"/>
                </a:solidFill>
              </a:rPr>
              <a:t>দ্বিতীয়</a:t>
            </a:r>
            <a:r>
              <a:rPr lang="en-US" sz="7200" dirty="0" smtClean="0">
                <a:solidFill>
                  <a:srgbClr val="0070C0"/>
                </a:solidFill>
              </a:rPr>
              <a:t>/</a:t>
            </a:r>
            <a:r>
              <a:rPr lang="en-US" sz="7200" dirty="0" err="1" smtClean="0">
                <a:solidFill>
                  <a:srgbClr val="00B050"/>
                </a:solidFill>
              </a:rPr>
              <a:t>তৃতীয়</a:t>
            </a:r>
            <a:endParaRPr lang="en-US" sz="7200" dirty="0" smtClean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755F-202A-479E-BA60-CA31D3220EED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7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11" y="-5033"/>
            <a:ext cx="4457022" cy="35529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52940"/>
            <a:ext cx="4438311" cy="33050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11" y="3552940"/>
            <a:ext cx="4705689" cy="33050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11" y="-1"/>
            <a:ext cx="4696667" cy="3547907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152400" y="152400"/>
            <a:ext cx="533400" cy="609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১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4572000" y="152400"/>
            <a:ext cx="609600" cy="609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২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152400" y="3733800"/>
            <a:ext cx="533400" cy="47559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৩</a:t>
            </a:r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4572000" y="3733800"/>
            <a:ext cx="609600" cy="475593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24BE-A429-4813-8B98-7535EF290697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5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1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1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repeatCount="1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DA00-2B72-4936-9BEA-7AD6099BB686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8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Right Arrow 5"/>
          <p:cNvSpPr/>
          <p:nvPr/>
        </p:nvSpPr>
        <p:spPr>
          <a:xfrm>
            <a:off x="-17318" y="297873"/>
            <a:ext cx="9220200" cy="594360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bg1"/>
                </a:solidFill>
              </a:rPr>
              <a:t>ইবাদত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80-E069-4A97-8736-F5457ED4774B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5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OEL\Desktop\ict mahabub\সালাত-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0482-9959-4339-8F63-11FAA1711941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7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8021" y="2005"/>
            <a:ext cx="9144000" cy="1598196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05" y="1612232"/>
            <a:ext cx="9144000" cy="524576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¤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¤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কতো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কিকি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¤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পরি্নতি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B9ED-F296-4BB6-8C88-1A7068AC8DCB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flipV="1">
            <a:off x="3164305" y="6424865"/>
            <a:ext cx="2895600" cy="368967"/>
          </a:xfrm>
        </p:spPr>
        <p:txBody>
          <a:bodyPr/>
          <a:lstStyle/>
          <a:p>
            <a:r>
              <a:rPr lang="en-US" dirty="0" err="1" smtClean="0"/>
              <a:t>Md.Mahabub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Razzak</a:t>
            </a:r>
            <a:r>
              <a:rPr lang="en-US" dirty="0" smtClean="0"/>
              <a:t> </a:t>
            </a:r>
            <a:r>
              <a:rPr lang="en-US" dirty="0" err="1" smtClean="0"/>
              <a:t>Howlader</a:t>
            </a:r>
            <a:r>
              <a:rPr lang="en-US" dirty="0" smtClean="0"/>
              <a:t> </a:t>
            </a:r>
            <a:r>
              <a:rPr lang="en-US" dirty="0" err="1" smtClean="0"/>
              <a:t>Akademy,Madaripur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914401"/>
            <a:ext cx="7391400" cy="5181600"/>
          </a:xfrm>
          <a:prstGeom prst="rect">
            <a:avLst/>
          </a:prstGeom>
        </p:spPr>
      </p:pic>
      <p:sp>
        <p:nvSpPr>
          <p:cNvPr id="11" name="Bevel 10"/>
          <p:cNvSpPr/>
          <p:nvPr/>
        </p:nvSpPr>
        <p:spPr>
          <a:xfrm>
            <a:off x="0" y="0"/>
            <a:ext cx="9144000" cy="70104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Terminator 1"/>
          <p:cNvSpPr/>
          <p:nvPr/>
        </p:nvSpPr>
        <p:spPr>
          <a:xfrm>
            <a:off x="876300" y="6096001"/>
            <a:ext cx="7391400" cy="761999"/>
          </a:xfrm>
          <a:prstGeom prst="flowChartTermina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3600" dirty="0" smtClean="0"/>
              <a:t>একটি শিশু সালাত</a:t>
            </a:r>
            <a:r>
              <a:rPr lang="en-US" sz="3600" dirty="0" smtClean="0"/>
              <a:t> </a:t>
            </a:r>
            <a:r>
              <a:rPr lang="bn-BD" sz="3600" dirty="0" smtClean="0"/>
              <a:t>আদায় করছে।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BECB-30C0-489E-885F-64B6FD1BA545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Razzak Howlader Akademy,Madaripur.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2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502</Words>
  <Application>Microsoft Office PowerPoint</Application>
  <PresentationFormat>On-screen Show (4:3)</PresentationFormat>
  <Paragraphs>129</Paragraphs>
  <Slides>21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Admin</cp:lastModifiedBy>
  <cp:revision>267</cp:revision>
  <dcterms:created xsi:type="dcterms:W3CDTF">2006-08-16T00:00:00Z</dcterms:created>
  <dcterms:modified xsi:type="dcterms:W3CDTF">2020-01-12T15:00:30Z</dcterms:modified>
</cp:coreProperties>
</file>