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3" r:id="rId18"/>
    <p:sldId id="274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FE8F7-16AA-4D0A-B2E8-7EA4FF53A1C4}" type="datetimeFigureOut">
              <a:rPr lang="en-US" smtClean="0"/>
              <a:t>1/12/2020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1D6B0-666A-4D8F-B7EE-79210B07B419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395929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FE8F7-16AA-4D0A-B2E8-7EA4FF53A1C4}" type="datetimeFigureOut">
              <a:rPr lang="en-US" smtClean="0"/>
              <a:t>1/12/2020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1D6B0-666A-4D8F-B7EE-79210B07B4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6249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FE8F7-16AA-4D0A-B2E8-7EA4FF53A1C4}" type="datetimeFigureOut">
              <a:rPr lang="en-US" smtClean="0"/>
              <a:t>1/12/2020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1D6B0-666A-4D8F-B7EE-79210B07B4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93082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FE8F7-16AA-4D0A-B2E8-7EA4FF53A1C4}" type="datetimeFigureOut">
              <a:rPr lang="en-US" smtClean="0"/>
              <a:t>1/12/2020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1D6B0-666A-4D8F-B7EE-79210B07B4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3921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FE8F7-16AA-4D0A-B2E8-7EA4FF53A1C4}" type="datetimeFigureOut">
              <a:rPr lang="en-US" smtClean="0"/>
              <a:t>1/12/2020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1D6B0-666A-4D8F-B7EE-79210B07B419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186146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FE8F7-16AA-4D0A-B2E8-7EA4FF53A1C4}" type="datetimeFigureOut">
              <a:rPr lang="en-US" smtClean="0"/>
              <a:t>1/12/2020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1D6B0-666A-4D8F-B7EE-79210B07B4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59140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FE8F7-16AA-4D0A-B2E8-7EA4FF53A1C4}" type="datetimeFigureOut">
              <a:rPr lang="en-US" smtClean="0"/>
              <a:t>1/12/2020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1D6B0-666A-4D8F-B7EE-79210B07B4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32219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FE8F7-16AA-4D0A-B2E8-7EA4FF53A1C4}" type="datetimeFigureOut">
              <a:rPr lang="en-US" smtClean="0"/>
              <a:t>1/12/2020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1D6B0-666A-4D8F-B7EE-79210B07B4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58125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FE8F7-16AA-4D0A-B2E8-7EA4FF53A1C4}" type="datetimeFigureOut">
              <a:rPr lang="en-US" smtClean="0"/>
              <a:t>1/12/2020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1D6B0-666A-4D8F-B7EE-79210B07B4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08442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89CFE8F7-16AA-4D0A-B2E8-7EA4FF53A1C4}" type="datetimeFigureOut">
              <a:rPr lang="en-US" smtClean="0"/>
              <a:t>1/12/2020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021D6B0-666A-4D8F-B7EE-79210B07B4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3514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FE8F7-16AA-4D0A-B2E8-7EA4FF53A1C4}" type="datetimeFigureOut">
              <a:rPr lang="en-US" smtClean="0"/>
              <a:t>1/12/2020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1D6B0-666A-4D8F-B7EE-79210B07B4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84060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89CFE8F7-16AA-4D0A-B2E8-7EA4FF53A1C4}" type="datetimeFigureOut">
              <a:rPr lang="en-US" smtClean="0"/>
              <a:t>1/12/2020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3021D6B0-666A-4D8F-B7EE-79210B07B419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329420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g"/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g"/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g"/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133600" y="457200"/>
            <a:ext cx="5486400" cy="1077218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3200" dirty="0" smtClean="0"/>
              <a:t>সুপ্রিয় শিক্ষার্থীবৃন্দ আজকের ক্লাসে সবাইকে স্বাগত</a:t>
            </a:r>
            <a:r>
              <a:rPr lang="en-US" sz="3200" dirty="0" smtClean="0"/>
              <a:t>-</a:t>
            </a:r>
            <a:endParaRPr lang="en-US" sz="32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5400" y="2286000"/>
            <a:ext cx="3429000" cy="304800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2286000"/>
            <a:ext cx="3429000" cy="297180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1828800"/>
            <a:ext cx="3581400" cy="3190702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9200" y="1856097"/>
            <a:ext cx="3505200" cy="3190701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7" name="TextBox 6"/>
          <p:cNvSpPr txBox="1"/>
          <p:nvPr/>
        </p:nvSpPr>
        <p:spPr>
          <a:xfrm>
            <a:off x="1828800" y="609600"/>
            <a:ext cx="5257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600" dirty="0" smtClean="0"/>
              <a:t>চিত্রের দিকে লক্ষ করি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19100" y="5334000"/>
            <a:ext cx="3810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000" dirty="0" smtClean="0"/>
              <a:t>গার্ল গাইডিং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648200" y="5357884"/>
            <a:ext cx="4267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 smtClean="0"/>
              <a:t>রেড ক্রিসেন্ট পতাকা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533400"/>
            <a:ext cx="3657600" cy="304800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7800" y="533400"/>
            <a:ext cx="3276600" cy="304800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7" name="TextBox 6"/>
          <p:cNvSpPr txBox="1"/>
          <p:nvPr/>
        </p:nvSpPr>
        <p:spPr>
          <a:xfrm>
            <a:off x="114300" y="4254043"/>
            <a:ext cx="46482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bn-IN" sz="2800" dirty="0" smtClean="0"/>
              <a:t>ছবিতে কী দেখতে পাচ্ছি?দেখতে পাচ্ছি কেউ ঝগড়া করছে, আর কেউ থামিয়ে দেয়ার চেষ্টা করছে ।</a:t>
            </a:r>
            <a:endParaRPr lang="en-US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4953000" y="4254043"/>
            <a:ext cx="38862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bn-IN" sz="2800" dirty="0" smtClean="0"/>
              <a:t>দুজন লোক রোগীকে কোথায় নিয়ে যাচ্ছে ? হ্যাঁ এই ধরনের কাজগুলোকে বলা হয় সেবামূলক কাজ ।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0" y="1295400"/>
            <a:ext cx="5638800" cy="373380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5" name="TextBox 4"/>
          <p:cNvSpPr txBox="1"/>
          <p:nvPr/>
        </p:nvSpPr>
        <p:spPr>
          <a:xfrm>
            <a:off x="2971800" y="304800"/>
            <a:ext cx="3200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600" dirty="0" smtClean="0"/>
              <a:t>দলগত কাজ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09600" y="5373469"/>
            <a:ext cx="8077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000" dirty="0" smtClean="0"/>
              <a:t>দুটি সেবামূলক কাজের বর্ণনা লেখ ।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Callout 1 3"/>
          <p:cNvSpPr/>
          <p:nvPr/>
        </p:nvSpPr>
        <p:spPr>
          <a:xfrm>
            <a:off x="2438400" y="304800"/>
            <a:ext cx="2743200" cy="762000"/>
          </a:xfrm>
          <a:prstGeom prst="borderCallout1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/>
              <a:t>ম</a:t>
            </a:r>
            <a:r>
              <a:rPr lang="bn-IN" sz="3600" dirty="0" smtClean="0">
                <a:solidFill>
                  <a:schemeClr val="tx1"/>
                </a:solidFill>
              </a:rPr>
              <a:t>মূল্যায়ন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04800" y="1609397"/>
            <a:ext cx="86868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bn-IN" sz="2800" dirty="0" smtClean="0"/>
              <a:t>১। হাইকিং কোন ধরণের কর্মসূচী ?(ক)রাজনৈতিক(খ) সামাজিক (গ)শিক্ষামূলক (ঘ)উন্নয়নমূ্লক</a:t>
            </a:r>
          </a:p>
          <a:p>
            <a:pPr algn="just"/>
            <a:endParaRPr lang="bn-IN" sz="2800" dirty="0" smtClean="0"/>
          </a:p>
          <a:p>
            <a:pPr algn="just"/>
            <a:r>
              <a:rPr lang="bn-IN" sz="2800" dirty="0" smtClean="0"/>
              <a:t>২। প্রাথমিক চিকিৎসার কথা সর্বপ্রথম কে বলেছেন ?(ক) ডা</a:t>
            </a:r>
            <a:r>
              <a:rPr lang="en-US" sz="2800" dirty="0" smtClean="0"/>
              <a:t>.</a:t>
            </a:r>
            <a:r>
              <a:rPr lang="bn-IN" sz="2800" dirty="0" smtClean="0"/>
              <a:t>ফেড্রিক এজমার্ক (খ) ডা</a:t>
            </a:r>
            <a:r>
              <a:rPr lang="en-US" sz="2800" dirty="0" smtClean="0"/>
              <a:t>. </a:t>
            </a:r>
            <a:r>
              <a:rPr lang="bn-IN" sz="2800" dirty="0" smtClean="0"/>
              <a:t>জেমস নেইসমিথ (গ) জিন হেনরি ডুনান্ট (ঘ) লর্ড ব্যাডেন পাওয়েল ।</a:t>
            </a:r>
          </a:p>
          <a:p>
            <a:pPr algn="just"/>
            <a:endParaRPr lang="bn-IN" sz="2800" dirty="0"/>
          </a:p>
          <a:p>
            <a:pPr algn="just"/>
            <a:r>
              <a:rPr lang="bn-IN" sz="2800" dirty="0" smtClean="0"/>
              <a:t>৩। হাতের কব্জি ঝুলিয়ে রাখতে কোন ব্যান্ডেজ ব্যাবহার করা হয় ? (ক) কলার এন্ড কাফ স্লিং (খ) আর্ম স্লিং</a:t>
            </a:r>
          </a:p>
          <a:p>
            <a:pPr algn="just"/>
            <a:r>
              <a:rPr lang="bn-IN" sz="2800" dirty="0" smtClean="0"/>
              <a:t>(গ) মাল্টিটেইল (ঘ) ট্রায়াঙ্গুলার</a:t>
            </a:r>
            <a:endParaRPr lang="en-US" dirty="0"/>
          </a:p>
        </p:txBody>
      </p:sp>
      <p:sp>
        <p:nvSpPr>
          <p:cNvPr id="11" name="Explosion 1 10"/>
          <p:cNvSpPr/>
          <p:nvPr/>
        </p:nvSpPr>
        <p:spPr>
          <a:xfrm>
            <a:off x="1703696" y="2133600"/>
            <a:ext cx="381000" cy="505067"/>
          </a:xfrm>
          <a:prstGeom prst="irregularSeal1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Explosion 1 11"/>
          <p:cNvSpPr/>
          <p:nvPr/>
        </p:nvSpPr>
        <p:spPr>
          <a:xfrm>
            <a:off x="8153400" y="2971800"/>
            <a:ext cx="228600" cy="457200"/>
          </a:xfrm>
          <a:prstGeom prst="irregularSeal1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Explosion 1 12"/>
          <p:cNvSpPr/>
          <p:nvPr/>
        </p:nvSpPr>
        <p:spPr>
          <a:xfrm>
            <a:off x="2084696" y="5029200"/>
            <a:ext cx="353704" cy="381000"/>
          </a:xfrm>
          <a:prstGeom prst="irregularSeal1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457200"/>
            <a:ext cx="8001000" cy="251460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8400" y="3657600"/>
            <a:ext cx="3657600" cy="144780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2" name="TextBox 1"/>
          <p:cNvSpPr txBox="1"/>
          <p:nvPr/>
        </p:nvSpPr>
        <p:spPr>
          <a:xfrm>
            <a:off x="685800" y="5606534"/>
            <a:ext cx="7848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dirty="0" err="1" smtClean="0"/>
              <a:t>প্রাথমিক</a:t>
            </a:r>
            <a:r>
              <a:rPr lang="en-US" sz="3200" dirty="0" smtClean="0"/>
              <a:t> </a:t>
            </a:r>
            <a:r>
              <a:rPr lang="en-US" sz="3200" dirty="0" err="1" smtClean="0"/>
              <a:t>চিকিৎসায়</a:t>
            </a:r>
            <a:r>
              <a:rPr lang="en-US" sz="3200" dirty="0" smtClean="0"/>
              <a:t> </a:t>
            </a:r>
            <a:r>
              <a:rPr lang="en-US" sz="3200" dirty="0" err="1" smtClean="0"/>
              <a:t>প্রথমত</a:t>
            </a:r>
            <a:r>
              <a:rPr lang="en-US" sz="3200" dirty="0" smtClean="0"/>
              <a:t> </a:t>
            </a:r>
            <a:r>
              <a:rPr lang="en-US" sz="3200" dirty="0" err="1" smtClean="0"/>
              <a:t>নিজেকে</a:t>
            </a:r>
            <a:r>
              <a:rPr lang="en-US" sz="3200" dirty="0" smtClean="0"/>
              <a:t> </a:t>
            </a:r>
            <a:r>
              <a:rPr lang="en-US" sz="3200" dirty="0" err="1" smtClean="0"/>
              <a:t>পরিস্কার</a:t>
            </a:r>
            <a:r>
              <a:rPr lang="en-US" sz="3200" dirty="0" smtClean="0"/>
              <a:t> </a:t>
            </a:r>
            <a:r>
              <a:rPr lang="en-US" sz="3200" dirty="0" err="1" smtClean="0"/>
              <a:t>পরিচ্ছন্ন</a:t>
            </a:r>
            <a:r>
              <a:rPr lang="en-US" sz="3200" dirty="0" smtClean="0"/>
              <a:t> </a:t>
            </a:r>
            <a:r>
              <a:rPr lang="en-US" sz="3200" dirty="0" err="1" smtClean="0"/>
              <a:t>রাখা</a:t>
            </a:r>
            <a:r>
              <a:rPr lang="bn-IN" sz="3200" dirty="0" smtClean="0"/>
              <a:t> ।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1279280"/>
            <a:ext cx="3124200" cy="2911719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000" y="1279279"/>
            <a:ext cx="3276600" cy="2911719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2" name="TextBox 1"/>
          <p:cNvSpPr txBox="1"/>
          <p:nvPr/>
        </p:nvSpPr>
        <p:spPr>
          <a:xfrm>
            <a:off x="152400" y="4800600"/>
            <a:ext cx="8839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bn-IN" sz="3200" dirty="0" smtClean="0"/>
              <a:t>উপরোক্ত ছবিতে কী দেখতে পাচ্ছি ? হ্যাঁ দেখতে পাচ্ছি পানিতে পড়ে গেলে, সাপে কাটলে এর প্রাথমিক চিকিৎসা কীভাবে করতে হয় ।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 override="childStyle">
                                        <p:cTn id="2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normal"/>
                                          </p:val>
                                        </p:tav>
                                        <p:tav tm="50000">
                                          <p:val>
                                            <p:strVal val="bold"/>
                                          </p:val>
                                        </p:tav>
                                        <p:tav tm="60000">
                                          <p:val>
                                            <p:strVal val="normal"/>
                                          </p:val>
                                        </p:tav>
                                        <p:tav tm="100000">
                                          <p:val>
                                            <p:strVal val="normal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990600"/>
            <a:ext cx="2971800" cy="281940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0600" y="990600"/>
            <a:ext cx="3505200" cy="289560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6" name="TextBox 5"/>
          <p:cNvSpPr txBox="1"/>
          <p:nvPr/>
        </p:nvSpPr>
        <p:spPr>
          <a:xfrm>
            <a:off x="152400" y="4800600"/>
            <a:ext cx="8839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bn-IN" sz="3200" dirty="0" smtClean="0"/>
              <a:t>উপরোক্ত ছবিতে কী দেখতে পাচ্ছি ? হ্যাঁ দেখতে পাচ্ছি আঘাত প্রাপ্ত হলে এর প্রাথমিক চিকিৎসা কীভাবে করতে হয় ।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601" y="1524000"/>
            <a:ext cx="4419600" cy="312420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2" name="TextBox 1"/>
          <p:cNvSpPr txBox="1"/>
          <p:nvPr/>
        </p:nvSpPr>
        <p:spPr>
          <a:xfrm>
            <a:off x="2667000" y="533400"/>
            <a:ext cx="3200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200" dirty="0" smtClean="0"/>
              <a:t>বাড়ীর কাজ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04800" y="5054025"/>
            <a:ext cx="8686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bn-IN" sz="3200" dirty="0" smtClean="0"/>
              <a:t>শ্রেণি কক্ষে দেখানোর জন্য যে কোন একটি দুর্ঘটনার প্রাথমিক চিকিৎসার অভিনয় শিখে আসবে ।</a:t>
            </a:r>
            <a:r>
              <a:rPr lang="bn-IN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438400" y="304800"/>
            <a:ext cx="3276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/>
              <a:t>ধন্যবাদ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1371601"/>
            <a:ext cx="5638800" cy="304800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3" name="TextBox 2"/>
          <p:cNvSpPr txBox="1"/>
          <p:nvPr/>
        </p:nvSpPr>
        <p:spPr>
          <a:xfrm>
            <a:off x="0" y="4801262"/>
            <a:ext cx="8991600" cy="156966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IN" sz="3200" dirty="0" smtClean="0"/>
              <a:t>স্কাউটিং এবং গার্ল গাইডের মূলমন্ত্রই হচ্ছে ‘সেবা’ । এই সেবা হতে পারে আত্নসেবা, সমাজসেবা ও মানবসেবা ।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3999" y="100094"/>
            <a:ext cx="27813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200" u="sng" dirty="0" smtClean="0"/>
              <a:t>শিক্ষক পরিচিতি</a:t>
            </a:r>
            <a:endParaRPr lang="en-US" u="sng" dirty="0"/>
          </a:p>
        </p:txBody>
      </p:sp>
      <p:sp>
        <p:nvSpPr>
          <p:cNvPr id="4" name="Horizontal Scroll 3"/>
          <p:cNvSpPr/>
          <p:nvPr/>
        </p:nvSpPr>
        <p:spPr>
          <a:xfrm>
            <a:off x="304800" y="1066800"/>
            <a:ext cx="4800600" cy="5257800"/>
          </a:xfrm>
          <a:prstGeom prst="horizontalScroll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n-IN" sz="2800" dirty="0" smtClean="0">
              <a:solidFill>
                <a:schemeClr val="tx1"/>
              </a:solidFill>
            </a:endParaRPr>
          </a:p>
          <a:p>
            <a:pPr algn="ctr"/>
            <a:r>
              <a:rPr lang="bn-IN" sz="2800" dirty="0" smtClean="0">
                <a:solidFill>
                  <a:schemeClr val="tx1"/>
                </a:solidFill>
              </a:rPr>
              <a:t>মোছাঃ শিউলী বেগম</a:t>
            </a:r>
          </a:p>
          <a:p>
            <a:pPr algn="ctr"/>
            <a:r>
              <a:rPr lang="bn-IN" sz="2800" dirty="0" smtClean="0">
                <a:solidFill>
                  <a:schemeClr val="tx1"/>
                </a:solidFill>
              </a:rPr>
              <a:t>আরজিদেবীপুর শিয়ালকোট আলিম মাদ্রাসা পার্বতীপুর,দিনাজপুর ।</a:t>
            </a:r>
          </a:p>
          <a:p>
            <a:pPr algn="ctr"/>
            <a:r>
              <a:rPr lang="bn-IN" sz="2800" dirty="0" smtClean="0">
                <a:solidFill>
                  <a:schemeClr val="tx1"/>
                </a:solidFill>
              </a:rPr>
              <a:t>সহকারী শিক্ষক (আইসিটি)</a:t>
            </a:r>
            <a:endParaRPr lang="en-US" sz="2800" dirty="0" smtClean="0">
              <a:solidFill>
                <a:schemeClr val="tx1"/>
              </a:solidFill>
            </a:endParaRPr>
          </a:p>
          <a:p>
            <a:pPr algn="ctr"/>
            <a:r>
              <a:rPr lang="bn-IN" sz="2800" dirty="0" smtClean="0">
                <a:solidFill>
                  <a:schemeClr val="tx1"/>
                </a:solidFill>
              </a:rPr>
              <a:t>ইমেইলঃ</a:t>
            </a:r>
            <a:r>
              <a:rPr lang="en-US" sz="2800" dirty="0" smtClean="0">
                <a:solidFill>
                  <a:schemeClr val="tx1"/>
                </a:solidFill>
              </a:rPr>
              <a:t>sheuli1978.bd@gmail.com</a:t>
            </a:r>
            <a:r>
              <a:rPr lang="bn-IN" sz="2800" dirty="0" smtClean="0">
                <a:solidFill>
                  <a:schemeClr val="tx1"/>
                </a:solidFill>
              </a:rPr>
              <a:t> </a:t>
            </a:r>
          </a:p>
          <a:p>
            <a:pPr algn="ctr"/>
            <a:endParaRPr lang="bn-IN" sz="3200" dirty="0" smtClean="0">
              <a:solidFill>
                <a:schemeClr val="tx1"/>
              </a:solidFill>
            </a:endParaRPr>
          </a:p>
          <a:p>
            <a:pPr algn="ctr"/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7" name="Horizontal Scroll 6"/>
          <p:cNvSpPr/>
          <p:nvPr/>
        </p:nvSpPr>
        <p:spPr>
          <a:xfrm>
            <a:off x="5257798" y="621584"/>
            <a:ext cx="3744739" cy="5423320"/>
          </a:xfrm>
          <a:prstGeom prst="horizontalScroll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chemeClr val="tx1"/>
                </a:solidFill>
              </a:rPr>
              <a:t>দাখিল শ্রেণীঃ৮ম</a:t>
            </a:r>
          </a:p>
          <a:p>
            <a:pPr algn="ctr"/>
            <a:r>
              <a:rPr lang="bn-IN" sz="2800" dirty="0" smtClean="0">
                <a:solidFill>
                  <a:schemeClr val="tx1"/>
                </a:solidFill>
              </a:rPr>
              <a:t>বিষয়ঃ শারীরিক শিক্ষা ও স্বাস্থ্য</a:t>
            </a:r>
          </a:p>
          <a:p>
            <a:pPr algn="ctr"/>
            <a:r>
              <a:rPr lang="bn-IN" sz="2800" dirty="0" smtClean="0">
                <a:solidFill>
                  <a:schemeClr val="tx1"/>
                </a:solidFill>
              </a:rPr>
              <a:t>আজকের পাঠঃ স্কাউটিং,গার্ল গাইডিং ও বাংলাদেশ রেডক্রিসেন্ট সোসাইটি</a:t>
            </a:r>
          </a:p>
          <a:p>
            <a:pPr algn="ctr"/>
            <a:r>
              <a:rPr lang="bn-IN" sz="2800" dirty="0" smtClean="0">
                <a:solidFill>
                  <a:schemeClr val="tx1"/>
                </a:solidFill>
              </a:rPr>
              <a:t>অধ্যায়ঃ দ্বিতীয়</a:t>
            </a:r>
          </a:p>
          <a:p>
            <a:pPr algn="ctr"/>
            <a:r>
              <a:rPr lang="bn-IN" sz="2800" dirty="0" smtClean="0">
                <a:solidFill>
                  <a:schemeClr val="tx1"/>
                </a:solidFill>
              </a:rPr>
              <a:t>সময়ঃ ৫০ মিনিট</a:t>
            </a:r>
            <a:endParaRPr lang="en-US" sz="2800" dirty="0">
              <a:solidFill>
                <a:schemeClr val="tx1"/>
              </a:solidFill>
            </a:endParaRPr>
          </a:p>
        </p:txBody>
      </p:sp>
      <p:pic>
        <p:nvPicPr>
          <p:cNvPr id="8" name="Picture 2" descr="C:\Users\HP\Downloads\received_940441939627123.jpe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2402" y="160001"/>
            <a:ext cx="1447799" cy="1431668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9" name="Rounded Rectangle 8"/>
          <p:cNvSpPr/>
          <p:nvPr/>
        </p:nvSpPr>
        <p:spPr>
          <a:xfrm>
            <a:off x="5736100" y="261925"/>
            <a:ext cx="2788136" cy="359659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u="sng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 </a:t>
            </a:r>
            <a:r>
              <a:rPr lang="bn-BD" sz="3600" u="sng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3600" u="sng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7" grpId="0" animBg="1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1981200"/>
            <a:ext cx="3886200" cy="39624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6800" y="2057400"/>
            <a:ext cx="3657600" cy="37338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" name="TextBox 4"/>
          <p:cNvSpPr txBox="1"/>
          <p:nvPr/>
        </p:nvSpPr>
        <p:spPr>
          <a:xfrm>
            <a:off x="3505200" y="990600"/>
            <a:ext cx="3352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200" dirty="0" smtClean="0"/>
              <a:t>চিত্র দুটি লক্ষ করি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Magnetic Disk 1"/>
          <p:cNvSpPr/>
          <p:nvPr/>
        </p:nvSpPr>
        <p:spPr>
          <a:xfrm>
            <a:off x="1447800" y="228600"/>
            <a:ext cx="5638800" cy="3810000"/>
          </a:xfrm>
          <a:prstGeom prst="flowChartMagneticDisk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solidFill>
                  <a:schemeClr val="tx1"/>
                </a:solidFill>
              </a:rPr>
              <a:t>আজকের পাঠের বিষয়</a:t>
            </a:r>
          </a:p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5600" y="2514600"/>
            <a:ext cx="2743200" cy="114910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4" name="Rectangular Callout 3"/>
          <p:cNvSpPr/>
          <p:nvPr/>
        </p:nvSpPr>
        <p:spPr>
          <a:xfrm>
            <a:off x="152400" y="4495800"/>
            <a:ext cx="8534400" cy="1295400"/>
          </a:xfrm>
          <a:prstGeom prst="wedgeRectCallo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/>
              <a:t>ক</a:t>
            </a:r>
            <a:r>
              <a:rPr lang="bn-IN" sz="2800" dirty="0" smtClean="0">
                <a:solidFill>
                  <a:schemeClr val="tx1"/>
                </a:solidFill>
              </a:rPr>
              <a:t>স্কাউটিং,গার্ল গাইডিং ও বাংলাদেশ রেড ক্রিসেন্ট সোসাইটি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Delay 1"/>
          <p:cNvSpPr/>
          <p:nvPr/>
        </p:nvSpPr>
        <p:spPr>
          <a:xfrm>
            <a:off x="304800" y="1676400"/>
            <a:ext cx="8610600" cy="4572000"/>
          </a:xfrm>
          <a:prstGeom prst="flowChartDelay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1</a:t>
            </a:r>
            <a:r>
              <a:rPr lang="bn-IN" sz="3200" dirty="0" smtClean="0">
                <a:solidFill>
                  <a:schemeClr val="tx1"/>
                </a:solidFill>
              </a:rPr>
              <a:t>১। হাইকিং করা ও </a:t>
            </a:r>
            <a:r>
              <a:rPr lang="en-US" sz="3200" dirty="0" err="1" smtClean="0">
                <a:solidFill>
                  <a:schemeClr val="tx1"/>
                </a:solidFill>
              </a:rPr>
              <a:t>গেজেটেড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তৈরির</a:t>
            </a:r>
            <a:r>
              <a:rPr lang="bn-IN" sz="3200" dirty="0" smtClean="0">
                <a:solidFill>
                  <a:schemeClr val="tx1"/>
                </a:solidFill>
              </a:rPr>
              <a:t> </a:t>
            </a:r>
            <a:r>
              <a:rPr lang="bn-IN" sz="3200" dirty="0" smtClean="0">
                <a:solidFill>
                  <a:schemeClr val="tx1"/>
                </a:solidFill>
              </a:rPr>
              <a:t>নিয়মাবলি বর্ণনা করতে পারবে;</a:t>
            </a:r>
          </a:p>
          <a:p>
            <a:pPr algn="ctr"/>
            <a:r>
              <a:rPr lang="bn-IN" sz="3200" dirty="0" smtClean="0">
                <a:solidFill>
                  <a:schemeClr val="tx1"/>
                </a:solidFill>
              </a:rPr>
              <a:t>২।নেতৃ্ত্বদান ও মানবসেবায় স্কাউটিং,গার্ল গাইডিং ও বাংলাদেশ ক্রিসেন্ট সোসাইটির গুরুত্ব ব্যাখ্যা করতে পারবে;</a:t>
            </a:r>
          </a:p>
          <a:p>
            <a:pPr algn="ctr"/>
            <a:r>
              <a:rPr lang="bn-IN" sz="3200" dirty="0" smtClean="0">
                <a:solidFill>
                  <a:schemeClr val="tx1"/>
                </a:solidFill>
              </a:rPr>
              <a:t>৩। প্রাথমিক প্রতিবিধান/চিকিৎসার প্রভাব বিশ্লেষণ করতে পারবে ।</a:t>
            </a:r>
            <a:endParaRPr lang="en-US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762000" y="304800"/>
            <a:ext cx="6858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600" dirty="0" smtClean="0"/>
              <a:t>শিখন ফল</a:t>
            </a:r>
          </a:p>
          <a:p>
            <a:pPr algn="ctr"/>
            <a:r>
              <a:rPr lang="bn-IN" sz="3600" dirty="0" smtClean="0"/>
              <a:t>এই পাঠ শেষে শিক্ষার্থীরা-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4400" y="1049214"/>
            <a:ext cx="3937752" cy="396240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554" y="1143000"/>
            <a:ext cx="3962400" cy="38862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" name="TextBox 3"/>
          <p:cNvSpPr txBox="1"/>
          <p:nvPr/>
        </p:nvSpPr>
        <p:spPr>
          <a:xfrm>
            <a:off x="404446" y="418239"/>
            <a:ext cx="3505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200" dirty="0" smtClean="0"/>
              <a:t>চিত্রগুলো লক্ষ</a:t>
            </a:r>
            <a:r>
              <a:rPr lang="bn-IN" dirty="0" smtClean="0"/>
              <a:t> </a:t>
            </a:r>
            <a:r>
              <a:rPr lang="bn-IN" sz="3200" dirty="0" smtClean="0"/>
              <a:t>করি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086914" y="342038"/>
            <a:ext cx="33651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200" dirty="0" smtClean="0"/>
              <a:t>কী দেখতে পাচ্ছি ?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28600" y="5120368"/>
            <a:ext cx="86106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800" dirty="0" smtClean="0"/>
              <a:t>হ্যাঁ এটাকে বলে হাইকিং, হাইকিং শব্দের অর্থ উদ্দেশ্যমূলক ভ্রমণ । সাধারণত একাকী, দুইজন অথবা একটি উপদল হাইকিংয়ে অংশগ্রহণ করতে পারে ।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9800" y="1066800"/>
            <a:ext cx="4953000" cy="43434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4" name="TextBox 3"/>
          <p:cNvSpPr txBox="1"/>
          <p:nvPr/>
        </p:nvSpPr>
        <p:spPr>
          <a:xfrm>
            <a:off x="2590800" y="304800"/>
            <a:ext cx="3886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600" dirty="0" smtClean="0"/>
              <a:t>একক কাজ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971800" y="5410200"/>
            <a:ext cx="3733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000" dirty="0" smtClean="0"/>
              <a:t>হাইকিং কী 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1219200"/>
            <a:ext cx="6477000" cy="4267201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6" name="TextBox 5"/>
          <p:cNvSpPr txBox="1"/>
          <p:nvPr/>
        </p:nvSpPr>
        <p:spPr>
          <a:xfrm>
            <a:off x="2132725" y="5638800"/>
            <a:ext cx="3657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গ্যাজেটের ছবি</a:t>
            </a:r>
            <a:endParaRPr lang="en-US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99492" y="262208"/>
            <a:ext cx="3962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600" dirty="0" smtClean="0"/>
              <a:t>চিত্রটি লক্ষ করি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0" y="1524000"/>
            <a:ext cx="4182035" cy="304800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5" name="TextBox 4"/>
          <p:cNvSpPr txBox="1"/>
          <p:nvPr/>
        </p:nvSpPr>
        <p:spPr>
          <a:xfrm>
            <a:off x="2667000" y="457200"/>
            <a:ext cx="3962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000" dirty="0" smtClean="0"/>
              <a:t>জোড়ায় কাজ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23850" y="4800600"/>
            <a:ext cx="86487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bn-IN" sz="3200" dirty="0" smtClean="0"/>
              <a:t>শ্রেণীকক্ষে একজন গাইড বা স্কাউট দড়ির সঠিক গেরো ব্যাবহার করে বাঁশ ও কাঠের টুকরা দিয়ে গ্যাজেট তৈরি করে দেখাও ।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301</TotalTime>
  <Words>384</Words>
  <Application>Microsoft Office PowerPoint</Application>
  <PresentationFormat>On-screen Show (4:3)</PresentationFormat>
  <Paragraphs>51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Calibri</vt:lpstr>
      <vt:lpstr>Calibri Light</vt:lpstr>
      <vt:lpstr>NikoshBAN</vt:lpstr>
      <vt:lpstr>Vrinda</vt:lpstr>
      <vt:lpstr>Retrospect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HP</dc:creator>
  <cp:lastModifiedBy>HP</cp:lastModifiedBy>
  <cp:revision>48</cp:revision>
  <dcterms:created xsi:type="dcterms:W3CDTF">2020-01-10T15:59:37Z</dcterms:created>
  <dcterms:modified xsi:type="dcterms:W3CDTF">2020-01-11T22:51:52Z</dcterms:modified>
</cp:coreProperties>
</file>