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20.jpeg"/><Relationship Id="rId7" Type="http://schemas.openxmlformats.org/officeDocument/2006/relationships/image" Target="../media/image17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Relationship Id="rId9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30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i\Desktop\images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28" y="1143132"/>
            <a:ext cx="7466943" cy="449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2238375"/>
            <a:ext cx="6553200" cy="914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আজকের ক্লাসে সবাইকে স্বাগতম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3531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33600" y="1219200"/>
            <a:ext cx="487680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জোড়ায় কাজ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3429000"/>
            <a:ext cx="60960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" pitchFamily="2" charset="0"/>
                <a:cs typeface="Nikosh" pitchFamily="2" charset="0"/>
              </a:rPr>
              <a:t>একটি পত্রফলকের চিহ্নিত চিত্র অংকন কর।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35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560" y="0"/>
            <a:ext cx="9144000" cy="6858000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i\Desktop\download (1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2" y="1524000"/>
            <a:ext cx="2847974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\Desktop\images (29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3" b="13067"/>
          <a:stretch/>
        </p:blipFill>
        <p:spPr bwMode="auto">
          <a:xfrm>
            <a:off x="6019800" y="1752600"/>
            <a:ext cx="1905000" cy="19746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52600" y="152400"/>
            <a:ext cx="48006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চিত্র দেখে বলার চেষ্টা  কর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02960" y="3727268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আমপাতার ফলকটি অখন্ডতি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2" y="32004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তেতুল পাতার ফলক ক্ষুদ্র ক্ষুদ্র অংশে খন্ডিত।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2" y="1047094"/>
            <a:ext cx="3276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তেঁতুল পাতার ফলক কেমন?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35040" y="1108501"/>
            <a:ext cx="227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আম পাতার ফলক কেমন?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2" y="4724400"/>
            <a:ext cx="6172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পত্র ফলকের এই বৈশিষ্ট্যের ভিত্তিতে পত্রকে প্রধানত দুই ভাগে ভাগ করা যায়। যথা- </a:t>
            </a:r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সরল পত্র ও যৌগিক পত্র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35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0" y="13854"/>
            <a:ext cx="9144000" cy="6858000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3000375" y="1371600"/>
            <a:ext cx="2246168" cy="838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পত্র বা পাতা </a:t>
            </a:r>
            <a:endParaRPr lang="en-US" sz="2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722118" y="2789387"/>
            <a:ext cx="1828800" cy="8178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সরল পত্র </a:t>
            </a:r>
            <a:endParaRPr lang="en-US" sz="2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629379" y="2798912"/>
            <a:ext cx="1905000" cy="89408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যৌগিক পত্র </a:t>
            </a:r>
            <a:endParaRPr lang="en-US" sz="2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670462" y="2514600"/>
            <a:ext cx="2895600" cy="167640"/>
            <a:chOff x="2590800" y="1946564"/>
            <a:chExt cx="2895600" cy="16764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590800" y="1946564"/>
              <a:ext cx="2895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Down Arrow 9"/>
            <p:cNvSpPr/>
            <p:nvPr/>
          </p:nvSpPr>
          <p:spPr>
            <a:xfrm>
              <a:off x="2590800" y="1946564"/>
              <a:ext cx="45719" cy="16764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5440681" y="1946564"/>
              <a:ext cx="45719" cy="16764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5943600" y="4171144"/>
            <a:ext cx="2171700" cy="103909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করতলাকার যৌগিকপত্র </a:t>
            </a:r>
            <a:endParaRPr lang="en-US" sz="2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247159" y="4171144"/>
            <a:ext cx="2169968" cy="94210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পক্ষল যৌগিক পত্র </a:t>
            </a:r>
            <a:endParaRPr lang="en-US" sz="2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4381729" y="3692992"/>
            <a:ext cx="2400300" cy="380076"/>
            <a:chOff x="4400434" y="2751976"/>
            <a:chExt cx="2400300" cy="380076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400434" y="2921694"/>
              <a:ext cx="24003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584767" y="2751976"/>
              <a:ext cx="0" cy="16937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4410593" y="2921348"/>
              <a:ext cx="0" cy="21035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784570" y="2921694"/>
              <a:ext cx="0" cy="21035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Down Arrow 41"/>
          <p:cNvSpPr/>
          <p:nvPr/>
        </p:nvSpPr>
        <p:spPr>
          <a:xfrm>
            <a:off x="4123459" y="2285135"/>
            <a:ext cx="45719" cy="150668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08168" y="457200"/>
            <a:ext cx="2697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u="sng" dirty="0" smtClean="0">
                <a:latin typeface="Nikosh" pitchFamily="2" charset="0"/>
                <a:cs typeface="Nikosh" pitchFamily="2" charset="0"/>
              </a:rPr>
              <a:t>পাতার প্রকারভেদ </a:t>
            </a:r>
            <a:endParaRPr lang="en-US" sz="3200" b="1" u="sng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35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4" grpId="0" animBg="1"/>
      <p:bldP spid="16" grpId="0" animBg="1"/>
      <p:bldP spid="42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54016" y="-102290"/>
            <a:ext cx="9144000" cy="6858000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:\Users\i\Desktop\download (20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09" r="65066" b="3818"/>
          <a:stretch/>
        </p:blipFill>
        <p:spPr bwMode="auto">
          <a:xfrm>
            <a:off x="1019175" y="963495"/>
            <a:ext cx="1143000" cy="1461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i\Desktop\images (27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6" t="8418" r="13464" b="18832"/>
          <a:stretch/>
        </p:blipFill>
        <p:spPr bwMode="auto">
          <a:xfrm>
            <a:off x="990600" y="2414919"/>
            <a:ext cx="1524244" cy="11769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i\Desktop\download (21)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8"/>
          <a:stretch/>
        </p:blipFill>
        <p:spPr bwMode="auto">
          <a:xfrm>
            <a:off x="2143125" y="955812"/>
            <a:ext cx="1257383" cy="15136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1171860" y="3752849"/>
            <a:ext cx="1342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সরল পত্র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6" name="Picture 2" descr="C:\Users\i\Desktop\images (10)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1" t="10994" r="6034" b="29773"/>
          <a:stretch/>
        </p:blipFill>
        <p:spPr bwMode="auto">
          <a:xfrm>
            <a:off x="6494598" y="678330"/>
            <a:ext cx="1781175" cy="17270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8" name="Picture 4" descr="C:\Users\i\Desktop\download (18)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80" t="39412" r="62457" b="-1"/>
          <a:stretch/>
        </p:blipFill>
        <p:spPr bwMode="auto">
          <a:xfrm>
            <a:off x="2514844" y="2469504"/>
            <a:ext cx="1199873" cy="19240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i\Desktop\download (19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119" y="2440930"/>
            <a:ext cx="2036349" cy="11509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TextBox 6"/>
          <p:cNvSpPr txBox="1"/>
          <p:nvPr/>
        </p:nvSpPr>
        <p:spPr>
          <a:xfrm>
            <a:off x="5704634" y="3657600"/>
            <a:ext cx="1868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যৌগিক পত্র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7516" y="4705170"/>
            <a:ext cx="64770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যৌগিক পত্রের ফলকটি সম্পূর্ণভাবে খন্ডিত। খন্ডিত অংশগুলো অণুফলকের সৃষ্টি করে।অনুফলক বা পত্রগুলো যে দন্ডে সাজানো থাকে তাকে র‍্যাকিস বা অক্ষ বলে।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31" name="Picture 7" descr="C:\Users\i\Desktop\images (11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95668"/>
            <a:ext cx="1609725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i\Desktop\images (14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467" y="2605720"/>
            <a:ext cx="1715541" cy="963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114550" y="199673"/>
            <a:ext cx="48006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" pitchFamily="2" charset="0"/>
                <a:cs typeface="Nikosh" pitchFamily="2" charset="0"/>
              </a:rPr>
              <a:t>নিচের চিত্রগুলো লক্ষ্য কর 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35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705350" y="1294412"/>
            <a:ext cx="3629025" cy="2789837"/>
            <a:chOff x="4572000" y="914400"/>
            <a:chExt cx="3629025" cy="2789837"/>
          </a:xfrm>
        </p:grpSpPr>
        <p:pic>
          <p:nvPicPr>
            <p:cNvPr id="2050" name="Picture 2" descr="C:\Users\i\Desktop\download (8)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57"/>
            <a:stretch/>
          </p:blipFill>
          <p:spPr bwMode="auto">
            <a:xfrm>
              <a:off x="5876925" y="914400"/>
              <a:ext cx="2324100" cy="1895475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 descr="C:\Users\i\Desktop\images (15)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63" t="10633" r="7456" b="7014"/>
            <a:stretch/>
          </p:blipFill>
          <p:spPr bwMode="auto">
            <a:xfrm>
              <a:off x="4572000" y="914400"/>
              <a:ext cx="1895475" cy="173355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5" descr="C:\Users\i\Desktop\images (28)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897" b="13449"/>
            <a:stretch/>
          </p:blipFill>
          <p:spPr bwMode="auto">
            <a:xfrm>
              <a:off x="4572000" y="2647950"/>
              <a:ext cx="3629025" cy="1056287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876302" y="1275362"/>
            <a:ext cx="3262309" cy="3199412"/>
            <a:chOff x="857252" y="1114425"/>
            <a:chExt cx="3262309" cy="3199412"/>
          </a:xfrm>
        </p:grpSpPr>
        <p:pic>
          <p:nvPicPr>
            <p:cNvPr id="2054" name="Picture 6" descr="C:\Users\i\Desktop\images (26)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302" y="1114425"/>
              <a:ext cx="1295400" cy="1790501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5" name="Picture 7" descr="C:\Users\i\Desktop\download (19)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252" y="2704112"/>
              <a:ext cx="2847975" cy="1609725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C:\Users\i\Desktop\images (3).jpg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463" b="9786"/>
            <a:stretch/>
          </p:blipFill>
          <p:spPr bwMode="auto">
            <a:xfrm>
              <a:off x="1981200" y="1114425"/>
              <a:ext cx="2138361" cy="1589687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5295900" y="4313837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করতলাকার যৌগিক পত্র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2966" y="46482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পক্ষল যৌগিক পত্র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381000"/>
            <a:ext cx="44196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বিভিন্ন রকমের যৌগিক পত্র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35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0" y="-9525"/>
            <a:ext cx="9144000" cy="6858000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i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58351"/>
            <a:ext cx="3426868" cy="259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43200" y="364837"/>
            <a:ext cx="34290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" pitchFamily="2" charset="0"/>
                <a:cs typeface="Nikosh" pitchFamily="2" charset="0"/>
              </a:rPr>
              <a:t>পাতার সাধারণ কাজ 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1295400"/>
            <a:ext cx="35814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খাদ্য তৈরি করা পাতার প্রধান কাজ। সালোকসংশ্লেষণ প্রক্রিয়া এরা খাদ্য প্রস্তত করে।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2667000"/>
            <a:ext cx="3657600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শ্বাসকার্য পরিচালনার জন্য অক্সিজেন গ্রহণ করে এবং কার্বণ ডাই-অক্সাইড ত্যাগ করে। আবার খাদ্য তৈরির জন্য কার্বণ ডাই-অক্সাইড গ্রহণ করে ও অক্সিজেন ত্যাগ করে।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4953000"/>
            <a:ext cx="69342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উদ্ভিদ প্রয়োজনের তুলনায় অধিক পানি গ্রহণ করে থাকে। এই অতিরিক্ত পানি পাতার সাহায্যে বাস্পাকারে বের করে দেয়।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35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67000" y="1447800"/>
            <a:ext cx="373380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দলগত কাজ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2895600"/>
            <a:ext cx="5486400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পত্রের শ্রেণিবিন্যাস কর এবং সরল ও যৌগিক পাতা আলোচনা কর।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35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Moderately"/>
              <a:lightRig rig="threePt" dir="t"/>
            </a:scene3d>
          </a:bodyPr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971800" y="533400"/>
            <a:ext cx="3276600" cy="7664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মূল্যায়ন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362075" y="1905000"/>
            <a:ext cx="6124575" cy="2816661"/>
            <a:chOff x="1362075" y="1905000"/>
            <a:chExt cx="6124575" cy="2816661"/>
          </a:xfrm>
        </p:grpSpPr>
        <p:sp>
          <p:nvSpPr>
            <p:cNvPr id="4" name="TextBox 3"/>
            <p:cNvSpPr txBox="1"/>
            <p:nvPr/>
          </p:nvSpPr>
          <p:spPr>
            <a:xfrm>
              <a:off x="1371600" y="1905000"/>
              <a:ext cx="594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১। পত্রফলক দেখতে কেমন?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81125" y="2505075"/>
              <a:ext cx="3429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২।পাতা কী ভাবে খাদ্য তৈরি করে?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62075" y="2969567"/>
              <a:ext cx="3429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৩। র‍্যাকিস বা অক্ষ কাকে বলে?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90650" y="3429000"/>
              <a:ext cx="6096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৪। পত্রকের বিন্যাস অনুযায়ী যৌগিক পত্রকে কয়ভাগে ভাগ করা যায় ও কি কি?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90650" y="4259996"/>
              <a:ext cx="533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৫। পত্র গ্যাস আদান-প্রদান কী ভাবে করে?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5335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0" y="-9525"/>
            <a:ext cx="9144000" cy="6858000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743200" y="914400"/>
            <a:ext cx="3048000" cy="762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prstTxWarp prst="textPlain">
              <a:avLst/>
            </a:prstTxWarp>
            <a:spAutoFit/>
            <a:scene3d>
              <a:camera prst="perspectiveRelaxedModerately"/>
              <a:lightRig rig="threePt" dir="t"/>
            </a:scene3d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বাড়ির কাজ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3276600"/>
            <a:ext cx="6324600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আমাদের চারপাশে পরিবেশে রয়েছে এমন সরল ও যৌগিক পত্রের উদ্ভিদের ১০টি করে নাম লিখ।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35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i\Desktop\images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7074774" cy="425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4600" y="2057400"/>
            <a:ext cx="4191000" cy="1219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ধন্যবাদ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35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90800" y="1066800"/>
            <a:ext cx="3581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পরিচিতি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3143815"/>
            <a:ext cx="335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দেলওয়ারা বেগম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সহকারি শিক্ষক(বি,এসসি)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আলতাদীঘি স্নাতক মাদরাসা,শেরপুর, বগুড়া।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495800" y="2971800"/>
            <a:ext cx="0" cy="2590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05400" y="3143814"/>
            <a:ext cx="289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শ্রেণিঃদাখিল ৬ষ্ঠ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বিষয়ঃবিজ্ঞান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অধ্যায়ঃ চতুর্থ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সময়ঃ ৪৫মিনিট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তারিখঃ ১০/০১/২০২০ ইং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2050" name="Picture 2" descr="D:\Image\69313623_394064328211875_7177835227241250816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6303">
            <a:off x="1082544" y="1476650"/>
            <a:ext cx="1523229" cy="17526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335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0" y="-55245"/>
            <a:ext cx="9144000" cy="6858000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i\Desktop\images (1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" r="-214" b="4224"/>
          <a:stretch/>
        </p:blipFill>
        <p:spPr bwMode="auto">
          <a:xfrm>
            <a:off x="944880" y="877570"/>
            <a:ext cx="2651759" cy="1642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7" name="Picture 3" descr="C:\Users\i\Desktop\images (1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908050"/>
            <a:ext cx="2171700" cy="210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8" name="Picture 4" descr="C:\Users\i\Desktop\images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62275"/>
            <a:ext cx="2762250" cy="1657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9" name="Picture 5" descr="C:\Users\i\Desktop\images (7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154680"/>
            <a:ext cx="2857500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2057400" y="228599"/>
            <a:ext cx="4714875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u="sng" dirty="0" smtClean="0">
                <a:latin typeface="Nikosh" pitchFamily="2" charset="0"/>
                <a:cs typeface="Nikosh" pitchFamily="2" charset="0"/>
              </a:rPr>
              <a:t>চিত্রে কী দেখতে পাচ্ছো? </a:t>
            </a:r>
            <a:endParaRPr lang="en-US" sz="3600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52578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" pitchFamily="2" charset="0"/>
                <a:cs typeface="Nikosh" pitchFamily="2" charset="0"/>
              </a:rPr>
              <a:t>বিভিন্ন রকমের পাতা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35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76400" y="1219200"/>
            <a:ext cx="60198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আজকের পাঠ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3733800"/>
            <a:ext cx="57912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পাতা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35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71600" y="1295401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পাঠ শেষে শিক্ষার্থীরা............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22098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IN" sz="2400" dirty="0" smtClean="0">
                <a:latin typeface="Nikosh" pitchFamily="2" charset="0"/>
                <a:cs typeface="Nikosh" pitchFamily="2" charset="0"/>
              </a:rPr>
              <a:t>পাতার  পরিচিতি 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বলতে পারবে;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671465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IN" sz="2400" dirty="0" smtClean="0">
                <a:latin typeface="Nikosh" pitchFamily="2" charset="0"/>
                <a:cs typeface="Nikosh" pitchFamily="2" charset="0"/>
              </a:rPr>
              <a:t>পাতার বিভিন্ন অংশের চিহ্নিত চিত্র অঙ্কন করতে পারবে;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81274" y="3066276"/>
            <a:ext cx="5419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IN" sz="2400" dirty="0" smtClean="0">
                <a:latin typeface="Nikosh" pitchFamily="2" charset="0"/>
                <a:cs typeface="Nikosh" pitchFamily="2" charset="0"/>
              </a:rPr>
              <a:t>বিভিন্ন প্রকার  পাতার  ব্যাখ্যা করতে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পারবে।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35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1026" name="Picture 2" descr="C:\Users\i\Desktop\images (10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78" t="17584" r="31512"/>
          <a:stretch/>
        </p:blipFill>
        <p:spPr bwMode="auto">
          <a:xfrm>
            <a:off x="889001" y="1561935"/>
            <a:ext cx="990600" cy="242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\Desktop\download (1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627" y="1329710"/>
            <a:ext cx="1636212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\Desktop\download (9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470" y="2209800"/>
            <a:ext cx="1756849" cy="119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i\Desktop\download (8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06616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i\Desktop\images (17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1" y="2783707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38800" y="868045"/>
            <a:ext cx="2690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মস বা ফান জাতীয় উদ্ভিদ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51470" y="3505200"/>
            <a:ext cx="1978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এগুলো পাতা নয়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106700"/>
            <a:ext cx="25908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চিত্রগলো লক্ষ্য কর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54102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আদর্শ পাতার পত্রমূল,বৃন্ত ও ফলক থাকে।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35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28800" y="1295400"/>
            <a:ext cx="54864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একক কাজ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429000"/>
            <a:ext cx="6400800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পাতার উৎপত্তি স্থল কোথায়? আদর্শ পাতার কয়টি অংশ ও কি কি?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35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0962" y="15240"/>
            <a:ext cx="9144000" cy="6858000"/>
            <a:chOff x="-20962" y="15240"/>
            <a:chExt cx="9144000" cy="6858000"/>
          </a:xfrm>
        </p:grpSpPr>
        <p:sp>
          <p:nvSpPr>
            <p:cNvPr id="3" name="Bevel 2"/>
            <p:cNvSpPr/>
            <p:nvPr/>
          </p:nvSpPr>
          <p:spPr>
            <a:xfrm>
              <a:off x="-20962" y="15240"/>
              <a:ext cx="9144000" cy="6858000"/>
            </a:xfrm>
            <a:prstGeom prst="bevel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7" name="Picture 3" descr="C:\Users\i\Desktop\download (14)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51" r="27135" b="14833"/>
            <a:stretch/>
          </p:blipFill>
          <p:spPr bwMode="auto">
            <a:xfrm>
              <a:off x="1433195" y="1066799"/>
              <a:ext cx="4302332" cy="2968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Straight Arrow Connector 4"/>
            <p:cNvCxnSpPr/>
            <p:nvPr/>
          </p:nvCxnSpPr>
          <p:spPr>
            <a:xfrm>
              <a:off x="5181600" y="1330960"/>
              <a:ext cx="5685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181600" y="1737360"/>
              <a:ext cx="5685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4724400" y="2095500"/>
              <a:ext cx="1025732" cy="190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3810000" y="2324100"/>
              <a:ext cx="1940132" cy="76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2819400" y="2895600"/>
              <a:ext cx="2930732" cy="381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8" name="Straight Arrow Connector 1027"/>
            <p:cNvCxnSpPr/>
            <p:nvPr/>
          </p:nvCxnSpPr>
          <p:spPr>
            <a:xfrm>
              <a:off x="2438400" y="3291840"/>
              <a:ext cx="33117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4" name="Straight Arrow Connector 1033"/>
            <p:cNvCxnSpPr/>
            <p:nvPr/>
          </p:nvCxnSpPr>
          <p:spPr>
            <a:xfrm>
              <a:off x="2133600" y="3408218"/>
              <a:ext cx="3616532" cy="19858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5" name="TextBox 1034"/>
            <p:cNvSpPr txBox="1"/>
            <p:nvPr/>
          </p:nvSpPr>
          <p:spPr>
            <a:xfrm>
              <a:off x="5755212" y="1100127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পত্র শীর্ষ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036" name="TextBox 1035"/>
            <p:cNvSpPr txBox="1"/>
            <p:nvPr/>
          </p:nvSpPr>
          <p:spPr>
            <a:xfrm>
              <a:off x="5765372" y="1582112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পত্র কিনার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037" name="TextBox 1036"/>
            <p:cNvSpPr txBox="1"/>
            <p:nvPr/>
          </p:nvSpPr>
          <p:spPr>
            <a:xfrm>
              <a:off x="5745052" y="1941175"/>
              <a:ext cx="15138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পত্র শিরা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038" name="TextBox 1037"/>
            <p:cNvSpPr txBox="1"/>
            <p:nvPr/>
          </p:nvSpPr>
          <p:spPr>
            <a:xfrm>
              <a:off x="5765372" y="2320135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মধ্য শিরা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039" name="TextBox 1038"/>
            <p:cNvSpPr txBox="1"/>
            <p:nvPr/>
          </p:nvSpPr>
          <p:spPr>
            <a:xfrm>
              <a:off x="5867400" y="2702867"/>
              <a:ext cx="14981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বৃন্ত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040" name="TextBox 1039"/>
            <p:cNvSpPr txBox="1"/>
            <p:nvPr/>
          </p:nvSpPr>
          <p:spPr>
            <a:xfrm>
              <a:off x="5805584" y="3061007"/>
              <a:ext cx="1752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উপ পত্র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041" name="TextBox 1040"/>
            <p:cNvSpPr txBox="1"/>
            <p:nvPr/>
          </p:nvSpPr>
          <p:spPr>
            <a:xfrm>
              <a:off x="5821466" y="3433618"/>
              <a:ext cx="13914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latin typeface="Nikosh" pitchFamily="2" charset="0"/>
                  <a:cs typeface="Nikosh" pitchFamily="2" charset="0"/>
                </a:rPr>
                <a:t>পত্রমূল 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1042" name="TextBox 1041"/>
          <p:cNvSpPr txBox="1"/>
          <p:nvPr/>
        </p:nvSpPr>
        <p:spPr>
          <a:xfrm>
            <a:off x="2057400" y="304800"/>
            <a:ext cx="4279472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একটি পাতার বিভিন্ন অংশ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44" name="Right Bracket 1043"/>
          <p:cNvSpPr/>
          <p:nvPr/>
        </p:nvSpPr>
        <p:spPr>
          <a:xfrm>
            <a:off x="6745812" y="1215753"/>
            <a:ext cx="543532" cy="1335214"/>
          </a:xfrm>
          <a:prstGeom prst="righ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TextBox 1044"/>
          <p:cNvSpPr txBox="1"/>
          <p:nvPr/>
        </p:nvSpPr>
        <p:spPr>
          <a:xfrm>
            <a:off x="7289344" y="1621750"/>
            <a:ext cx="1306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পত্রফলক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46" name="TextBox 1045"/>
          <p:cNvSpPr txBox="1"/>
          <p:nvPr/>
        </p:nvSpPr>
        <p:spPr>
          <a:xfrm>
            <a:off x="1295400" y="4648200"/>
            <a:ext cx="5722178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IN" sz="2400" dirty="0" smtClean="0">
                <a:latin typeface="Nikosh" pitchFamily="2" charset="0"/>
                <a:cs typeface="Nikosh" pitchFamily="2" charset="0"/>
              </a:rPr>
              <a:t>কোনো কোনো উদ্ভিদের পত্রমূলের পাশ থেকে ছোট পত্রসদৃশ অংশ বের হয়।এগুলো উপপত্র। মটর গাছের পত্রমূলে এরূপ উপপত্র দেখা যায়।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35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" grpId="0" animBg="1"/>
      <p:bldP spid="1044" grpId="0" animBg="1"/>
      <p:bldP spid="1045" grpId="0"/>
      <p:bldP spid="10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i\Desktop\download (1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914" y="3828889"/>
            <a:ext cx="2456089" cy="250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\Desktop\images (1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40" y="884145"/>
            <a:ext cx="2674917" cy="2003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i\Desktop\download (1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489" y="891995"/>
            <a:ext cx="2647997" cy="188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8003" y="3013501"/>
            <a:ext cx="3093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বৃন্ত বা বোঁটা পত্রমূল ও ফলককে যুক্ত করে।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0274" y="2784901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শাপলা বা পদ্ম উদ্ভিদের বৃন্ত খুব লম্বা হয়।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98274" y="48006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শিয়াল কাঁটা গাছের পাতায় কোন বোটা থাকে না।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3" name="Picture 2" descr="C:\Users\i\Desktop\download (7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703" y="873530"/>
            <a:ext cx="225742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91914" y="152400"/>
            <a:ext cx="373700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" pitchFamily="2" charset="0"/>
                <a:cs typeface="Nikosh" pitchFamily="2" charset="0"/>
              </a:rPr>
              <a:t>চিত্রগুলো লক্ষ্য কর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35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417</Words>
  <Application>Microsoft Office PowerPoint</Application>
  <PresentationFormat>On-screen Show (4:3)</PresentationFormat>
  <Paragraphs>75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</dc:creator>
  <cp:lastModifiedBy>i</cp:lastModifiedBy>
  <cp:revision>59</cp:revision>
  <dcterms:created xsi:type="dcterms:W3CDTF">2006-08-16T00:00:00Z</dcterms:created>
  <dcterms:modified xsi:type="dcterms:W3CDTF">2020-01-12T13:17:33Z</dcterms:modified>
</cp:coreProperties>
</file>